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8" r:id="rId20"/>
    <p:sldId id="277" r:id="rId21"/>
    <p:sldId id="279" r:id="rId22"/>
    <p:sldId id="257" r:id="rId23"/>
    <p:sldId id="258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420" y="-312"/>
      </p:cViewPr>
      <p:guideLst>
        <p:guide orient="horz" pos="343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A3F07-F57B-4DC8-AF49-F50718E7C981}" type="datetimeFigureOut">
              <a:rPr lang="en-GB" smtClean="0"/>
              <a:pPr/>
              <a:t>12/08/2011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8F075-57B5-4A02-9C5D-8F70949EE47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8F075-57B5-4A02-9C5D-8F70949EE471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From each</a:t>
            </a:r>
            <a:r>
              <a:rPr lang="en-GB" baseline="0" dirty="0" smtClean="0"/>
              <a:t> scan take each </a:t>
            </a:r>
            <a:r>
              <a:rPr lang="en-GB" baseline="0" dirty="0" err="1" smtClean="0"/>
              <a:t>voxel’s</a:t>
            </a:r>
            <a:r>
              <a:rPr lang="en-GB" baseline="0" dirty="0" smtClean="0"/>
              <a:t> intensity at that time point.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8F075-57B5-4A02-9C5D-8F70949EE471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From each</a:t>
            </a:r>
            <a:r>
              <a:rPr lang="en-GB" baseline="0" dirty="0" smtClean="0"/>
              <a:t> scan take each </a:t>
            </a:r>
            <a:r>
              <a:rPr lang="en-GB" baseline="0" smtClean="0"/>
              <a:t>voxel’s</a:t>
            </a:r>
            <a:r>
              <a:rPr lang="en-GB" baseline="0" dirty="0" smtClean="0"/>
              <a:t> intensity at that time point.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8F075-57B5-4A02-9C5D-8F70949EE471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8F075-57B5-4A02-9C5D-8F70949EE471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3F2F-42B1-4209-96A3-5DFE4452FD05}" type="datetimeFigureOut">
              <a:rPr lang="en-GB" smtClean="0"/>
              <a:pPr/>
              <a:t>12/08/2011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0092-38B8-4528-8C0B-5F03DBB9324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3F2F-42B1-4209-96A3-5DFE4452FD05}" type="datetimeFigureOut">
              <a:rPr lang="en-GB" smtClean="0"/>
              <a:pPr/>
              <a:t>12/08/2011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0092-38B8-4528-8C0B-5F03DBB9324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3F2F-42B1-4209-96A3-5DFE4452FD05}" type="datetimeFigureOut">
              <a:rPr lang="en-GB" smtClean="0"/>
              <a:pPr/>
              <a:t>12/08/2011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0092-38B8-4528-8C0B-5F03DBB9324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3F2F-42B1-4209-96A3-5DFE4452FD05}" type="datetimeFigureOut">
              <a:rPr lang="en-GB" smtClean="0"/>
              <a:pPr/>
              <a:t>12/08/2011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0092-38B8-4528-8C0B-5F03DBB9324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3F2F-42B1-4209-96A3-5DFE4452FD05}" type="datetimeFigureOut">
              <a:rPr lang="en-GB" smtClean="0"/>
              <a:pPr/>
              <a:t>12/08/2011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0092-38B8-4528-8C0B-5F03DBB9324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3F2F-42B1-4209-96A3-5DFE4452FD05}" type="datetimeFigureOut">
              <a:rPr lang="en-GB" smtClean="0"/>
              <a:pPr/>
              <a:t>12/08/2011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0092-38B8-4528-8C0B-5F03DBB9324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3F2F-42B1-4209-96A3-5DFE4452FD05}" type="datetimeFigureOut">
              <a:rPr lang="en-GB" smtClean="0"/>
              <a:pPr/>
              <a:t>12/08/2011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0092-38B8-4528-8C0B-5F03DBB9324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3F2F-42B1-4209-96A3-5DFE4452FD05}" type="datetimeFigureOut">
              <a:rPr lang="en-GB" smtClean="0"/>
              <a:pPr/>
              <a:t>12/08/2011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0092-38B8-4528-8C0B-5F03DBB9324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3F2F-42B1-4209-96A3-5DFE4452FD05}" type="datetimeFigureOut">
              <a:rPr lang="en-GB" smtClean="0"/>
              <a:pPr/>
              <a:t>12/08/2011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0092-38B8-4528-8C0B-5F03DBB9324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3F2F-42B1-4209-96A3-5DFE4452FD05}" type="datetimeFigureOut">
              <a:rPr lang="en-GB" smtClean="0"/>
              <a:pPr/>
              <a:t>12/08/2011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0092-38B8-4528-8C0B-5F03DBB9324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3F2F-42B1-4209-96A3-5DFE4452FD05}" type="datetimeFigureOut">
              <a:rPr lang="en-GB" smtClean="0"/>
              <a:pPr/>
              <a:t>12/08/2011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0092-38B8-4528-8C0B-5F03DBB9324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03F2F-42B1-4209-96A3-5DFE4452FD05}" type="datetimeFigureOut">
              <a:rPr lang="en-GB" smtClean="0"/>
              <a:pPr/>
              <a:t>12/08/2011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0092-38B8-4528-8C0B-5F03DBB9324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70025"/>
          </a:xfrm>
        </p:spPr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level analysis:</a:t>
            </a:r>
            <a:br>
              <a:rPr lang="en-GB" dirty="0" smtClean="0"/>
            </a:br>
            <a:r>
              <a:rPr lang="en-GB" dirty="0" smtClean="0"/>
              <a:t>Design matrix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4" descr="Z:\Cambridge\MRI_for_dummies\mydesign_matrix.jpg"/>
          <p:cNvPicPr>
            <a:picLocks noChangeAspect="1" noChangeArrowheads="1"/>
          </p:cNvPicPr>
          <p:nvPr/>
        </p:nvPicPr>
        <p:blipFill>
          <a:blip r:embed="rId2" cstate="print"/>
          <a:srcRect l="4845" t="20083" r="32520" b="38590"/>
          <a:stretch>
            <a:fillRect/>
          </a:stretch>
        </p:blipFill>
        <p:spPr bwMode="auto">
          <a:xfrm>
            <a:off x="3275856" y="2780928"/>
            <a:ext cx="3096344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 of design also important</a:t>
            </a:r>
            <a:endParaRPr lang="en-GB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558" y="1833849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 l="26051" t="8437" r="26050" b="43137"/>
          <a:stretch>
            <a:fillRect/>
          </a:stretch>
        </p:blipFill>
        <p:spPr bwMode="auto">
          <a:xfrm>
            <a:off x="5145980" y="1825614"/>
            <a:ext cx="3746500" cy="2808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rrowheads="1"/>
          </p:cNvPicPr>
          <p:nvPr/>
        </p:nvPicPr>
        <p:blipFill>
          <a:blip r:embed="rId4" cstate="print"/>
          <a:srcRect r="10909" b="21793"/>
          <a:stretch>
            <a:fillRect/>
          </a:stretch>
        </p:blipFill>
        <p:spPr bwMode="auto">
          <a:xfrm rot="16200000">
            <a:off x="1416621" y="3792824"/>
            <a:ext cx="6223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rrowheads="1"/>
          </p:cNvPicPr>
          <p:nvPr/>
        </p:nvPicPr>
        <p:blipFill>
          <a:blip r:embed="rId4" cstate="print"/>
          <a:srcRect r="10909" b="86205"/>
          <a:stretch>
            <a:fillRect/>
          </a:stretch>
        </p:blipFill>
        <p:spPr bwMode="auto">
          <a:xfrm rot="16200000">
            <a:off x="2929508" y="4800887"/>
            <a:ext cx="6223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364088" y="4778364"/>
            <a:ext cx="295275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687616" y="4778662"/>
            <a:ext cx="730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903516" y="4778662"/>
            <a:ext cx="730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6046391" y="4778662"/>
            <a:ext cx="730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6190853" y="4778662"/>
            <a:ext cx="730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6336903" y="4778662"/>
            <a:ext cx="730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6551216" y="4778662"/>
            <a:ext cx="730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703741" y="4778662"/>
            <a:ext cx="730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7846616" y="4778662"/>
            <a:ext cx="730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7991078" y="4778662"/>
            <a:ext cx="730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8135541" y="4778662"/>
            <a:ext cx="730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648270" y="4778662"/>
            <a:ext cx="2665413" cy="43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539552" y="5497799"/>
            <a:ext cx="3095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C00000"/>
                </a:solidFill>
                <a:latin typeface="+mj-lt"/>
              </a:rPr>
              <a:t>Intentionally design events of interest into blocks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4283968" y="5427801"/>
            <a:ext cx="468052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C00000"/>
                </a:solidFill>
                <a:latin typeface="+mj-lt"/>
              </a:rPr>
              <a:t>Retrospectively look at </a:t>
            </a:r>
            <a:r>
              <a:rPr lang="en-GB" sz="2000" dirty="0" smtClean="0">
                <a:solidFill>
                  <a:srgbClr val="C00000"/>
                </a:solidFill>
                <a:latin typeface="+mj-lt"/>
              </a:rPr>
              <a:t>when </a:t>
            </a:r>
            <a:r>
              <a:rPr lang="en-GB" sz="2000" dirty="0">
                <a:solidFill>
                  <a:srgbClr val="C00000"/>
                </a:solidFill>
                <a:latin typeface="+mj-lt"/>
              </a:rPr>
              <a:t>events of interest </a:t>
            </a:r>
            <a:r>
              <a:rPr lang="en-GB" sz="2000" dirty="0" smtClean="0">
                <a:solidFill>
                  <a:srgbClr val="C00000"/>
                </a:solidFill>
                <a:latin typeface="+mj-lt"/>
              </a:rPr>
              <a:t>occurred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C00000"/>
                </a:solidFill>
                <a:latin typeface="+mj-lt"/>
              </a:rPr>
              <a:t> Must code onset </a:t>
            </a:r>
            <a:r>
              <a:rPr lang="en-GB" sz="2000" dirty="0">
                <a:solidFill>
                  <a:srgbClr val="C00000"/>
                </a:solidFill>
                <a:latin typeface="+mj-lt"/>
              </a:rPr>
              <a:t>time for each </a:t>
            </a:r>
            <a:r>
              <a:rPr lang="en-GB" sz="2000" dirty="0" err="1">
                <a:solidFill>
                  <a:srgbClr val="C00000"/>
                </a:solidFill>
                <a:latin typeface="+mj-lt"/>
              </a:rPr>
              <a:t>regressor</a:t>
            </a:r>
            <a:endParaRPr lang="en-GB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95536" y="1268760"/>
            <a:ext cx="3095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C00000"/>
                </a:solidFill>
                <a:latin typeface="+mj-lt"/>
              </a:rPr>
              <a:t>Block design</a:t>
            </a:r>
            <a:endParaRPr lang="en-GB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5148783" y="1268760"/>
            <a:ext cx="3095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C00000"/>
                </a:solidFill>
                <a:latin typeface="+mj-lt"/>
              </a:rPr>
              <a:t>Event related design</a:t>
            </a:r>
            <a:endParaRPr lang="en-GB" sz="20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Making sure </a:t>
            </a:r>
            <a:r>
              <a:rPr lang="en-GB" dirty="0" err="1" smtClean="0"/>
              <a:t>regressors</a:t>
            </a:r>
            <a:r>
              <a:rPr lang="en-GB" dirty="0" smtClean="0"/>
              <a:t> not correlated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GB" dirty="0" smtClean="0"/>
              <a:t>Say you had an experiment where people saw words and </a:t>
            </a:r>
            <a:r>
              <a:rPr lang="en-GB" dirty="0" err="1" smtClean="0"/>
              <a:t>nonwords</a:t>
            </a:r>
            <a:r>
              <a:rPr lang="en-GB" dirty="0" smtClean="0"/>
              <a:t> and had to either read them out loud or just think about how to read them....</a:t>
            </a:r>
          </a:p>
          <a:p>
            <a:r>
              <a:rPr lang="en-GB" dirty="0" smtClean="0"/>
              <a:t>4 conditions: word, </a:t>
            </a:r>
            <a:r>
              <a:rPr lang="en-GB" dirty="0" err="1" smtClean="0"/>
              <a:t>nonword</a:t>
            </a:r>
            <a:r>
              <a:rPr lang="en-GB" dirty="0" smtClean="0"/>
              <a:t>, think, speak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2953544"/>
            <a:ext cx="560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word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583322" y="3097560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non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781586" y="2953544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think</a:t>
            </a:r>
            <a:endParaRPr lang="en-GB" sz="1400" dirty="0"/>
          </a:p>
        </p:txBody>
      </p:sp>
      <p:pic>
        <p:nvPicPr>
          <p:cNvPr id="13" name="Picture 26" descr="Xfact"/>
          <p:cNvPicPr>
            <a:picLocks noChangeAspect="1" noChangeArrowheads="1"/>
          </p:cNvPicPr>
          <p:nvPr/>
        </p:nvPicPr>
        <p:blipFill>
          <a:blip r:embed="rId2" cstate="print"/>
          <a:srcRect r="30399" b="31125"/>
          <a:stretch>
            <a:fillRect/>
          </a:stretch>
        </p:blipFill>
        <p:spPr bwMode="auto">
          <a:xfrm>
            <a:off x="899592" y="3313584"/>
            <a:ext cx="1656432" cy="31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091933" y="3097560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speak</a:t>
            </a:r>
            <a:endParaRPr lang="en-GB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2267746" y="3889648"/>
            <a:ext cx="936103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2267746" y="4249687"/>
            <a:ext cx="936102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2267746" y="4609728"/>
            <a:ext cx="936102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2420146" y="4969768"/>
            <a:ext cx="783702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03848" y="3673624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Correlated </a:t>
            </a:r>
            <a:r>
              <a:rPr lang="en-GB" dirty="0" err="1" smtClean="0">
                <a:solidFill>
                  <a:srgbClr val="FF0000"/>
                </a:solidFill>
              </a:rPr>
              <a:t>regressors</a:t>
            </a:r>
            <a:r>
              <a:rPr lang="en-GB" dirty="0" smtClean="0">
                <a:solidFill>
                  <a:srgbClr val="FF0000"/>
                </a:solidFill>
              </a:rPr>
              <a:t> (white and black sections occur at same time point in different variables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40152" y="3259574"/>
            <a:ext cx="2736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Can test main effects</a:t>
            </a:r>
          </a:p>
          <a:p>
            <a:r>
              <a:rPr lang="en-GB" dirty="0" smtClean="0"/>
              <a:t>Words vs. </a:t>
            </a:r>
            <a:r>
              <a:rPr lang="en-GB" dirty="0" err="1" smtClean="0"/>
              <a:t>nonwords</a:t>
            </a:r>
            <a:endParaRPr lang="en-GB" dirty="0" smtClean="0"/>
          </a:p>
          <a:p>
            <a:r>
              <a:rPr lang="en-GB" dirty="0" smtClean="0"/>
              <a:t>Think vs. speak</a:t>
            </a:r>
          </a:p>
          <a:p>
            <a:endParaRPr lang="en-GB" u="sng" dirty="0" smtClean="0"/>
          </a:p>
          <a:p>
            <a:r>
              <a:rPr lang="en-GB" u="sng" dirty="0" smtClean="0"/>
              <a:t>Can’t test for interactions</a:t>
            </a:r>
          </a:p>
          <a:p>
            <a:r>
              <a:rPr lang="en-GB" dirty="0" smtClean="0"/>
              <a:t>For e.g., is activity for words and </a:t>
            </a:r>
            <a:r>
              <a:rPr lang="en-GB" dirty="0" err="1" smtClean="0"/>
              <a:t>nonwords</a:t>
            </a:r>
            <a:r>
              <a:rPr lang="en-GB" dirty="0" smtClean="0"/>
              <a:t> the same during think trials but different during speak trials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1" grpId="0"/>
      <p:bldP spid="25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Making sure </a:t>
            </a:r>
            <a:r>
              <a:rPr lang="en-GB" dirty="0" err="1" smtClean="0"/>
              <a:t>regressors</a:t>
            </a:r>
            <a:r>
              <a:rPr lang="en-GB" dirty="0" smtClean="0"/>
              <a:t> not correlated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GB" dirty="0" smtClean="0"/>
              <a:t>Can now test main effects and interactions</a:t>
            </a:r>
          </a:p>
          <a:p>
            <a:pPr>
              <a:buNone/>
            </a:pPr>
            <a:r>
              <a:rPr lang="en-GB" dirty="0" smtClean="0"/>
              <a:t>e.g., are there </a:t>
            </a:r>
            <a:r>
              <a:rPr lang="en-GB" dirty="0" err="1" smtClean="0"/>
              <a:t>voxels</a:t>
            </a:r>
            <a:r>
              <a:rPr lang="en-GB" dirty="0" smtClean="0"/>
              <a:t> where activity is different for W-speak vs. NW-speak but not for W-think vs. NW-think....</a:t>
            </a:r>
            <a:endParaRPr lang="en-GB" dirty="0"/>
          </a:p>
        </p:txBody>
      </p:sp>
      <p:pic>
        <p:nvPicPr>
          <p:cNvPr id="4" name="Picture 27" descr="Xfact2"/>
          <p:cNvPicPr>
            <a:picLocks noChangeAspect="1" noChangeArrowheads="1"/>
          </p:cNvPicPr>
          <p:nvPr/>
        </p:nvPicPr>
        <p:blipFill>
          <a:blip r:embed="rId2" cstate="print"/>
          <a:srcRect r="35199" b="29835"/>
          <a:stretch>
            <a:fillRect/>
          </a:stretch>
        </p:blipFill>
        <p:spPr bwMode="auto">
          <a:xfrm>
            <a:off x="900000" y="3312000"/>
            <a:ext cx="1868140" cy="338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51378" y="2761183"/>
            <a:ext cx="46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NW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764208" y="3049215"/>
            <a:ext cx="431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spk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2761183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W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3049215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think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484288" y="3049215"/>
            <a:ext cx="431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spk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051720" y="3049215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think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634746" y="2761183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W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311418" y="2761183"/>
            <a:ext cx="46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NW</a:t>
            </a:r>
            <a:endParaRPr lang="en-GB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2195737" y="3967896"/>
            <a:ext cx="936103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2195737" y="4327935"/>
            <a:ext cx="936102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31839" y="3751872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Regressors</a:t>
            </a:r>
            <a:r>
              <a:rPr lang="en-GB" dirty="0" smtClean="0">
                <a:solidFill>
                  <a:srgbClr val="FF0000"/>
                </a:solidFill>
              </a:rPr>
              <a:t> no longer correlated (white and black sections do not occur at same time point in different variables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0152" y="3259574"/>
            <a:ext cx="3024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Can test main effects</a:t>
            </a:r>
          </a:p>
          <a:p>
            <a:r>
              <a:rPr lang="en-GB" dirty="0" smtClean="0"/>
              <a:t>Words vs. </a:t>
            </a:r>
            <a:r>
              <a:rPr lang="en-GB" dirty="0" err="1" smtClean="0"/>
              <a:t>nonwords</a:t>
            </a:r>
            <a:endParaRPr lang="en-GB" dirty="0" smtClean="0"/>
          </a:p>
          <a:p>
            <a:r>
              <a:rPr lang="en-GB" dirty="0" smtClean="0"/>
              <a:t>Think vs. speak</a:t>
            </a:r>
          </a:p>
          <a:p>
            <a:endParaRPr lang="en-GB" u="sng" dirty="0" smtClean="0"/>
          </a:p>
          <a:p>
            <a:r>
              <a:rPr lang="en-GB" u="sng" dirty="0" smtClean="0"/>
              <a:t>Can</a:t>
            </a:r>
            <a:r>
              <a:rPr lang="en-GB" u="sng" dirty="0" smtClean="0"/>
              <a:t> </a:t>
            </a:r>
            <a:r>
              <a:rPr lang="en-GB" u="sng" dirty="0" smtClean="0"/>
              <a:t>also</a:t>
            </a:r>
            <a:r>
              <a:rPr lang="en-GB" u="sng" dirty="0" smtClean="0"/>
              <a:t> </a:t>
            </a:r>
            <a:r>
              <a:rPr lang="en-GB" u="sng" dirty="0" smtClean="0"/>
              <a:t>test for interactions</a:t>
            </a:r>
          </a:p>
          <a:p>
            <a:r>
              <a:rPr lang="en-GB" dirty="0" smtClean="0"/>
              <a:t>For e.g., is activity for words and </a:t>
            </a:r>
            <a:r>
              <a:rPr lang="en-GB" dirty="0" err="1" smtClean="0"/>
              <a:t>nonwords</a:t>
            </a:r>
            <a:r>
              <a:rPr lang="en-GB" dirty="0" smtClean="0"/>
              <a:t> the same during think trials but different during speak trials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General Linear Model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11560" y="2111375"/>
            <a:ext cx="820859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600" dirty="0">
                <a:solidFill>
                  <a:srgbClr val="FF0000"/>
                </a:solidFill>
              </a:rPr>
              <a:t>Y</a:t>
            </a:r>
            <a:endParaRPr lang="el-GR" sz="66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23528" y="3282950"/>
            <a:ext cx="20162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Matrix of bold signals (what you collect)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123728" y="3282950"/>
            <a:ext cx="20887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solidFill>
                  <a:srgbClr val="0033CC"/>
                </a:solidFill>
              </a:rPr>
              <a:t>Design Matrix</a:t>
            </a:r>
          </a:p>
          <a:p>
            <a:pPr algn="ctr"/>
            <a:r>
              <a:rPr lang="en-GB" sz="1600" dirty="0" smtClean="0">
                <a:solidFill>
                  <a:srgbClr val="0033CC"/>
                </a:solidFill>
              </a:rPr>
              <a:t>(what you put in SPM)</a:t>
            </a:r>
            <a:endParaRPr lang="en-GB" sz="1600" dirty="0">
              <a:solidFill>
                <a:srgbClr val="0033CC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923382" y="3282950"/>
            <a:ext cx="27368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600" dirty="0" smtClean="0">
                <a:solidFill>
                  <a:srgbClr val="008000"/>
                </a:solidFill>
              </a:rPr>
              <a:t>Matrix of parameters </a:t>
            </a:r>
          </a:p>
          <a:p>
            <a:pPr algn="ctr"/>
            <a:r>
              <a:rPr lang="en-GB" sz="1600" dirty="0" smtClean="0">
                <a:solidFill>
                  <a:srgbClr val="008000"/>
                </a:solidFill>
              </a:rPr>
              <a:t>(estimate of contribution of each </a:t>
            </a:r>
            <a:r>
              <a:rPr lang="en-GB" sz="1600" dirty="0" err="1" smtClean="0">
                <a:solidFill>
                  <a:srgbClr val="008000"/>
                </a:solidFill>
              </a:rPr>
              <a:t>regressor</a:t>
            </a:r>
            <a:r>
              <a:rPr lang="en-GB" sz="1600" dirty="0" smtClean="0">
                <a:solidFill>
                  <a:srgbClr val="008000"/>
                </a:solidFill>
              </a:rPr>
              <a:t> in design matrix)</a:t>
            </a:r>
            <a:endParaRPr lang="en-GB" sz="1600" dirty="0">
              <a:solidFill>
                <a:srgbClr val="008000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588224" y="3318083"/>
            <a:ext cx="18007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solidFill>
                  <a:srgbClr val="6600FF"/>
                </a:solidFill>
              </a:rPr>
              <a:t>Error matrix</a:t>
            </a:r>
          </a:p>
          <a:p>
            <a:pPr algn="ctr"/>
            <a:r>
              <a:rPr lang="en-GB" sz="1600" dirty="0" smtClean="0">
                <a:solidFill>
                  <a:srgbClr val="6600FF"/>
                </a:solidFill>
              </a:rPr>
              <a:t>Residual variance </a:t>
            </a:r>
          </a:p>
          <a:p>
            <a:pPr algn="ctr"/>
            <a:r>
              <a:rPr lang="en-GB" sz="1600" dirty="0" smtClean="0">
                <a:solidFill>
                  <a:srgbClr val="6600FF"/>
                </a:solidFill>
              </a:rPr>
              <a:t>at each </a:t>
            </a:r>
            <a:r>
              <a:rPr lang="en-GB" sz="1600" dirty="0" err="1" smtClean="0">
                <a:solidFill>
                  <a:srgbClr val="6600FF"/>
                </a:solidFill>
              </a:rPr>
              <a:t>voxel</a:t>
            </a:r>
            <a:endParaRPr lang="en-GB" sz="1600" dirty="0">
              <a:solidFill>
                <a:srgbClr val="6600FF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835696" y="2346325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5400" baseline="30000" dirty="0"/>
              <a:t>=</a:t>
            </a:r>
            <a:endParaRPr lang="el-GR" sz="6600" dirty="0">
              <a:cs typeface="Arial" pitchFamily="34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772346" y="2111375"/>
            <a:ext cx="9366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600" dirty="0">
                <a:solidFill>
                  <a:srgbClr val="0070C0"/>
                </a:solidFill>
              </a:rPr>
              <a:t>X</a:t>
            </a:r>
            <a:endParaRPr lang="el-GR" sz="6600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067944" y="2274888"/>
            <a:ext cx="8651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5400" baseline="30000" dirty="0"/>
              <a:t>x</a:t>
            </a:r>
            <a:endParaRPr lang="el-GR" sz="6600" dirty="0">
              <a:cs typeface="Arial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860032" y="2058988"/>
            <a:ext cx="7937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6600" dirty="0">
                <a:solidFill>
                  <a:srgbClr val="00B050"/>
                </a:solidFill>
                <a:cs typeface="Arial" pitchFamily="34" charset="0"/>
              </a:rPr>
              <a:t>β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5722938" y="2130425"/>
            <a:ext cx="12969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600">
                <a:cs typeface="Arial" pitchFamily="34" charset="0"/>
              </a:rPr>
              <a:t>  </a:t>
            </a:r>
            <a:r>
              <a:rPr lang="en-GB" sz="5400" baseline="30000">
                <a:cs typeface="Arial" pitchFamily="34" charset="0"/>
              </a:rPr>
              <a:t>+</a:t>
            </a:r>
            <a:r>
              <a:rPr lang="en-GB" sz="6600">
                <a:cs typeface="Arial" pitchFamily="34" charset="0"/>
              </a:rPr>
              <a:t>  </a:t>
            </a:r>
            <a:endParaRPr lang="el-GR" sz="6600">
              <a:cs typeface="Arial" pitchFamily="34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7019925" y="2111375"/>
            <a:ext cx="86518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600">
                <a:solidFill>
                  <a:srgbClr val="7030A0"/>
                </a:solidFill>
                <a:cs typeface="Arial" pitchFamily="34" charset="0"/>
              </a:rPr>
              <a:t>E</a:t>
            </a:r>
            <a:endParaRPr lang="el-GR" sz="660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835970" y="4760913"/>
            <a:ext cx="748044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GB" sz="1600" dirty="0"/>
              <a:t> </a:t>
            </a:r>
            <a:r>
              <a:rPr lang="en-GB" dirty="0">
                <a:latin typeface="+mj-lt"/>
              </a:rPr>
              <a:t>Aim: To explain as much of the variance in Y by using X, and thus reducing 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en-GB" sz="1600" dirty="0">
              <a:solidFill>
                <a:srgbClr val="00808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SPM walk-through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12160" b="21952"/>
          <a:stretch>
            <a:fillRect/>
          </a:stretch>
        </p:blipFill>
        <p:spPr bwMode="auto">
          <a:xfrm>
            <a:off x="629816" y="1268760"/>
            <a:ext cx="7884368" cy="544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71600" y="2996952"/>
            <a:ext cx="1224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148064" y="5445224"/>
            <a:ext cx="1224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851920" y="1772816"/>
            <a:ext cx="4752528" cy="508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 directory to put design matrix in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r="12441" b="21099"/>
          <a:stretch>
            <a:fillRect/>
          </a:stretch>
        </p:blipFill>
        <p:spPr bwMode="auto">
          <a:xfrm>
            <a:off x="630000" y="1267200"/>
            <a:ext cx="7704685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2915816" y="5733256"/>
            <a:ext cx="1224136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6228184" y="4293096"/>
            <a:ext cx="2016224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00" y="5805264"/>
            <a:ext cx="1224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Give it timing parameters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12160" b="21952"/>
          <a:stretch>
            <a:fillRect/>
          </a:stretch>
        </p:blipFill>
        <p:spPr bwMode="auto">
          <a:xfrm>
            <a:off x="630000" y="1267200"/>
            <a:ext cx="7813917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10800000">
            <a:off x="8100392" y="2996952"/>
            <a:ext cx="93610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8172400" y="3139380"/>
            <a:ext cx="93610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Give it scans for this subject for this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11569" b="6741"/>
          <a:stretch>
            <a:fillRect/>
          </a:stretch>
        </p:blipFill>
        <p:spPr bwMode="auto">
          <a:xfrm>
            <a:off x="630000" y="1267200"/>
            <a:ext cx="658346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10800000">
            <a:off x="6948264" y="4653136"/>
            <a:ext cx="64807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68344" y="4293096"/>
            <a:ext cx="16561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all  files with </a:t>
            </a:r>
            <a:r>
              <a:rPr lang="en-GB" dirty="0" err="1" smtClean="0"/>
              <a:t>swf</a:t>
            </a:r>
            <a:r>
              <a:rPr lang="en-GB" dirty="0" smtClean="0"/>
              <a:t> prefix</a:t>
            </a:r>
          </a:p>
          <a:p>
            <a:endParaRPr lang="en-GB" dirty="0" smtClean="0"/>
          </a:p>
          <a:p>
            <a:r>
              <a:rPr lang="en-GB" dirty="0" smtClean="0"/>
              <a:t>Check = number of scans you had in this session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r="11569" b="21952"/>
          <a:stretch>
            <a:fillRect/>
          </a:stretch>
        </p:blipFill>
        <p:spPr bwMode="auto">
          <a:xfrm>
            <a:off x="630000" y="1267200"/>
            <a:ext cx="786653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Onset times for each condition in this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8172400" y="4077072"/>
            <a:ext cx="93610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>
            <a:off x="5868144" y="4941168"/>
            <a:ext cx="93610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48264" y="4581128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Paste from text/excel file make sure sec not ms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8207896" y="4365104"/>
            <a:ext cx="32454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Movement </a:t>
            </a:r>
            <a:r>
              <a:rPr lang="en-GB" dirty="0" err="1" smtClean="0"/>
              <a:t>regressors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b="21243"/>
          <a:stretch>
            <a:fillRect/>
          </a:stretch>
        </p:blipFill>
        <p:spPr bwMode="auto">
          <a:xfrm>
            <a:off x="516394" y="1412776"/>
            <a:ext cx="811121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10800000">
            <a:off x="7452320" y="3789040"/>
            <a:ext cx="86409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When do you construct the design matrix?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level analysis:</a:t>
            </a:r>
          </a:p>
          <a:p>
            <a:pPr lvl="1">
              <a:buNone/>
            </a:pPr>
            <a:r>
              <a:rPr lang="en-GB" sz="2400" dirty="0" smtClean="0"/>
              <a:t>After pre-processing</a:t>
            </a:r>
          </a:p>
          <a:p>
            <a:pPr lvl="1">
              <a:buNone/>
            </a:pPr>
            <a:r>
              <a:rPr lang="en-GB" sz="2400" dirty="0" smtClean="0"/>
              <a:t>Before group/between-subjects/2</a:t>
            </a:r>
            <a:r>
              <a:rPr lang="en-GB" sz="2400" baseline="30000" dirty="0" smtClean="0"/>
              <a:t>nd</a:t>
            </a:r>
            <a:r>
              <a:rPr lang="en-GB" sz="2400" dirty="0" smtClean="0"/>
              <a:t> level analysis</a:t>
            </a:r>
          </a:p>
          <a:p>
            <a:pPr lvl="1"/>
            <a:endParaRPr lang="en-GB" sz="2400" dirty="0" smtClean="0"/>
          </a:p>
          <a:p>
            <a:r>
              <a:rPr lang="en-GB" dirty="0" smtClean="0"/>
              <a:t>Within-subject analysis</a:t>
            </a:r>
          </a:p>
          <a:p>
            <a:pPr lvl="1">
              <a:buNone/>
            </a:pPr>
            <a:r>
              <a:rPr lang="en-GB" sz="2400" dirty="0" smtClean="0"/>
              <a:t>Average across scans for an individual subject</a:t>
            </a:r>
          </a:p>
          <a:p>
            <a:pPr lvl="1">
              <a:buNone/>
            </a:pPr>
            <a:endParaRPr lang="en-GB" sz="2400" dirty="0" smtClean="0"/>
          </a:p>
          <a:p>
            <a:r>
              <a:rPr lang="en-GB" dirty="0" smtClean="0"/>
              <a:t>Forms part of GLM as </a:t>
            </a:r>
            <a:r>
              <a:rPr lang="en-GB" dirty="0" err="1" smtClean="0"/>
              <a:t>Apoorva</a:t>
            </a:r>
            <a:r>
              <a:rPr lang="en-GB" dirty="0" smtClean="0"/>
              <a:t> explained</a:t>
            </a:r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Movement </a:t>
            </a:r>
            <a:r>
              <a:rPr lang="en-GB" dirty="0" err="1" smtClean="0"/>
              <a:t>regressors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1547664" y="3717032"/>
            <a:ext cx="50405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 t="20496"/>
          <a:stretch>
            <a:fillRect/>
          </a:stretch>
        </p:blipFill>
        <p:spPr bwMode="auto">
          <a:xfrm>
            <a:off x="3923928" y="1844824"/>
            <a:ext cx="5781675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139952" y="1916832"/>
            <a:ext cx="46805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rgbClr val="FF0000"/>
                </a:solidFill>
              </a:rPr>
              <a:t>x_trans</a:t>
            </a:r>
            <a:r>
              <a:rPr lang="en-GB" sz="1400" dirty="0" smtClean="0">
                <a:solidFill>
                  <a:srgbClr val="FF0000"/>
                </a:solidFill>
              </a:rPr>
              <a:t>  </a:t>
            </a:r>
            <a:r>
              <a:rPr lang="en-GB" sz="1400" dirty="0" err="1" smtClean="0">
                <a:solidFill>
                  <a:srgbClr val="FF0000"/>
                </a:solidFill>
              </a:rPr>
              <a:t>y_trans</a:t>
            </a:r>
            <a:r>
              <a:rPr lang="en-GB" sz="1400" dirty="0" smtClean="0">
                <a:solidFill>
                  <a:srgbClr val="FF0000"/>
                </a:solidFill>
              </a:rPr>
              <a:t> </a:t>
            </a:r>
            <a:r>
              <a:rPr lang="en-GB" sz="1400" dirty="0" smtClean="0">
                <a:solidFill>
                  <a:srgbClr val="FF0000"/>
                </a:solidFill>
              </a:rPr>
              <a:t> </a:t>
            </a:r>
            <a:r>
              <a:rPr lang="en-GB" sz="1400" dirty="0" err="1" smtClean="0">
                <a:solidFill>
                  <a:srgbClr val="FF0000"/>
                </a:solidFill>
              </a:rPr>
              <a:t>z_trans</a:t>
            </a:r>
            <a:r>
              <a:rPr lang="en-GB" sz="1400" dirty="0" smtClean="0">
                <a:solidFill>
                  <a:srgbClr val="FF0000"/>
                </a:solidFill>
              </a:rPr>
              <a:t>   </a:t>
            </a:r>
            <a:r>
              <a:rPr lang="en-GB" sz="1400" dirty="0" err="1" smtClean="0">
                <a:solidFill>
                  <a:srgbClr val="FF0000"/>
                </a:solidFill>
              </a:rPr>
              <a:t>x_rot</a:t>
            </a:r>
            <a:r>
              <a:rPr lang="en-GB" sz="1400" dirty="0" smtClean="0">
                <a:solidFill>
                  <a:srgbClr val="FF0000"/>
                </a:solidFill>
              </a:rPr>
              <a:t>      </a:t>
            </a:r>
            <a:r>
              <a:rPr lang="en-GB" sz="1400" dirty="0" err="1" smtClean="0">
                <a:solidFill>
                  <a:srgbClr val="FF0000"/>
                </a:solidFill>
              </a:rPr>
              <a:t>y_rot</a:t>
            </a:r>
            <a:r>
              <a:rPr lang="en-GB" sz="1400" dirty="0" smtClean="0">
                <a:solidFill>
                  <a:srgbClr val="FF0000"/>
                </a:solidFill>
              </a:rPr>
              <a:t>      </a:t>
            </a:r>
            <a:r>
              <a:rPr lang="en-GB" sz="1400" dirty="0" err="1" smtClean="0">
                <a:solidFill>
                  <a:srgbClr val="FF0000"/>
                </a:solidFill>
              </a:rPr>
              <a:t>z_rot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Run!</a:t>
            </a:r>
            <a:endParaRPr lang="en-GB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667" r="46690" b="20824"/>
          <a:stretch>
            <a:fillRect/>
          </a:stretch>
        </p:blipFill>
        <p:spPr bwMode="auto">
          <a:xfrm>
            <a:off x="1619672" y="1052736"/>
            <a:ext cx="5150193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755576" y="1556792"/>
            <a:ext cx="151216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8" name="Picture 4" descr="Z:\Cambridge\MRI_for_dummies\mydesign_matrix.jpg"/>
          <p:cNvPicPr>
            <a:picLocks noChangeAspect="1" noChangeArrowheads="1"/>
          </p:cNvPicPr>
          <p:nvPr/>
        </p:nvPicPr>
        <p:blipFill>
          <a:blip r:embed="rId2" cstate="print"/>
          <a:srcRect t="1939" b="12383"/>
          <a:stretch>
            <a:fillRect/>
          </a:stretch>
        </p:blipFill>
        <p:spPr bwMode="auto">
          <a:xfrm>
            <a:off x="2100262" y="620688"/>
            <a:ext cx="4943475" cy="612068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5400000">
            <a:off x="5804731" y="3363999"/>
            <a:ext cx="28647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07556" y="3136612"/>
            <a:ext cx="933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</a:rPr>
              <a:t>t</a:t>
            </a:r>
            <a:r>
              <a:rPr lang="en-GB" sz="1600" dirty="0" smtClean="0">
                <a:solidFill>
                  <a:srgbClr val="FF0000"/>
                </a:solidFill>
              </a:rPr>
              <a:t>ime</a:t>
            </a:r>
          </a:p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i.e. scans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48229" y="282134"/>
            <a:ext cx="1051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conditions</a:t>
            </a:r>
            <a:endParaRPr lang="en-GB" sz="1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413348" y="548680"/>
            <a:ext cx="3022748" cy="156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331640" y="2204864"/>
            <a:ext cx="1224136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331640" y="2636912"/>
            <a:ext cx="1656184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331640" y="3068960"/>
            <a:ext cx="2232248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331640" y="3068960"/>
            <a:ext cx="252028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403648" y="3068960"/>
            <a:ext cx="2880320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331640" y="3068960"/>
            <a:ext cx="3384376" cy="15121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29204" y="2874422"/>
            <a:ext cx="702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6 runs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4 alternating blocks of training and testing, 5 different trial types</a:t>
            </a:r>
            <a:endParaRPr lang="en-GB" sz="2400" dirty="0"/>
          </a:p>
        </p:txBody>
      </p:sp>
      <p:pic>
        <p:nvPicPr>
          <p:cNvPr id="2050" name="Picture 2" descr="Z:\Cambridge\MRI_for_dummies\design_matrix_run1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8705" y="1988840"/>
            <a:ext cx="4206590" cy="43774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0492" y="1700808"/>
            <a:ext cx="2017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m</a:t>
            </a:r>
            <a:r>
              <a:rPr lang="en-GB" sz="1400" dirty="0" smtClean="0"/>
              <a:t>ovement </a:t>
            </a:r>
            <a:r>
              <a:rPr lang="en-GB" sz="1400" dirty="0" err="1" smtClean="0"/>
              <a:t>regressors</a:t>
            </a:r>
            <a:r>
              <a:rPr lang="en-GB" sz="1400" dirty="0" smtClean="0"/>
              <a:t> x 6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748596" y="1537047"/>
            <a:ext cx="527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/>
              <a:t>train</a:t>
            </a:r>
            <a:endParaRPr lang="en-GB" sz="14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749076" y="1537047"/>
            <a:ext cx="462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/>
              <a:t>test</a:t>
            </a:r>
            <a:endParaRPr lang="en-GB" sz="14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1772816"/>
            <a:ext cx="399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see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843808" y="1772816"/>
            <a:ext cx="46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hear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250600" y="1772816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both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610640" y="1772816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think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941826" y="1772816"/>
            <a:ext cx="54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speak</a:t>
            </a:r>
            <a:endParaRPr lang="en-GB" sz="1200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35496" y="4077072"/>
            <a:ext cx="432048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14074" y="3553852"/>
            <a:ext cx="933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</a:rPr>
              <a:t>t</a:t>
            </a:r>
            <a:r>
              <a:rPr lang="en-GB" sz="1600" dirty="0" smtClean="0">
                <a:solidFill>
                  <a:srgbClr val="FF0000"/>
                </a:solidFill>
              </a:rPr>
              <a:t>ime</a:t>
            </a:r>
          </a:p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i.e. scans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76256" y="3068960"/>
            <a:ext cx="2016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Note: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Not black and white for condition present/absent because convolved with HRF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Thanks!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General Linear Model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03350" y="2111375"/>
            <a:ext cx="7416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600"/>
              <a:t>Y</a:t>
            </a:r>
            <a:endParaRPr lang="el-GR" sz="6600">
              <a:cs typeface="Arial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1" y="3282950"/>
            <a:ext cx="19442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Dependent Variable </a:t>
            </a:r>
            <a:endParaRPr lang="en-GB" sz="1600" dirty="0" smtClean="0">
              <a:solidFill>
                <a:srgbClr val="FF0000"/>
              </a:solidFill>
            </a:endParaRPr>
          </a:p>
          <a:p>
            <a:r>
              <a:rPr lang="en-GB" sz="1600" dirty="0" smtClean="0">
                <a:solidFill>
                  <a:srgbClr val="FF0000"/>
                </a:solidFill>
              </a:rPr>
              <a:t>(</a:t>
            </a:r>
            <a:r>
              <a:rPr lang="en-GB" sz="1600" dirty="0">
                <a:solidFill>
                  <a:srgbClr val="FF0000"/>
                </a:solidFill>
              </a:rPr>
              <a:t>What you </a:t>
            </a:r>
            <a:r>
              <a:rPr lang="en-GB" sz="1600" dirty="0" smtClean="0">
                <a:solidFill>
                  <a:srgbClr val="FF0000"/>
                </a:solidFill>
              </a:rPr>
              <a:t>measure)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339206" y="3282950"/>
            <a:ext cx="20887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33CC"/>
                </a:solidFill>
              </a:rPr>
              <a:t>Independent Variable </a:t>
            </a:r>
            <a:endParaRPr lang="en-GB" sz="1600" dirty="0" smtClean="0">
              <a:solidFill>
                <a:srgbClr val="0033CC"/>
              </a:solidFill>
            </a:endParaRPr>
          </a:p>
          <a:p>
            <a:r>
              <a:rPr lang="en-GB" sz="1600" dirty="0" smtClean="0">
                <a:solidFill>
                  <a:srgbClr val="0033CC"/>
                </a:solidFill>
              </a:rPr>
              <a:t>(</a:t>
            </a:r>
            <a:r>
              <a:rPr lang="en-GB" sz="1600" dirty="0">
                <a:solidFill>
                  <a:srgbClr val="0033CC"/>
                </a:solidFill>
              </a:rPr>
              <a:t>What you </a:t>
            </a:r>
            <a:r>
              <a:rPr lang="en-GB" sz="1600" dirty="0" smtClean="0">
                <a:solidFill>
                  <a:srgbClr val="0033CC"/>
                </a:solidFill>
              </a:rPr>
              <a:t>manipulate)</a:t>
            </a:r>
            <a:endParaRPr lang="en-GB" sz="1600" dirty="0">
              <a:solidFill>
                <a:srgbClr val="0033CC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427538" y="3282950"/>
            <a:ext cx="2736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 dirty="0">
                <a:solidFill>
                  <a:srgbClr val="008000"/>
                </a:solidFill>
              </a:rPr>
              <a:t>Relative Contribution </a:t>
            </a:r>
            <a:endParaRPr lang="en-GB" sz="1600" dirty="0" smtClean="0">
              <a:solidFill>
                <a:srgbClr val="008000"/>
              </a:solidFill>
            </a:endParaRPr>
          </a:p>
          <a:p>
            <a:r>
              <a:rPr lang="en-GB" sz="1600" dirty="0" smtClean="0">
                <a:solidFill>
                  <a:srgbClr val="008000"/>
                </a:solidFill>
              </a:rPr>
              <a:t>(need </a:t>
            </a:r>
            <a:r>
              <a:rPr lang="en-GB" sz="1600" dirty="0">
                <a:solidFill>
                  <a:srgbClr val="008000"/>
                </a:solidFill>
              </a:rPr>
              <a:t>to be estimated)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372200" y="3287886"/>
            <a:ext cx="27368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 dirty="0">
                <a:solidFill>
                  <a:srgbClr val="6600FF"/>
                </a:solidFill>
              </a:rPr>
              <a:t>Error </a:t>
            </a:r>
            <a:endParaRPr lang="en-GB" sz="1600" dirty="0" smtClean="0">
              <a:solidFill>
                <a:srgbClr val="6600FF"/>
              </a:solidFill>
            </a:endParaRPr>
          </a:p>
          <a:p>
            <a:r>
              <a:rPr lang="en-GB" sz="1600" dirty="0" smtClean="0">
                <a:solidFill>
                  <a:srgbClr val="6600FF"/>
                </a:solidFill>
              </a:rPr>
              <a:t>(difference </a:t>
            </a:r>
            <a:r>
              <a:rPr lang="en-GB" sz="1600" dirty="0">
                <a:solidFill>
                  <a:srgbClr val="6600FF"/>
                </a:solidFill>
              </a:rPr>
              <a:t>between </a:t>
            </a:r>
            <a:r>
              <a:rPr lang="en-GB" sz="1600" dirty="0" smtClean="0">
                <a:solidFill>
                  <a:srgbClr val="6600FF"/>
                </a:solidFill>
              </a:rPr>
              <a:t>observed </a:t>
            </a:r>
            <a:r>
              <a:rPr lang="en-GB" sz="1600" dirty="0">
                <a:solidFill>
                  <a:srgbClr val="6600FF"/>
                </a:solidFill>
              </a:rPr>
              <a:t>data and that </a:t>
            </a:r>
            <a:r>
              <a:rPr lang="en-GB" sz="1600" dirty="0" smtClean="0">
                <a:solidFill>
                  <a:srgbClr val="6600FF"/>
                </a:solidFill>
              </a:rPr>
              <a:t>predicted </a:t>
            </a:r>
            <a:r>
              <a:rPr lang="en-GB" sz="1600" dirty="0">
                <a:solidFill>
                  <a:srgbClr val="6600FF"/>
                </a:solidFill>
              </a:rPr>
              <a:t>by the model)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484438" y="2346325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5400" baseline="30000"/>
              <a:t>=</a:t>
            </a:r>
            <a:endParaRPr lang="el-GR" sz="6600">
              <a:cs typeface="Arial" pitchFamily="34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276600" y="2111375"/>
            <a:ext cx="9366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600"/>
              <a:t>X</a:t>
            </a:r>
            <a:endParaRPr lang="el-GR" sz="6600"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283075" y="2274888"/>
            <a:ext cx="8651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5400" baseline="30000"/>
              <a:t>x</a:t>
            </a:r>
            <a:endParaRPr lang="el-GR" sz="6600">
              <a:cs typeface="Arial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073650" y="2058988"/>
            <a:ext cx="7937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6600">
                <a:cs typeface="Arial" pitchFamily="34" charset="0"/>
              </a:rPr>
              <a:t>β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5722938" y="2130425"/>
            <a:ext cx="12969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600">
                <a:cs typeface="Arial" pitchFamily="34" charset="0"/>
              </a:rPr>
              <a:t>  </a:t>
            </a:r>
            <a:r>
              <a:rPr lang="en-GB" sz="5400" baseline="30000">
                <a:cs typeface="Arial" pitchFamily="34" charset="0"/>
              </a:rPr>
              <a:t>+</a:t>
            </a:r>
            <a:r>
              <a:rPr lang="en-GB" sz="6600">
                <a:cs typeface="Arial" pitchFamily="34" charset="0"/>
              </a:rPr>
              <a:t>  </a:t>
            </a:r>
            <a:endParaRPr lang="el-GR" sz="6600">
              <a:cs typeface="Arial" pitchFamily="34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7019925" y="2111375"/>
            <a:ext cx="86518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600">
                <a:cs typeface="Arial" pitchFamily="34" charset="0"/>
              </a:rPr>
              <a:t>E</a:t>
            </a:r>
            <a:endParaRPr lang="el-GR" sz="6600">
              <a:cs typeface="Arial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835970" y="4760913"/>
            <a:ext cx="748044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GB" sz="1600" dirty="0"/>
              <a:t> </a:t>
            </a:r>
            <a:r>
              <a:rPr lang="en-GB" dirty="0">
                <a:latin typeface="+mj-lt"/>
              </a:rPr>
              <a:t>Aim: To explain as much of the variance in Y by using X, and thus reducing 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en-GB" sz="1600" dirty="0">
              <a:solidFill>
                <a:srgbClr val="008080"/>
              </a:solidFill>
              <a:latin typeface="Arial Rounded MT Bold" pitchFamily="34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132138" y="5517232"/>
            <a:ext cx="5256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solidFill>
                  <a:srgbClr val="C00000"/>
                </a:solidFill>
                <a:latin typeface="Arial Rounded MT Bold" pitchFamily="34" charset="0"/>
              </a:rPr>
              <a:t>Y = X</a:t>
            </a:r>
            <a:r>
              <a:rPr lang="en-GB" sz="2400" baseline="-25000" dirty="0">
                <a:solidFill>
                  <a:srgbClr val="C00000"/>
                </a:solidFill>
                <a:latin typeface="Arial Rounded MT Bold" pitchFamily="34" charset="0"/>
              </a:rPr>
              <a:t>1</a:t>
            </a:r>
            <a:r>
              <a:rPr lang="el-GR" sz="2400" dirty="0">
                <a:solidFill>
                  <a:srgbClr val="C00000"/>
                </a:solidFill>
                <a:latin typeface="Arial Rounded MT Bold" pitchFamily="34" charset="0"/>
                <a:cs typeface="Arial" pitchFamily="34" charset="0"/>
              </a:rPr>
              <a:t>β</a:t>
            </a:r>
            <a:r>
              <a:rPr lang="en-GB" sz="2400" baseline="-25000" dirty="0">
                <a:solidFill>
                  <a:srgbClr val="C00000"/>
                </a:solidFill>
                <a:latin typeface="Arial Rounded MT Bold" pitchFamily="34" charset="0"/>
                <a:cs typeface="Arial" pitchFamily="34" charset="0"/>
              </a:rPr>
              <a:t>1 </a:t>
            </a:r>
            <a:r>
              <a:rPr lang="en-GB" sz="2400" dirty="0">
                <a:solidFill>
                  <a:srgbClr val="C00000"/>
                </a:solidFill>
                <a:latin typeface="Arial Rounded MT Bold" pitchFamily="34" charset="0"/>
                <a:cs typeface="Arial" pitchFamily="34" charset="0"/>
              </a:rPr>
              <a:t>+ </a:t>
            </a:r>
            <a:r>
              <a:rPr lang="en-GB" sz="2400" dirty="0">
                <a:solidFill>
                  <a:srgbClr val="C00000"/>
                </a:solidFill>
                <a:latin typeface="Arial Rounded MT Bold" pitchFamily="34" charset="0"/>
              </a:rPr>
              <a:t>X</a:t>
            </a:r>
            <a:r>
              <a:rPr lang="en-GB" sz="2400" baseline="-25000" dirty="0">
                <a:solidFill>
                  <a:srgbClr val="C00000"/>
                </a:solidFill>
                <a:latin typeface="Arial Rounded MT Bold" pitchFamily="34" charset="0"/>
              </a:rPr>
              <a:t>2</a:t>
            </a:r>
            <a:r>
              <a:rPr lang="el-GR" sz="2400" dirty="0">
                <a:solidFill>
                  <a:srgbClr val="C00000"/>
                </a:solidFill>
                <a:latin typeface="Arial Rounded MT Bold" pitchFamily="34" charset="0"/>
              </a:rPr>
              <a:t>β</a:t>
            </a:r>
            <a:r>
              <a:rPr lang="en-GB" sz="2400" baseline="-25000" dirty="0">
                <a:solidFill>
                  <a:srgbClr val="C00000"/>
                </a:solidFill>
                <a:latin typeface="Arial Rounded MT Bold" pitchFamily="34" charset="0"/>
              </a:rPr>
              <a:t>2 </a:t>
            </a:r>
            <a:r>
              <a:rPr lang="en-GB" sz="2400" dirty="0">
                <a:solidFill>
                  <a:srgbClr val="C00000"/>
                </a:solidFill>
                <a:latin typeface="Arial Rounded MT Bold" pitchFamily="34" charset="0"/>
              </a:rPr>
              <a:t>+ ....X </a:t>
            </a:r>
            <a:r>
              <a:rPr lang="en-GB" sz="2400" baseline="-25000" dirty="0">
                <a:solidFill>
                  <a:srgbClr val="C00000"/>
                </a:solidFill>
                <a:latin typeface="Arial Rounded MT Bold" pitchFamily="34" charset="0"/>
              </a:rPr>
              <a:t>n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l-GR" sz="2400" dirty="0">
                <a:solidFill>
                  <a:srgbClr val="C00000"/>
                </a:solidFill>
                <a:latin typeface="Arial Rounded MT Bold" pitchFamily="34" charset="0"/>
                <a:cs typeface="Arial" pitchFamily="34" charset="0"/>
              </a:rPr>
              <a:t>β</a:t>
            </a:r>
            <a:r>
              <a:rPr lang="en-GB" sz="2400" baseline="-25000" dirty="0">
                <a:solidFill>
                  <a:srgbClr val="C00000"/>
                </a:solidFill>
                <a:latin typeface="Arial Rounded MT Bold" pitchFamily="34" charset="0"/>
                <a:cs typeface="Arial" pitchFamily="34" charset="0"/>
              </a:rPr>
              <a:t>n</a:t>
            </a:r>
            <a:r>
              <a:rPr lang="en-GB" sz="2400" dirty="0">
                <a:solidFill>
                  <a:srgbClr val="C00000"/>
                </a:solidFill>
                <a:latin typeface="Arial Rounded MT Bold" pitchFamily="34" charset="0"/>
                <a:cs typeface="Arial" pitchFamily="34" charset="0"/>
              </a:rPr>
              <a:t>.... + E</a:t>
            </a:r>
            <a:r>
              <a:rPr lang="en-GB" sz="2400" dirty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endParaRPr lang="el-GR" sz="24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899592" y="5589240"/>
            <a:ext cx="187121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GB" sz="1600" dirty="0"/>
              <a:t> </a:t>
            </a:r>
            <a:r>
              <a:rPr lang="en-GB" dirty="0">
                <a:latin typeface="+mj-lt"/>
              </a:rPr>
              <a:t>More than 1 IV ?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en-GB" sz="1600" dirty="0">
              <a:solidFill>
                <a:srgbClr val="00808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Each component of the GLM is a 2D matrix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Y = matrix of BOLD signals</a:t>
            </a:r>
            <a:endParaRPr lang="en-GB" dirty="0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16013" y="2490788"/>
            <a:ext cx="3044825" cy="3387725"/>
            <a:chOff x="1704" y="1326"/>
            <a:chExt cx="1918" cy="2134"/>
          </a:xfrm>
        </p:grpSpPr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14078" t="28250" r="54161" b="42636"/>
            <a:stretch>
              <a:fillRect/>
            </a:stretch>
          </p:blipFill>
          <p:spPr bwMode="auto">
            <a:xfrm>
              <a:off x="1704" y="1326"/>
              <a:ext cx="670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14078" t="28250" r="54161" b="42636"/>
            <a:stretch>
              <a:fillRect/>
            </a:stretch>
          </p:blipFill>
          <p:spPr bwMode="auto">
            <a:xfrm>
              <a:off x="1800" y="1422"/>
              <a:ext cx="670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14078" t="28250" r="54161" b="42636"/>
            <a:stretch>
              <a:fillRect/>
            </a:stretch>
          </p:blipFill>
          <p:spPr bwMode="auto">
            <a:xfrm>
              <a:off x="1896" y="1518"/>
              <a:ext cx="670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14078" t="28250" r="54161" b="42636"/>
            <a:stretch>
              <a:fillRect/>
            </a:stretch>
          </p:blipFill>
          <p:spPr bwMode="auto">
            <a:xfrm>
              <a:off x="1992" y="1614"/>
              <a:ext cx="670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14078" t="28250" r="54161" b="42636"/>
            <a:stretch>
              <a:fillRect/>
            </a:stretch>
          </p:blipFill>
          <p:spPr bwMode="auto">
            <a:xfrm>
              <a:off x="2088" y="1710"/>
              <a:ext cx="670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14078" t="28250" r="54161" b="42636"/>
            <a:stretch>
              <a:fillRect/>
            </a:stretch>
          </p:blipFill>
          <p:spPr bwMode="auto">
            <a:xfrm>
              <a:off x="2184" y="1806"/>
              <a:ext cx="670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14078" t="28250" r="54161" b="42636"/>
            <a:stretch>
              <a:fillRect/>
            </a:stretch>
          </p:blipFill>
          <p:spPr bwMode="auto">
            <a:xfrm>
              <a:off x="2280" y="1902"/>
              <a:ext cx="670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14078" t="28250" r="54161" b="42636"/>
            <a:stretch>
              <a:fillRect/>
            </a:stretch>
          </p:blipFill>
          <p:spPr bwMode="auto">
            <a:xfrm>
              <a:off x="2376" y="1998"/>
              <a:ext cx="670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14078" t="28250" r="54161" b="42636"/>
            <a:stretch>
              <a:fillRect/>
            </a:stretch>
          </p:blipFill>
          <p:spPr bwMode="auto">
            <a:xfrm>
              <a:off x="2472" y="2094"/>
              <a:ext cx="670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14078" t="28250" r="54161" b="42636"/>
            <a:stretch>
              <a:fillRect/>
            </a:stretch>
          </p:blipFill>
          <p:spPr bwMode="auto">
            <a:xfrm>
              <a:off x="2568" y="2190"/>
              <a:ext cx="670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14078" t="28250" r="54161" b="42636"/>
            <a:stretch>
              <a:fillRect/>
            </a:stretch>
          </p:blipFill>
          <p:spPr bwMode="auto">
            <a:xfrm>
              <a:off x="2664" y="2286"/>
              <a:ext cx="670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14078" t="28250" r="54161" b="42636"/>
            <a:stretch>
              <a:fillRect/>
            </a:stretch>
          </p:blipFill>
          <p:spPr bwMode="auto">
            <a:xfrm>
              <a:off x="2760" y="2382"/>
              <a:ext cx="670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14078" t="28250" r="54161" b="42636"/>
            <a:stretch>
              <a:fillRect/>
            </a:stretch>
          </p:blipFill>
          <p:spPr bwMode="auto">
            <a:xfrm>
              <a:off x="2856" y="2478"/>
              <a:ext cx="670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14078" t="28250" r="54161" b="42636"/>
            <a:stretch>
              <a:fillRect/>
            </a:stretch>
          </p:blipFill>
          <p:spPr bwMode="auto">
            <a:xfrm>
              <a:off x="2952" y="2574"/>
              <a:ext cx="670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" name="Picture 2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5613" y="2374900"/>
            <a:ext cx="10795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Arrow Connector 25"/>
          <p:cNvCxnSpPr/>
          <p:nvPr/>
        </p:nvCxnSpPr>
        <p:spPr>
          <a:xfrm>
            <a:off x="3419872" y="3571428"/>
            <a:ext cx="309634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6716554" y="4012071"/>
            <a:ext cx="28647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247371" y="3784684"/>
            <a:ext cx="933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</a:rPr>
              <a:t>t</a:t>
            </a:r>
            <a:r>
              <a:rPr lang="en-GB" sz="1600" dirty="0" smtClean="0">
                <a:solidFill>
                  <a:srgbClr val="FF0000"/>
                </a:solidFill>
              </a:rPr>
              <a:t>ime</a:t>
            </a:r>
          </a:p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i.e. scans</a:t>
            </a:r>
            <a:endParaRPr lang="en-GB" sz="1600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6200000" flipH="1">
            <a:off x="368127" y="4121671"/>
            <a:ext cx="2360662" cy="18706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95536" y="4869160"/>
            <a:ext cx="933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</a:rPr>
              <a:t>t</a:t>
            </a:r>
            <a:r>
              <a:rPr lang="en-GB" sz="1600" dirty="0" smtClean="0">
                <a:solidFill>
                  <a:srgbClr val="FF0000"/>
                </a:solidFill>
              </a:rPr>
              <a:t>ime</a:t>
            </a:r>
          </a:p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i.e. scans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63397" y="6186790"/>
            <a:ext cx="1958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height of BOLD signal</a:t>
            </a:r>
            <a:endParaRPr lang="en-GB" sz="1600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804248" y="6093296"/>
            <a:ext cx="93610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939278" y="1948770"/>
            <a:ext cx="2951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Time course for each </a:t>
            </a:r>
            <a:r>
              <a:rPr lang="en-GB" sz="2000" dirty="0" err="1" smtClean="0"/>
              <a:t>voxel</a:t>
            </a:r>
            <a:endParaRPr lang="en-GB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317593" y="1948770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EPIs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What are the components of the GLM?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X = design matrix</a:t>
            </a:r>
            <a:endParaRPr lang="en-GB" dirty="0"/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-688341" y="4148286"/>
            <a:ext cx="331236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496" y="3913098"/>
            <a:ext cx="933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</a:rPr>
              <a:t>t</a:t>
            </a:r>
            <a:r>
              <a:rPr lang="en-GB" sz="1600" dirty="0" smtClean="0">
                <a:solidFill>
                  <a:srgbClr val="FF0000"/>
                </a:solidFill>
              </a:rPr>
              <a:t>ime</a:t>
            </a:r>
          </a:p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i.e. scans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03648" y="1916832"/>
            <a:ext cx="3111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err="1" smtClean="0">
                <a:solidFill>
                  <a:srgbClr val="FF0000"/>
                </a:solidFill>
              </a:rPr>
              <a:t>regressors</a:t>
            </a:r>
            <a:r>
              <a:rPr lang="en-GB" sz="1600" dirty="0" smtClean="0">
                <a:solidFill>
                  <a:srgbClr val="FF0000"/>
                </a:solidFill>
              </a:rPr>
              <a:t> (1 column = 1 </a:t>
            </a:r>
            <a:r>
              <a:rPr lang="en-GB" sz="1600" dirty="0" err="1" smtClean="0">
                <a:solidFill>
                  <a:srgbClr val="FF0000"/>
                </a:solidFill>
              </a:rPr>
              <a:t>regressor</a:t>
            </a:r>
            <a:r>
              <a:rPr lang="en-GB" sz="1600" dirty="0" smtClean="0">
                <a:solidFill>
                  <a:srgbClr val="FF0000"/>
                </a:solidFill>
              </a:rPr>
              <a:t>)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32" name="Picture 4" descr="Z:\Cambridge\MRI_for_dummies\mydesign_matrix.jpg"/>
          <p:cNvPicPr>
            <a:picLocks noChangeAspect="1" noChangeArrowheads="1"/>
          </p:cNvPicPr>
          <p:nvPr/>
        </p:nvPicPr>
        <p:blipFill>
          <a:blip r:embed="rId3" cstate="print"/>
          <a:srcRect l="4845" t="20083" r="32520" b="38590"/>
          <a:stretch>
            <a:fillRect/>
          </a:stretch>
        </p:blipFill>
        <p:spPr bwMode="auto">
          <a:xfrm>
            <a:off x="1156561" y="2492896"/>
            <a:ext cx="3700509" cy="3528392"/>
          </a:xfrm>
          <a:prstGeom prst="rect">
            <a:avLst/>
          </a:prstGeom>
          <a:noFill/>
        </p:spPr>
      </p:pic>
      <p:cxnSp>
        <p:nvCxnSpPr>
          <p:cNvPr id="36" name="Straight Arrow Connector 35"/>
          <p:cNvCxnSpPr/>
          <p:nvPr/>
        </p:nvCxnSpPr>
        <p:spPr>
          <a:xfrm>
            <a:off x="1184661" y="2276872"/>
            <a:ext cx="3672409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004048" y="2399397"/>
            <a:ext cx="39604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err="1" smtClean="0"/>
              <a:t>Regressors</a:t>
            </a:r>
            <a:r>
              <a:rPr lang="en-GB" sz="2000" u="sng" dirty="0" smtClean="0"/>
              <a:t> of interest</a:t>
            </a:r>
            <a:r>
              <a:rPr lang="en-GB" sz="2000" dirty="0" smtClean="0"/>
              <a:t> </a:t>
            </a:r>
          </a:p>
          <a:p>
            <a:r>
              <a:rPr lang="en-GB" sz="2000" dirty="0" smtClean="0"/>
              <a:t>independent variables (conditions)</a:t>
            </a:r>
          </a:p>
          <a:p>
            <a:r>
              <a:rPr lang="en-GB" sz="2000" dirty="0" smtClean="0"/>
              <a:t>and parametric modulators, e.g., RT, accuracy</a:t>
            </a:r>
          </a:p>
          <a:p>
            <a:endParaRPr lang="en-GB" sz="2000" dirty="0" smtClean="0"/>
          </a:p>
          <a:p>
            <a:r>
              <a:rPr lang="en-GB" sz="2000" u="sng" dirty="0" err="1" smtClean="0"/>
              <a:t>Regressors</a:t>
            </a:r>
            <a:r>
              <a:rPr lang="en-GB" sz="2000" u="sng" dirty="0" smtClean="0"/>
              <a:t> of no interest </a:t>
            </a:r>
            <a:r>
              <a:rPr lang="en-GB" sz="2000" dirty="0" smtClean="0"/>
              <a:t>or</a:t>
            </a:r>
            <a:r>
              <a:rPr lang="en-GB" sz="2000" u="sng" dirty="0" smtClean="0"/>
              <a:t> nuisance </a:t>
            </a:r>
            <a:r>
              <a:rPr lang="en-GB" sz="2000" u="sng" dirty="0" err="1" smtClean="0"/>
              <a:t>regressors</a:t>
            </a:r>
            <a:endParaRPr lang="en-GB" sz="2000" dirty="0" smtClean="0"/>
          </a:p>
          <a:p>
            <a:r>
              <a:rPr lang="en-GB" sz="2000" dirty="0" smtClean="0"/>
              <a:t>things which you didn’t manipulate but which may have en effect, e.g., the 6 movement </a:t>
            </a:r>
            <a:r>
              <a:rPr lang="en-GB" sz="2000" dirty="0" err="1" smtClean="0"/>
              <a:t>regressors</a:t>
            </a:r>
            <a:r>
              <a:rPr lang="en-GB" sz="2000" dirty="0" smtClean="0"/>
              <a:t>, heart rate 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More on </a:t>
            </a:r>
            <a:r>
              <a:rPr lang="en-GB" sz="3200" dirty="0" err="1" smtClean="0"/>
              <a:t>regressors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/>
          </a:bodyPr>
          <a:lstStyle/>
          <a:p>
            <a:r>
              <a:rPr lang="en-GB" sz="2000" dirty="0" smtClean="0"/>
              <a:t>Dark-light colour map used to represent values of </a:t>
            </a:r>
            <a:r>
              <a:rPr lang="en-GB" sz="2000" dirty="0" err="1" smtClean="0"/>
              <a:t>regressors</a:t>
            </a:r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Representation of </a:t>
            </a:r>
            <a:r>
              <a:rPr lang="en-GB" sz="2000" dirty="0" err="1" smtClean="0"/>
              <a:t>regressors</a:t>
            </a:r>
            <a:r>
              <a:rPr lang="en-GB" sz="2000" dirty="0" smtClean="0"/>
              <a:t> depends on type of variable.....</a:t>
            </a:r>
          </a:p>
          <a:p>
            <a:endParaRPr lang="en-GB" sz="2000" dirty="0"/>
          </a:p>
        </p:txBody>
      </p:sp>
      <p:pic>
        <p:nvPicPr>
          <p:cNvPr id="4" name="Picture 2" descr="Z:\Cambridge\MRI_for_dummies\design_matrix_run1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628800"/>
            <a:ext cx="4206590" cy="437741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11560" y="2492896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11560" y="2996952"/>
            <a:ext cx="36004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11560" y="3573016"/>
            <a:ext cx="360040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115616" y="249289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white = 1 = highest value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299695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black = 0 = lowest value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356372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intermediate values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Types of variables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Indicator variables = conditions manipulated</a:t>
            </a:r>
          </a:p>
          <a:p>
            <a:r>
              <a:rPr lang="en-GB" sz="2400" dirty="0" smtClean="0"/>
              <a:t>E.g., 2 levels of a variable – on or off, 0 or 1 </a:t>
            </a:r>
            <a:endParaRPr lang="en-GB" sz="24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75769"/>
            <a:ext cx="366395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539552" y="2492896"/>
            <a:ext cx="3312368" cy="649287"/>
            <a:chOff x="539552" y="2996952"/>
            <a:chExt cx="3312368" cy="649287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24326" t="7640" r="26884" b="11111"/>
            <a:stretch>
              <a:fillRect/>
            </a:stretch>
          </p:blipFill>
          <p:spPr bwMode="auto">
            <a:xfrm>
              <a:off x="539552" y="2996952"/>
              <a:ext cx="2016125" cy="6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24326" t="7640" r="42567" b="11111"/>
            <a:stretch>
              <a:fillRect/>
            </a:stretch>
          </p:blipFill>
          <p:spPr bwMode="auto">
            <a:xfrm>
              <a:off x="2483867" y="2996952"/>
              <a:ext cx="1368053" cy="6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4211960" y="2420888"/>
            <a:ext cx="4932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on-off representation of your variable doesn’t capture the rise and fall of the BOLD response</a:t>
            </a:r>
          </a:p>
          <a:p>
            <a:endParaRPr lang="en-GB" dirty="0" smtClean="0"/>
          </a:p>
          <a:p>
            <a:r>
              <a:rPr lang="en-GB" dirty="0" smtClean="0"/>
              <a:t>Convolve with </a:t>
            </a:r>
            <a:r>
              <a:rPr lang="en-GB" dirty="0" err="1" smtClean="0"/>
              <a:t>haemodynamic</a:t>
            </a:r>
            <a:r>
              <a:rPr lang="en-GB" dirty="0" smtClean="0"/>
              <a:t> response function</a:t>
            </a:r>
            <a:endParaRPr lang="en-GB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 l="2219" t="4445" r="9436" b="1482"/>
          <a:stretch>
            <a:fillRect/>
          </a:stretch>
        </p:blipFill>
        <p:spPr bwMode="auto">
          <a:xfrm>
            <a:off x="5292080" y="3717032"/>
            <a:ext cx="2520280" cy="114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Types of variables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Indicator variables = conditions manipulated</a:t>
            </a:r>
          </a:p>
          <a:p>
            <a:r>
              <a:rPr lang="en-GB" sz="2400" dirty="0" smtClean="0"/>
              <a:t>E.g., 2 levels of a variable – on or off, 0 or 1 </a:t>
            </a:r>
            <a:endParaRPr lang="en-GB" sz="24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04369"/>
            <a:ext cx="366395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539552" y="2492896"/>
            <a:ext cx="3312368" cy="649287"/>
            <a:chOff x="539552" y="2996952"/>
            <a:chExt cx="3312368" cy="649287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24326" t="7640" r="26884" b="11111"/>
            <a:stretch>
              <a:fillRect/>
            </a:stretch>
          </p:blipFill>
          <p:spPr bwMode="auto">
            <a:xfrm>
              <a:off x="539552" y="2996952"/>
              <a:ext cx="2016125" cy="6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24326" t="7640" r="42567" b="11111"/>
            <a:stretch>
              <a:fillRect/>
            </a:stretch>
          </p:blipFill>
          <p:spPr bwMode="auto">
            <a:xfrm>
              <a:off x="2483867" y="2996952"/>
              <a:ext cx="1368053" cy="6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4211960" y="2420888"/>
            <a:ext cx="4932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on-off representation of your variable doesn’t capture the rise and fall of the BOLD response</a:t>
            </a:r>
          </a:p>
          <a:p>
            <a:endParaRPr lang="en-GB" dirty="0" smtClean="0"/>
          </a:p>
          <a:p>
            <a:r>
              <a:rPr lang="en-GB" dirty="0" smtClean="0"/>
              <a:t>Convolve with </a:t>
            </a:r>
            <a:r>
              <a:rPr lang="en-GB" dirty="0" err="1" smtClean="0"/>
              <a:t>haemodynamic</a:t>
            </a:r>
            <a:r>
              <a:rPr lang="en-GB" dirty="0" smtClean="0"/>
              <a:t> response function</a:t>
            </a:r>
            <a:endParaRPr lang="en-GB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 l="2219" t="4445" r="9436" b="1482"/>
          <a:stretch>
            <a:fillRect/>
          </a:stretch>
        </p:blipFill>
        <p:spPr bwMode="auto">
          <a:xfrm>
            <a:off x="5292080" y="3717032"/>
            <a:ext cx="2520280" cy="114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 l="15254" t="6679" r="14992" b="11111"/>
          <a:stretch>
            <a:fillRect/>
          </a:stretch>
        </p:blipFill>
        <p:spPr bwMode="auto">
          <a:xfrm>
            <a:off x="5173166" y="5479504"/>
            <a:ext cx="28543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 l="15254" t="6679" r="78345" b="11111"/>
          <a:stretch>
            <a:fillRect/>
          </a:stretch>
        </p:blipFill>
        <p:spPr bwMode="auto">
          <a:xfrm>
            <a:off x="8054479" y="5479504"/>
            <a:ext cx="2619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rot="5400000">
            <a:off x="6552220" y="5193196"/>
            <a:ext cx="36004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 l="3609" t="4814" r="9436" b="1851"/>
          <a:stretch>
            <a:fillRect/>
          </a:stretch>
        </p:blipFill>
        <p:spPr bwMode="auto">
          <a:xfrm>
            <a:off x="179512" y="3212976"/>
            <a:ext cx="381635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rot="5400000">
            <a:off x="4175162" y="4184290"/>
            <a:ext cx="1008112" cy="9376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Covariates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400" dirty="0" smtClean="0"/>
              <a:t>Parametric modulators, e.g., RT</a:t>
            </a:r>
          </a:p>
          <a:p>
            <a:r>
              <a:rPr lang="en-GB" dirty="0" smtClean="0"/>
              <a:t>Movement </a:t>
            </a:r>
            <a:r>
              <a:rPr lang="en-GB" dirty="0" err="1" smtClean="0"/>
              <a:t>regressors</a:t>
            </a:r>
            <a:r>
              <a:rPr lang="en-GB" dirty="0" smtClean="0"/>
              <a:t> (rotations and translations - X Y Z)</a:t>
            </a:r>
            <a:endParaRPr lang="en-GB" sz="2400" dirty="0" smtClean="0"/>
          </a:p>
          <a:p>
            <a:endParaRPr lang="en-GB" dirty="0" smtClean="0"/>
          </a:p>
          <a:p>
            <a:r>
              <a:rPr lang="en-GB" dirty="0" smtClean="0"/>
              <a:t>These can vary continuously taking any value (0 to 1)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So type of variable affects its representation in the design matrix</a:t>
            </a:r>
          </a:p>
          <a:p>
            <a:endParaRPr lang="en-GB" dirty="0" smtClean="0"/>
          </a:p>
          <a:p>
            <a:endParaRPr lang="en-GB" sz="2400" dirty="0" smtClean="0"/>
          </a:p>
          <a:p>
            <a:endParaRPr lang="en-GB" dirty="0"/>
          </a:p>
        </p:txBody>
      </p:sp>
      <p:pic>
        <p:nvPicPr>
          <p:cNvPr id="5" name="Picture 2" descr="Z:\Cambridge\MRI_for_dummies\design_matrix_run1_crop.jpg"/>
          <p:cNvPicPr>
            <a:picLocks noChangeAspect="1" noChangeArrowheads="1"/>
          </p:cNvPicPr>
          <p:nvPr/>
        </p:nvPicPr>
        <p:blipFill>
          <a:blip r:embed="rId2" cstate="print"/>
          <a:srcRect l="46218" b="49005"/>
          <a:stretch>
            <a:fillRect/>
          </a:stretch>
        </p:blipFill>
        <p:spPr bwMode="auto">
          <a:xfrm>
            <a:off x="3275856" y="3356992"/>
            <a:ext cx="2262374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834</Words>
  <Application>Microsoft Office PowerPoint</Application>
  <PresentationFormat>On-screen Show (4:3)</PresentationFormat>
  <Paragraphs>178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1st level analysis: Design matrix</vt:lpstr>
      <vt:lpstr>When do you construct the design matrix?</vt:lpstr>
      <vt:lpstr>General Linear Model</vt:lpstr>
      <vt:lpstr>Each component of the GLM is a 2D matrix</vt:lpstr>
      <vt:lpstr>What are the components of the GLM?</vt:lpstr>
      <vt:lpstr>More on regressors</vt:lpstr>
      <vt:lpstr>Types of variables</vt:lpstr>
      <vt:lpstr>Types of variables</vt:lpstr>
      <vt:lpstr>Covariates</vt:lpstr>
      <vt:lpstr>Type of design also important</vt:lpstr>
      <vt:lpstr>Making sure regressors not correlated</vt:lpstr>
      <vt:lpstr>Making sure regressors not correlated</vt:lpstr>
      <vt:lpstr>General Linear Model</vt:lpstr>
      <vt:lpstr>SPM walk-through</vt:lpstr>
      <vt:lpstr>Select directory to put design matrix in </vt:lpstr>
      <vt:lpstr>Give it timing parameters</vt:lpstr>
      <vt:lpstr>Give it scans for this subject for this session</vt:lpstr>
      <vt:lpstr>Onset times for each condition in this session</vt:lpstr>
      <vt:lpstr>Movement regressors</vt:lpstr>
      <vt:lpstr>Movement regressors</vt:lpstr>
      <vt:lpstr>Run!</vt:lpstr>
      <vt:lpstr>Slide 22</vt:lpstr>
      <vt:lpstr>4 alternating blocks of training and testing, 5 different trial types</vt:lpstr>
      <vt:lpstr>Slide 24</vt:lpstr>
    </vt:vector>
  </TitlesOfParts>
  <Company>Medical Research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jt04</dc:creator>
  <cp:lastModifiedBy>jt04</cp:lastModifiedBy>
  <cp:revision>37</cp:revision>
  <dcterms:created xsi:type="dcterms:W3CDTF">2011-08-10T13:44:40Z</dcterms:created>
  <dcterms:modified xsi:type="dcterms:W3CDTF">2011-08-12T13:45:31Z</dcterms:modified>
</cp:coreProperties>
</file>