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0" r:id="rId2"/>
  </p:sldMasterIdLst>
  <p:notesMasterIdLst>
    <p:notesMasterId r:id="rId29"/>
  </p:notesMasterIdLst>
  <p:handoutMasterIdLst>
    <p:handoutMasterId r:id="rId30"/>
  </p:handoutMasterIdLst>
  <p:sldIdLst>
    <p:sldId id="288" r:id="rId3"/>
    <p:sldId id="375" r:id="rId4"/>
    <p:sldId id="369" r:id="rId5"/>
    <p:sldId id="385" r:id="rId6"/>
    <p:sldId id="372" r:id="rId7"/>
    <p:sldId id="373" r:id="rId8"/>
    <p:sldId id="382" r:id="rId9"/>
    <p:sldId id="376" r:id="rId10"/>
    <p:sldId id="378" r:id="rId11"/>
    <p:sldId id="383" r:id="rId12"/>
    <p:sldId id="384" r:id="rId13"/>
    <p:sldId id="379" r:id="rId14"/>
    <p:sldId id="380" r:id="rId15"/>
    <p:sldId id="386" r:id="rId16"/>
    <p:sldId id="387" r:id="rId17"/>
    <p:sldId id="388" r:id="rId18"/>
    <p:sldId id="389" r:id="rId19"/>
    <p:sldId id="393" r:id="rId20"/>
    <p:sldId id="390" r:id="rId21"/>
    <p:sldId id="391" r:id="rId22"/>
    <p:sldId id="395" r:id="rId23"/>
    <p:sldId id="392" r:id="rId24"/>
    <p:sldId id="396" r:id="rId25"/>
    <p:sldId id="400" r:id="rId26"/>
    <p:sldId id="401" r:id="rId27"/>
    <p:sldId id="402" r:id="rId28"/>
  </p:sldIdLst>
  <p:sldSz cx="9144000" cy="6858000" type="screen4x3"/>
  <p:notesSz cx="6794500" cy="99060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71E69"/>
    <a:srgbClr val="FF3300"/>
    <a:srgbClr val="DC8703"/>
    <a:srgbClr val="607869"/>
    <a:srgbClr val="005C66"/>
    <a:srgbClr val="706E00"/>
    <a:srgbClr val="EB6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11" autoAdjust="0"/>
    <p:restoredTop sz="81702" autoAdjust="0"/>
  </p:normalViewPr>
  <p:slideViewPr>
    <p:cSldViewPr>
      <p:cViewPr>
        <p:scale>
          <a:sx n="100" d="100"/>
          <a:sy n="100" d="100"/>
        </p:scale>
        <p:origin x="-72"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76"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8" charset="0"/>
                <a:ea typeface="+mn-ea"/>
              </a:defRPr>
            </a:lvl1pPr>
          </a:lstStyle>
          <a:p>
            <a:pPr>
              <a:defRPr/>
            </a:pPr>
            <a:endParaRPr lang="en-US"/>
          </a:p>
        </p:txBody>
      </p:sp>
      <p:sp>
        <p:nvSpPr>
          <p:cNvPr id="48131"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8" charset="0"/>
                <a:ea typeface="+mn-ea"/>
              </a:defRPr>
            </a:lvl1pPr>
          </a:lstStyle>
          <a:p>
            <a:pPr>
              <a:defRPr/>
            </a:pPr>
            <a:endParaRPr lang="en-US"/>
          </a:p>
        </p:txBody>
      </p:sp>
      <p:sp>
        <p:nvSpPr>
          <p:cNvPr id="48132"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8" charset="0"/>
                <a:ea typeface="+mn-ea"/>
              </a:defRPr>
            </a:lvl1pPr>
          </a:lstStyle>
          <a:p>
            <a:pPr>
              <a:defRPr/>
            </a:pPr>
            <a:endParaRPr lang="en-US"/>
          </a:p>
        </p:txBody>
      </p:sp>
      <p:sp>
        <p:nvSpPr>
          <p:cNvPr id="48133"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charset="0"/>
              </a:defRPr>
            </a:lvl1pPr>
          </a:lstStyle>
          <a:p>
            <a:fld id="{BC677A96-62B4-4147-8CDF-7A2816D62179}" type="slidenum">
              <a:rPr lang="en-US" altLang="en-US"/>
              <a:pPr/>
              <a:t>‹#›</a:t>
            </a:fld>
            <a:endParaRPr lang="en-US" altLang="en-US"/>
          </a:p>
        </p:txBody>
      </p:sp>
    </p:spTree>
    <p:extLst>
      <p:ext uri="{BB962C8B-B14F-4D97-AF65-F5344CB8AC3E}">
        <p14:creationId xmlns:p14="http://schemas.microsoft.com/office/powerpoint/2010/main" val="692793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8" charset="0"/>
                <a:ea typeface="+mn-ea"/>
              </a:defRPr>
            </a:lvl1pPr>
          </a:lstStyle>
          <a:p>
            <a:pPr>
              <a:defRPr/>
            </a:pPr>
            <a:endParaRPr lang="en-US"/>
          </a:p>
        </p:txBody>
      </p:sp>
      <p:sp>
        <p:nvSpPr>
          <p:cNvPr id="46083"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8" charset="0"/>
                <a:ea typeface="+mn-ea"/>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2233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08050" y="4705350"/>
            <a:ext cx="4978400" cy="445770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8" charset="0"/>
                <a:ea typeface="+mn-ea"/>
              </a:defRPr>
            </a:lvl1pPr>
          </a:lstStyle>
          <a:p>
            <a:pPr>
              <a:defRPr/>
            </a:pPr>
            <a:endParaRPr lang="en-US"/>
          </a:p>
        </p:txBody>
      </p:sp>
      <p:sp>
        <p:nvSpPr>
          <p:cNvPr id="46087"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charset="0"/>
              </a:defRPr>
            </a:lvl1pPr>
          </a:lstStyle>
          <a:p>
            <a:fld id="{2C55E8CC-CB3A-40B0-9E09-DE42BA727F2F}" type="slidenum">
              <a:rPr lang="en-US" altLang="en-US"/>
              <a:pPr/>
              <a:t>‹#›</a:t>
            </a:fld>
            <a:endParaRPr lang="en-US" altLang="en-US"/>
          </a:p>
        </p:txBody>
      </p:sp>
    </p:spTree>
    <p:extLst>
      <p:ext uri="{BB962C8B-B14F-4D97-AF65-F5344CB8AC3E}">
        <p14:creationId xmlns:p14="http://schemas.microsoft.com/office/powerpoint/2010/main" val="90139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939C1CE4-6A0B-4714-B12F-7BCEADBB3539}" type="slidenum">
              <a:rPr lang="en-US" altLang="en-US" sz="1200">
                <a:latin typeface="Times New Roman" charset="0"/>
              </a:rPr>
              <a:pPr/>
              <a:t>1</a:t>
            </a:fld>
            <a:endParaRPr lang="en-US" altLang="en-US" sz="12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10</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11</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A2D20FBD-4B82-4144-A887-8804CBCA4C8B}" type="slidenum">
              <a:rPr lang="en-US" altLang="en-US" sz="1200">
                <a:latin typeface="Times New Roman" charset="0"/>
              </a:rPr>
              <a:pPr/>
              <a:t>12</a:t>
            </a:fld>
            <a:endParaRPr lang="en-US" altLang="en-US" sz="1200">
              <a:latin typeface="Times New Roman" charset="0"/>
            </a:endParaRPr>
          </a:p>
        </p:txBody>
      </p:sp>
      <p:sp>
        <p:nvSpPr>
          <p:cNvPr id="48131" name="Rectangle 2"/>
          <p:cNvSpPr>
            <a:spLocks noGrp="1" noRot="1" noChangeAspect="1" noChangeArrowheads="1" noTextEdit="1"/>
          </p:cNvSpPr>
          <p:nvPr>
            <p:ph type="sldImg"/>
          </p:nvPr>
        </p:nvSpPr>
        <p:spPr>
          <a:xfrm>
            <a:off x="600075" y="990600"/>
            <a:ext cx="3633788" cy="2724150"/>
          </a:xfrm>
          <a:ln/>
        </p:spPr>
      </p:sp>
      <p:sp>
        <p:nvSpPr>
          <p:cNvPr id="48132"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charset="0"/>
              </a:rPr>
              <a:t>Note can think of parameter estimation as model selection too in some senses.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99FE223F-1BB9-4B7C-A932-345258931C03}" type="slidenum">
              <a:rPr lang="en-US" altLang="en-US" sz="1200">
                <a:latin typeface="Times New Roman" charset="0"/>
              </a:rPr>
              <a:pPr/>
              <a:t>13</a:t>
            </a:fld>
            <a:endParaRPr lang="en-US" altLang="en-US" sz="1200">
              <a:latin typeface="Times New Roman" charset="0"/>
            </a:endParaRPr>
          </a:p>
        </p:txBody>
      </p:sp>
      <p:sp>
        <p:nvSpPr>
          <p:cNvPr id="50179" name="Rectangle 2"/>
          <p:cNvSpPr>
            <a:spLocks noGrp="1" noRot="1" noChangeAspect="1" noChangeArrowheads="1" noTextEdit="1"/>
          </p:cNvSpPr>
          <p:nvPr>
            <p:ph type="sldImg"/>
          </p:nvPr>
        </p:nvSpPr>
        <p:spPr>
          <a:xfrm>
            <a:off x="600075" y="990600"/>
            <a:ext cx="3633788" cy="2724150"/>
          </a:xfrm>
          <a:ln/>
        </p:spPr>
      </p:sp>
      <p:sp>
        <p:nvSpPr>
          <p:cNvPr id="50180"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99FE223F-1BB9-4B7C-A932-345258931C03}" type="slidenum">
              <a:rPr lang="en-US" altLang="en-US" sz="1200">
                <a:latin typeface="Times New Roman" charset="0"/>
              </a:rPr>
              <a:pPr/>
              <a:t>14</a:t>
            </a:fld>
            <a:endParaRPr lang="en-US" altLang="en-US" sz="1200">
              <a:latin typeface="Times New Roman" charset="0"/>
            </a:endParaRPr>
          </a:p>
        </p:txBody>
      </p:sp>
      <p:sp>
        <p:nvSpPr>
          <p:cNvPr id="50179" name="Rectangle 2"/>
          <p:cNvSpPr>
            <a:spLocks noGrp="1" noRot="1" noChangeAspect="1" noChangeArrowheads="1" noTextEdit="1"/>
          </p:cNvSpPr>
          <p:nvPr>
            <p:ph type="sldImg"/>
          </p:nvPr>
        </p:nvSpPr>
        <p:spPr>
          <a:xfrm>
            <a:off x="600075" y="990600"/>
            <a:ext cx="3633788" cy="2724150"/>
          </a:xfrm>
          <a:ln/>
        </p:spPr>
      </p:sp>
      <p:sp>
        <p:nvSpPr>
          <p:cNvPr id="50180"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GB" sz="1200" dirty="0" smtClean="0"/>
              <a:t>Need to adapt Bayes’ rule to handle cases where:</a:t>
            </a:r>
          </a:p>
          <a:p>
            <a:pPr lvl="1">
              <a:buFont typeface="Courier New" panose="02070309020205020404" pitchFamily="49" charset="0"/>
              <a:buChar char="o"/>
            </a:pPr>
            <a:r>
              <a:rPr lang="en-GB" sz="1200" dirty="0" smtClean="0"/>
              <a:t>The hypothesis (parameter) space is continuous, and multi-dimensional (the two parameters, </a:t>
            </a:r>
            <a:r>
              <a:rPr lang="el-GR" sz="1200" dirty="0" smtClean="0"/>
              <a:t>μ</a:t>
            </a:r>
            <a:r>
              <a:rPr lang="en-GB" sz="1200" dirty="0" smtClean="0"/>
              <a:t> and </a:t>
            </a:r>
            <a:r>
              <a:rPr lang="el-GR" sz="1200" dirty="0" smtClean="0"/>
              <a:t>σ</a:t>
            </a:r>
            <a:r>
              <a:rPr lang="en-GB" sz="1200" dirty="0" smtClean="0"/>
              <a:t>, could each take one of infinitely many values)</a:t>
            </a:r>
          </a:p>
          <a:p>
            <a:pPr lvl="1">
              <a:buFont typeface="Courier New" panose="02070309020205020404" pitchFamily="49" charset="0"/>
              <a:buChar char="o"/>
            </a:pPr>
            <a:r>
              <a:rPr lang="en-GB" sz="1200" dirty="0" smtClean="0"/>
              <a:t>The data space is continuous (test scores can vary from 0 to 100)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15</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16</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Describe how sum becomes integral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17</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Describe how sum becomes integral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18</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19</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For two parameters, our prior is a surface – assigning a probability to each combination of mu</a:t>
            </a:r>
            <a:r>
              <a:rPr lang="en-GB" altLang="en-US" baseline="0" dirty="0" smtClean="0">
                <a:latin typeface="Times" charset="0"/>
              </a:rPr>
              <a:t> and sigma</a:t>
            </a:r>
            <a:endParaRPr lang="en-GB" altLang="en-US" dirty="0"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ABC51C8-692A-49A2-9CDD-79D6A639C8B6}" type="slidenum">
              <a:rPr lang="en-US" altLang="en-US" sz="1200">
                <a:latin typeface="Times New Roman" charset="0"/>
              </a:rPr>
              <a:pPr/>
              <a:t>2</a:t>
            </a:fld>
            <a:endParaRPr lang="en-US" altLang="en-US" sz="1200">
              <a:latin typeface="Times New Roman" charset="0"/>
            </a:endParaRPr>
          </a:p>
        </p:txBody>
      </p:sp>
      <p:sp>
        <p:nvSpPr>
          <p:cNvPr id="31747" name="Rectangle 2"/>
          <p:cNvSpPr>
            <a:spLocks noGrp="1" noRot="1" noChangeAspect="1" noChangeArrowheads="1" noTextEdit="1"/>
          </p:cNvSpPr>
          <p:nvPr>
            <p:ph type="sldImg"/>
          </p:nvPr>
        </p:nvSpPr>
        <p:spPr>
          <a:xfrm>
            <a:off x="600075" y="990600"/>
            <a:ext cx="3633788" cy="2724150"/>
          </a:xfrm>
          <a:ln/>
        </p:spPr>
      </p:sp>
      <p:sp>
        <p:nvSpPr>
          <p:cNvPr id="31748"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20</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Showing one possible distribution, can imagine many others with different mean and standard deviations</a:t>
            </a:r>
          </a:p>
          <a:p>
            <a:r>
              <a:rPr lang="en-GB" altLang="en-US" dirty="0" smtClean="0">
                <a:latin typeface="Times" charset="0"/>
              </a:rPr>
              <a:t>Now in data space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21</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Not shown a scale on y-axis here – if we are interested in the relative probability of each of value</a:t>
            </a:r>
            <a:r>
              <a:rPr lang="en-GB" altLang="en-US" baseline="0" dirty="0" smtClean="0">
                <a:latin typeface="Times" charset="0"/>
              </a:rPr>
              <a:t> of the parameter being the true value, we do not need to normalise.</a:t>
            </a:r>
            <a:endParaRPr lang="en-GB" altLang="en-US" dirty="0" smtClean="0">
              <a:latin typeface="Times" charset="0"/>
            </a:endParaRPr>
          </a:p>
          <a:p>
            <a:endParaRPr lang="en-GB" altLang="en-US" dirty="0" smtClean="0">
              <a:latin typeface="Times" charset="0"/>
            </a:endParaRPr>
          </a:p>
          <a:p>
            <a:r>
              <a:rPr lang="en-GB" altLang="en-US" dirty="0" smtClean="0">
                <a:latin typeface="Times" charset="0"/>
              </a:rPr>
              <a:t>Note – the posterior distribution doesn’t just give a single estimate for the mean of the distribution – we have a feel for how certain we are (the variance of this posterior distribution).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22</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Describe how sum becomes integral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D7D8FE9-C0BC-45E5-9D3D-52209FD1E12D}" type="slidenum">
              <a:rPr lang="en-US" altLang="en-US" sz="1200">
                <a:latin typeface="Times New Roman" charset="0"/>
              </a:rPr>
              <a:pPr/>
              <a:t>23</a:t>
            </a:fld>
            <a:endParaRPr lang="en-US" altLang="en-US" sz="1200">
              <a:latin typeface="Times New Roman" charset="0"/>
            </a:endParaRPr>
          </a:p>
        </p:txBody>
      </p:sp>
      <p:sp>
        <p:nvSpPr>
          <p:cNvPr id="46083" name="Rectangle 2"/>
          <p:cNvSpPr>
            <a:spLocks noGrp="1" noRot="1" noChangeAspect="1" noChangeArrowheads="1" noTextEdit="1"/>
          </p:cNvSpPr>
          <p:nvPr>
            <p:ph type="sldImg"/>
          </p:nvPr>
        </p:nvSpPr>
        <p:spPr>
          <a:xfrm>
            <a:off x="600075" y="990600"/>
            <a:ext cx="3633788" cy="2724150"/>
          </a:xfrm>
          <a:ln/>
        </p:spPr>
      </p:sp>
      <p:sp>
        <p:nvSpPr>
          <p:cNvPr id="4608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charset="0"/>
              </a:rPr>
              <a:t>Describe how sum becomes integral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2D78288D-9F54-410C-8B19-19203E61ED38}" type="slidenum">
              <a:rPr lang="en-US" altLang="en-US" sz="1200">
                <a:latin typeface="Times New Roman" charset="0"/>
              </a:rPr>
              <a:pPr/>
              <a:t>3</a:t>
            </a:fld>
            <a:endParaRPr lang="en-US" altLang="en-US" sz="1200">
              <a:latin typeface="Times New Roman" charset="0"/>
            </a:endParaRPr>
          </a:p>
        </p:txBody>
      </p:sp>
      <p:sp>
        <p:nvSpPr>
          <p:cNvPr id="33795" name="Rectangle 2"/>
          <p:cNvSpPr>
            <a:spLocks noGrp="1" noRot="1" noChangeAspect="1" noChangeArrowheads="1" noTextEdit="1"/>
          </p:cNvSpPr>
          <p:nvPr>
            <p:ph type="sldImg"/>
          </p:nvPr>
        </p:nvSpPr>
        <p:spPr>
          <a:xfrm>
            <a:off x="600075" y="990600"/>
            <a:ext cx="3633788" cy="2724150"/>
          </a:xfrm>
          <a:ln/>
        </p:spPr>
      </p:sp>
      <p:sp>
        <p:nvSpPr>
          <p:cNvPr id="33796"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2D78288D-9F54-410C-8B19-19203E61ED38}" type="slidenum">
              <a:rPr lang="en-US" altLang="en-US" sz="1200">
                <a:latin typeface="Times New Roman" charset="0"/>
              </a:rPr>
              <a:pPr/>
              <a:t>4</a:t>
            </a:fld>
            <a:endParaRPr lang="en-US" altLang="en-US" sz="1200">
              <a:latin typeface="Times New Roman" charset="0"/>
            </a:endParaRPr>
          </a:p>
        </p:txBody>
      </p:sp>
      <p:sp>
        <p:nvSpPr>
          <p:cNvPr id="33795" name="Rectangle 2"/>
          <p:cNvSpPr>
            <a:spLocks noGrp="1" noRot="1" noChangeAspect="1" noChangeArrowheads="1" noTextEdit="1"/>
          </p:cNvSpPr>
          <p:nvPr>
            <p:ph type="sldImg"/>
          </p:nvPr>
        </p:nvSpPr>
        <p:spPr>
          <a:xfrm>
            <a:off x="600075" y="990600"/>
            <a:ext cx="3633788" cy="2724150"/>
          </a:xfrm>
          <a:ln/>
        </p:spPr>
      </p:sp>
      <p:sp>
        <p:nvSpPr>
          <p:cNvPr id="33796"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E0A063D5-CD3F-4AC5-B805-8E19993E9B45}" type="slidenum">
              <a:rPr lang="en-US" altLang="en-US" sz="1200">
                <a:latin typeface="Times New Roman" charset="0"/>
              </a:rPr>
              <a:pPr/>
              <a:t>5</a:t>
            </a:fld>
            <a:endParaRPr lang="en-US" altLang="en-US" sz="1200">
              <a:latin typeface="Times New Roman" charset="0"/>
            </a:endParaRPr>
          </a:p>
        </p:txBody>
      </p:sp>
      <p:sp>
        <p:nvSpPr>
          <p:cNvPr id="35843" name="Rectangle 2"/>
          <p:cNvSpPr>
            <a:spLocks noGrp="1" noRot="1" noChangeAspect="1" noChangeArrowheads="1" noTextEdit="1"/>
          </p:cNvSpPr>
          <p:nvPr>
            <p:ph type="sldImg"/>
          </p:nvPr>
        </p:nvSpPr>
        <p:spPr>
          <a:xfrm>
            <a:off x="600075" y="990600"/>
            <a:ext cx="3633788" cy="2724150"/>
          </a:xfrm>
          <a:ln/>
        </p:spPr>
      </p:sp>
      <p:sp>
        <p:nvSpPr>
          <p:cNvPr id="35844"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7A1CBF1B-F71E-4BF7-869D-4746259EDC60}" type="slidenum">
              <a:rPr lang="en-US" altLang="en-US" sz="1200">
                <a:latin typeface="Times New Roman" charset="0"/>
              </a:rPr>
              <a:pPr/>
              <a:t>6</a:t>
            </a:fld>
            <a:endParaRPr lang="en-US" altLang="en-US" sz="1200">
              <a:latin typeface="Times New Roman" charset="0"/>
            </a:endParaRPr>
          </a:p>
        </p:txBody>
      </p:sp>
      <p:sp>
        <p:nvSpPr>
          <p:cNvPr id="37891" name="Rectangle 2"/>
          <p:cNvSpPr>
            <a:spLocks noGrp="1" noRot="1" noChangeAspect="1" noChangeArrowheads="1" noTextEdit="1"/>
          </p:cNvSpPr>
          <p:nvPr>
            <p:ph type="sldImg"/>
          </p:nvPr>
        </p:nvSpPr>
        <p:spPr>
          <a:xfrm>
            <a:off x="600075" y="990600"/>
            <a:ext cx="3633788" cy="2724150"/>
          </a:xfrm>
          <a:ln/>
        </p:spPr>
      </p:sp>
      <p:sp>
        <p:nvSpPr>
          <p:cNvPr id="37892"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506F69CD-BA41-4C56-80F4-507F5AAA2A93}" type="slidenum">
              <a:rPr lang="en-US" altLang="en-US" sz="1200">
                <a:latin typeface="Times New Roman" charset="0"/>
              </a:rPr>
              <a:pPr/>
              <a:t>7</a:t>
            </a:fld>
            <a:endParaRPr lang="en-US" altLang="en-US" sz="1200">
              <a:latin typeface="Times New Roman" charset="0"/>
            </a:endParaRPr>
          </a:p>
        </p:txBody>
      </p:sp>
      <p:sp>
        <p:nvSpPr>
          <p:cNvPr id="39939" name="Rectangle 2"/>
          <p:cNvSpPr>
            <a:spLocks noGrp="1" noRot="1" noChangeAspect="1" noChangeArrowheads="1" noTextEdit="1"/>
          </p:cNvSpPr>
          <p:nvPr>
            <p:ph type="sldImg"/>
          </p:nvPr>
        </p:nvSpPr>
        <p:spPr>
          <a:xfrm>
            <a:off x="600075" y="990600"/>
            <a:ext cx="3633788" cy="2724150"/>
          </a:xfrm>
          <a:ln/>
        </p:spPr>
      </p:sp>
      <p:sp>
        <p:nvSpPr>
          <p:cNvPr id="39940"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1ECBD7A7-1299-4A1D-A49F-96CDE235C1B7}" type="slidenum">
              <a:rPr lang="en-US" altLang="en-US" sz="1200">
                <a:latin typeface="Times New Roman" charset="0"/>
              </a:rPr>
              <a:pPr/>
              <a:t>8</a:t>
            </a:fld>
            <a:endParaRPr lang="en-US" altLang="en-US" sz="1200">
              <a:latin typeface="Times New Roman" charset="0"/>
            </a:endParaRPr>
          </a:p>
        </p:txBody>
      </p:sp>
      <p:sp>
        <p:nvSpPr>
          <p:cNvPr id="41987" name="Rectangle 2"/>
          <p:cNvSpPr>
            <a:spLocks noGrp="1" noRot="1" noChangeAspect="1" noChangeArrowheads="1" noTextEdit="1"/>
          </p:cNvSpPr>
          <p:nvPr>
            <p:ph type="sldImg"/>
          </p:nvPr>
        </p:nvSpPr>
        <p:spPr>
          <a:xfrm>
            <a:off x="600075" y="990600"/>
            <a:ext cx="3633788" cy="2724150"/>
          </a:xfrm>
          <a:ln/>
        </p:spPr>
      </p:sp>
      <p:sp>
        <p:nvSpPr>
          <p:cNvPr id="41988"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charset="0"/>
                <a:ea typeface="ＭＳ Ｐゴシック" charset="-128"/>
              </a:defRPr>
            </a:lvl1pPr>
            <a:lvl2pPr marL="37931725" indent="-37474525" defTabSz="919163">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1E98DA23-2E0F-4DA6-AB07-E4E57A8508AE}" type="slidenum">
              <a:rPr lang="en-US" altLang="en-US" sz="1200">
                <a:latin typeface="Times New Roman" charset="0"/>
              </a:rPr>
              <a:pPr/>
              <a:t>9</a:t>
            </a:fld>
            <a:endParaRPr lang="en-US" altLang="en-US" sz="1200">
              <a:latin typeface="Times New Roman" charset="0"/>
            </a:endParaRPr>
          </a:p>
        </p:txBody>
      </p:sp>
      <p:sp>
        <p:nvSpPr>
          <p:cNvPr id="44035" name="Rectangle 2"/>
          <p:cNvSpPr>
            <a:spLocks noGrp="1" noRot="1" noChangeAspect="1" noChangeArrowheads="1" noTextEdit="1"/>
          </p:cNvSpPr>
          <p:nvPr>
            <p:ph type="sldImg"/>
          </p:nvPr>
        </p:nvSpPr>
        <p:spPr>
          <a:xfrm>
            <a:off x="600075" y="990600"/>
            <a:ext cx="3633788" cy="2724150"/>
          </a:xfrm>
          <a:ln/>
        </p:spPr>
      </p:sp>
      <p:sp>
        <p:nvSpPr>
          <p:cNvPr id="44036" name="Rectangle 3"/>
          <p:cNvSpPr>
            <a:spLocks noGrp="1" noChangeArrowheads="1"/>
          </p:cNvSpPr>
          <p:nvPr>
            <p:ph type="body" idx="1"/>
          </p:nvPr>
        </p:nvSpPr>
        <p:spPr>
          <a:xfrm>
            <a:off x="755650" y="3879850"/>
            <a:ext cx="5359400" cy="52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04853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5931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693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78300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748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8941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6894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7889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0743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50257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6786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768372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56276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52488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458788"/>
            <a:ext cx="1955800" cy="5637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8788"/>
            <a:ext cx="5716588" cy="5637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4676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7824788"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98931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38246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0681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0298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216286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0381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792271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881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1"/>
          <p:cNvSpPr>
            <a:spLocks noChangeShapeType="1"/>
          </p:cNvSpPr>
          <p:nvPr/>
        </p:nvSpPr>
        <p:spPr bwMode="auto">
          <a:xfrm>
            <a:off x="304800" y="1371600"/>
            <a:ext cx="8534400" cy="0"/>
          </a:xfrm>
          <a:prstGeom prst="line">
            <a:avLst/>
          </a:prstGeom>
          <a:noFill/>
          <a:ln w="22225">
            <a:solidFill>
              <a:srgbClr val="91695F"/>
            </a:solidFill>
            <a:round/>
            <a:headEnd/>
            <a:tailEnd/>
          </a:ln>
        </p:spPr>
        <p:txBody>
          <a:bodyPr wrap="none" anchor="ctr"/>
          <a:lstStyle/>
          <a:p>
            <a:pPr>
              <a:defRPr/>
            </a:pPr>
            <a:endParaRPr lang="en-US">
              <a:latin typeface="Times" pitchFamily="-106" charset="0"/>
              <a:ea typeface="+mn-ea"/>
            </a:endParaRPr>
          </a:p>
        </p:txBody>
      </p:sp>
      <p:pic>
        <p:nvPicPr>
          <p:cNvPr id="1027" name="Picture 14" descr="mrc_powerpoint_logo_warm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7" descr="Docs-Presentations-WG-CBS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260350"/>
            <a:ext cx="26701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5" name="Rectangle 3"/>
          <p:cNvSpPr>
            <a:spLocks noGrp="1" noChangeArrowheads="1"/>
          </p:cNvSpPr>
          <p:nvPr>
            <p:ph type="title"/>
          </p:nvPr>
        </p:nvSpPr>
        <p:spPr bwMode="auto">
          <a:xfrm>
            <a:off x="685800" y="458788"/>
            <a:ext cx="78247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2052" name="Line 4"/>
          <p:cNvSpPr>
            <a:spLocks noChangeShapeType="1"/>
          </p:cNvSpPr>
          <p:nvPr/>
        </p:nvSpPr>
        <p:spPr bwMode="auto">
          <a:xfrm>
            <a:off x="304800" y="1371600"/>
            <a:ext cx="8534400" cy="0"/>
          </a:xfrm>
          <a:prstGeom prst="line">
            <a:avLst/>
          </a:prstGeom>
          <a:noFill/>
          <a:ln w="22225">
            <a:solidFill>
              <a:srgbClr val="91695F"/>
            </a:solidFill>
            <a:round/>
            <a:headEnd/>
            <a:tailEnd/>
          </a:ln>
        </p:spPr>
        <p:txBody>
          <a:bodyPr wrap="none" anchor="ctr"/>
          <a:lstStyle/>
          <a:p>
            <a:pPr>
              <a:defRPr/>
            </a:pPr>
            <a:endParaRPr lang="en-US">
              <a:latin typeface="Times" pitchFamily="-106" charset="0"/>
              <a:ea typeface="+mn-ea"/>
            </a:endParaRPr>
          </a:p>
        </p:txBody>
      </p:sp>
      <p:pic>
        <p:nvPicPr>
          <p:cNvPr id="13317" name="Picture 9" descr="mrc_powerpoint_logo_warm_gr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6453188"/>
            <a:ext cx="17287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Verdana" pitchFamily="34"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68313" y="1993900"/>
            <a:ext cx="820737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000" dirty="0">
                <a:latin typeface="Verdana" charset="0"/>
                <a:cs typeface="Arial" charset="0"/>
              </a:rPr>
              <a:t>Bayesian </a:t>
            </a:r>
            <a:r>
              <a:rPr lang="en-US" altLang="en-US" sz="3000" dirty="0" smtClean="0">
                <a:latin typeface="Verdana" charset="0"/>
                <a:cs typeface="Arial" charset="0"/>
              </a:rPr>
              <a:t>Theory Interest Group</a:t>
            </a:r>
            <a:endParaRPr lang="en-US" altLang="en-US" sz="3000" dirty="0">
              <a:latin typeface="Verdana" charset="0"/>
              <a:cs typeface="Arial" charset="0"/>
            </a:endParaRPr>
          </a:p>
          <a:p>
            <a:r>
              <a:rPr lang="en-US" altLang="en-US" sz="3000" dirty="0">
                <a:latin typeface="Verdana" charset="0"/>
                <a:cs typeface="Arial" charset="0"/>
              </a:rPr>
              <a:t>Session 1</a:t>
            </a:r>
            <a:endParaRPr lang="en-US" altLang="en-US" sz="3200" dirty="0">
              <a:latin typeface="Verdana" charset="0"/>
              <a:cs typeface="Arial" charset="0"/>
            </a:endParaRPr>
          </a:p>
          <a:p>
            <a:endParaRPr lang="en-US" altLang="en-US" sz="3200" dirty="0">
              <a:latin typeface="Verdana" charset="0"/>
              <a:cs typeface="Arial" charset="0"/>
            </a:endParaRPr>
          </a:p>
          <a:p>
            <a:endParaRPr lang="en-US" altLang="en-US" sz="3200" dirty="0">
              <a:latin typeface="Verdana" charset="0"/>
              <a:cs typeface="Arial" charset="0"/>
            </a:endParaRPr>
          </a:p>
          <a:p>
            <a:r>
              <a:rPr lang="en-GB" altLang="en-US" sz="1600" dirty="0">
                <a:latin typeface="Verdana" charset="0"/>
                <a:cs typeface="Arial" charset="0"/>
              </a:rPr>
              <a:t>What is Bayesian inference?</a:t>
            </a:r>
          </a:p>
          <a:p>
            <a:r>
              <a:rPr lang="en-GB" altLang="en-US" sz="1600" dirty="0">
                <a:latin typeface="Verdana" charset="0"/>
                <a:cs typeface="Arial" charset="0"/>
              </a:rPr>
              <a:t>What are prior, likelihood, and posterior?</a:t>
            </a:r>
          </a:p>
          <a:p>
            <a:r>
              <a:rPr lang="en-GB" altLang="en-US" sz="1600" dirty="0">
                <a:latin typeface="Verdana" charset="0"/>
                <a:cs typeface="Arial" charset="0"/>
              </a:rPr>
              <a:t>What is the evidence (or marginal likelihood)?</a:t>
            </a:r>
          </a:p>
          <a:p>
            <a:r>
              <a:rPr lang="en-GB" altLang="en-US" sz="1600" dirty="0">
                <a:latin typeface="Verdana" charset="0"/>
                <a:cs typeface="Arial" charset="0"/>
              </a:rPr>
              <a:t>What is Bayesian model selection?</a:t>
            </a:r>
          </a:p>
          <a:p>
            <a:endParaRPr lang="en-GB" altLang="en-US" sz="2600" dirty="0">
              <a:solidFill>
                <a:srgbClr val="871E69"/>
              </a:solidFill>
              <a:latin typeface="Verdana" charset="0"/>
              <a:cs typeface="Arial" charset="0"/>
            </a:endParaRPr>
          </a:p>
          <a:p>
            <a:endParaRPr lang="en-GB" altLang="en-US" sz="2600" dirty="0">
              <a:solidFill>
                <a:srgbClr val="871E69"/>
              </a:solidFill>
              <a:latin typeface="Verdana" charset="0"/>
              <a:cs typeface="Arial" charset="0"/>
            </a:endParaRPr>
          </a:p>
          <a:p>
            <a:r>
              <a:rPr lang="en-GB" altLang="en-US" sz="2600" dirty="0">
                <a:solidFill>
                  <a:srgbClr val="871E69"/>
                </a:solidFill>
                <a:latin typeface="Verdana" charset="0"/>
                <a:cs typeface="Arial" charset="0"/>
              </a:rPr>
              <a:t>Alex Billig</a:t>
            </a:r>
            <a:endParaRPr lang="en-GB" altLang="en-US" sz="2600" baseline="30000" dirty="0">
              <a:solidFill>
                <a:srgbClr val="871E69"/>
              </a:solidFill>
              <a:latin typeface="Verdana" charset="0"/>
              <a:cs typeface="Arial" charset="0"/>
            </a:endParaRPr>
          </a:p>
          <a:p>
            <a:endParaRPr lang="en-GB" altLang="en-US" baseline="30000" dirty="0">
              <a:cs typeface="Arial" charset="0"/>
            </a:endParaRPr>
          </a:p>
          <a:p>
            <a:pPr algn="l">
              <a:lnSpc>
                <a:spcPct val="150000"/>
              </a:lnSpc>
            </a:pPr>
            <a:endParaRPr lang="en-GB" altLang="en-US" sz="1800" dirty="0">
              <a:cs typeface="Arial" charset="0"/>
            </a:endParaRPr>
          </a:p>
          <a:p>
            <a:pPr algn="l"/>
            <a:endParaRPr lang="en-GB" altLang="en-US" sz="1800" dirty="0">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Terminology</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45060" name="Content Placeholder 6"/>
          <p:cNvSpPr>
            <a:spLocks noGrp="1"/>
          </p:cNvSpPr>
          <p:nvPr>
            <p:ph idx="1"/>
          </p:nvPr>
        </p:nvSpPr>
        <p:spPr bwMode="auto">
          <a:xfrm>
            <a:off x="684213" y="3352800"/>
            <a:ext cx="8459787" cy="141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US" altLang="en-US" sz="2000" i="1" smtClean="0"/>
          </a:p>
          <a:p>
            <a:pPr marL="0" indent="0">
              <a:buFontTx/>
              <a:buNone/>
            </a:pPr>
            <a:endParaRPr lang="en-US" altLang="en-US" sz="2000" i="1" smtClean="0"/>
          </a:p>
          <a:p>
            <a:pPr marL="0" indent="0">
              <a:buFontTx/>
              <a:buNone/>
            </a:pPr>
            <a:endParaRPr lang="en-US" altLang="en-US" sz="2000" i="1" smtClean="0"/>
          </a:p>
        </p:txBody>
      </p:sp>
      <p:sp>
        <p:nvSpPr>
          <p:cNvPr id="45063" name="TextBox 10"/>
          <p:cNvSpPr txBox="1">
            <a:spLocks noChangeArrowheads="1"/>
          </p:cNvSpPr>
          <p:nvPr/>
        </p:nvSpPr>
        <p:spPr bwMode="auto">
          <a:xfrm>
            <a:off x="5730875" y="1600200"/>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a:solidFill>
                  <a:srgbClr val="0000FF"/>
                </a:solidFill>
                <a:latin typeface="Verdana" charset="0"/>
              </a:rPr>
              <a:t>Prior</a:t>
            </a:r>
          </a:p>
        </p:txBody>
      </p:sp>
      <p:sp>
        <p:nvSpPr>
          <p:cNvPr id="45064" name="TextBox 11"/>
          <p:cNvSpPr txBox="1">
            <a:spLocks noChangeArrowheads="1"/>
          </p:cNvSpPr>
          <p:nvPr/>
        </p:nvSpPr>
        <p:spPr bwMode="auto">
          <a:xfrm>
            <a:off x="381000" y="4800600"/>
            <a:ext cx="132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0000FF"/>
                </a:solidFill>
                <a:latin typeface="Verdana" charset="0"/>
              </a:rPr>
              <a:t>Posterior</a:t>
            </a:r>
          </a:p>
        </p:txBody>
      </p:sp>
      <p:sp>
        <p:nvSpPr>
          <p:cNvPr id="45065" name="TextBox 12"/>
          <p:cNvSpPr txBox="1">
            <a:spLocks noChangeArrowheads="1"/>
          </p:cNvSpPr>
          <p:nvPr/>
        </p:nvSpPr>
        <p:spPr bwMode="auto">
          <a:xfrm>
            <a:off x="5835650" y="4724400"/>
            <a:ext cx="285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dirty="0">
                <a:solidFill>
                  <a:srgbClr val="0000FF"/>
                </a:solidFill>
                <a:latin typeface="Verdana" charset="0"/>
              </a:rPr>
              <a:t>Evidence</a:t>
            </a:r>
          </a:p>
          <a:p>
            <a:pPr algn="l"/>
            <a:r>
              <a:rPr lang="en-US" altLang="en-US" sz="2000" dirty="0">
                <a:solidFill>
                  <a:srgbClr val="0000FF"/>
                </a:solidFill>
                <a:latin typeface="Verdana" charset="0"/>
              </a:rPr>
              <a:t>(marginal likelihood)</a:t>
            </a:r>
          </a:p>
        </p:txBody>
      </p:sp>
      <p:sp>
        <p:nvSpPr>
          <p:cNvPr id="45066" name="TextBox 12"/>
          <p:cNvSpPr txBox="1">
            <a:spLocks noChangeArrowheads="1"/>
          </p:cNvSpPr>
          <p:nvPr/>
        </p:nvSpPr>
        <p:spPr bwMode="auto">
          <a:xfrm>
            <a:off x="5715000" y="1981200"/>
            <a:ext cx="28904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a:latin typeface="Verdana" charset="0"/>
              </a:rPr>
              <a:t>Probability of A</a:t>
            </a:r>
            <a:r>
              <a:rPr lang="en-US" altLang="en-US" sz="1400" baseline="-25000" dirty="0">
                <a:latin typeface="Verdana" charset="0"/>
              </a:rPr>
              <a:t>i</a:t>
            </a:r>
            <a:r>
              <a:rPr lang="en-US" altLang="en-US" sz="1400" dirty="0">
                <a:latin typeface="Verdana" charset="0"/>
              </a:rPr>
              <a:t>, prior to any</a:t>
            </a:r>
          </a:p>
          <a:p>
            <a:pPr algn="l"/>
            <a:r>
              <a:rPr lang="en-US" altLang="en-US" sz="1400" dirty="0">
                <a:latin typeface="Verdana" charset="0"/>
              </a:rPr>
              <a:t>new evidence being </a:t>
            </a:r>
            <a:r>
              <a:rPr lang="en-US" altLang="en-US" sz="1400" dirty="0" smtClean="0">
                <a:latin typeface="Verdana" charset="0"/>
              </a:rPr>
              <a:t>available.</a:t>
            </a:r>
            <a:endParaRPr lang="en-US" altLang="en-US" sz="1400" dirty="0">
              <a:latin typeface="Verdana" charset="0"/>
            </a:endParaRPr>
          </a:p>
        </p:txBody>
      </p:sp>
      <p:sp>
        <p:nvSpPr>
          <p:cNvPr id="45069" name="TextBox 15"/>
          <p:cNvSpPr txBox="1">
            <a:spLocks noChangeArrowheads="1"/>
          </p:cNvSpPr>
          <p:nvPr/>
        </p:nvSpPr>
        <p:spPr bwMode="auto">
          <a:xfrm>
            <a:off x="5794375" y="5486400"/>
            <a:ext cx="2819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err="1">
                <a:latin typeface="Verdana" charset="0"/>
              </a:rPr>
              <a:t>Normalising</a:t>
            </a:r>
            <a:r>
              <a:rPr lang="en-US" altLang="en-US" sz="1400" dirty="0">
                <a:latin typeface="Verdana" charset="0"/>
              </a:rPr>
              <a:t> constant, weighted sum of likelihoods over all possible values of </a:t>
            </a:r>
            <a:r>
              <a:rPr lang="en-US" altLang="en-US" sz="1400" dirty="0" smtClean="0">
                <a:latin typeface="Verdana" charset="0"/>
              </a:rPr>
              <a:t>A</a:t>
            </a:r>
            <a:r>
              <a:rPr lang="en-US" altLang="en-US" sz="1400" baseline="-25000" dirty="0" smtClean="0">
                <a:latin typeface="Verdana" charset="0"/>
              </a:rPr>
              <a:t>i</a:t>
            </a:r>
            <a:r>
              <a:rPr lang="en-US" altLang="en-US" sz="1400" dirty="0" smtClean="0">
                <a:latin typeface="Verdana" charset="0"/>
              </a:rPr>
              <a:t>.</a:t>
            </a:r>
            <a:endParaRPr lang="en-US" altLang="en-US" sz="1400" dirty="0">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cxnSp>
        <p:nvCxnSpPr>
          <p:cNvPr id="45072" name="Straight Arrow Connector 51"/>
          <p:cNvCxnSpPr>
            <a:cxnSpLocks noChangeShapeType="1"/>
          </p:cNvCxnSpPr>
          <p:nvPr/>
        </p:nvCxnSpPr>
        <p:spPr bwMode="auto">
          <a:xfrm rot="5400000">
            <a:off x="5257800" y="2743200"/>
            <a:ext cx="609600" cy="3048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45074" name="Straight Arrow Connector 60"/>
          <p:cNvCxnSpPr>
            <a:cxnSpLocks noChangeShapeType="1"/>
          </p:cNvCxnSpPr>
          <p:nvPr/>
        </p:nvCxnSpPr>
        <p:spPr bwMode="auto">
          <a:xfrm rot="5400000" flipH="1" flipV="1">
            <a:off x="1676400" y="3886200"/>
            <a:ext cx="914400" cy="7620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45075" name="Straight Arrow Connector 64"/>
          <p:cNvCxnSpPr>
            <a:cxnSpLocks noChangeShapeType="1"/>
          </p:cNvCxnSpPr>
          <p:nvPr/>
        </p:nvCxnSpPr>
        <p:spPr bwMode="auto">
          <a:xfrm rot="10800000">
            <a:off x="5181600" y="4495800"/>
            <a:ext cx="501650" cy="582613"/>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37" name="Group 36"/>
          <p:cNvGrpSpPr/>
          <p:nvPr/>
        </p:nvGrpSpPr>
        <p:grpSpPr>
          <a:xfrm>
            <a:off x="2267744" y="3200400"/>
            <a:ext cx="4164360" cy="1110034"/>
            <a:chOff x="2706216" y="1700808"/>
            <a:chExt cx="4164360" cy="1110034"/>
          </a:xfrm>
        </p:grpSpPr>
        <p:grpSp>
          <p:nvGrpSpPr>
            <p:cNvPr id="38" name="Group 37"/>
            <p:cNvGrpSpPr/>
            <p:nvPr/>
          </p:nvGrpSpPr>
          <p:grpSpPr>
            <a:xfrm>
              <a:off x="2706216" y="1700808"/>
              <a:ext cx="4164360" cy="1110034"/>
              <a:chOff x="2706216" y="1700808"/>
              <a:chExt cx="4164360" cy="1110034"/>
            </a:xfrm>
          </p:grpSpPr>
          <p:cxnSp>
            <p:nvCxnSpPr>
              <p:cNvPr id="40" name="Straight Connector 4"/>
              <p:cNvCxnSpPr>
                <a:cxnSpLocks noChangeShapeType="1"/>
              </p:cNvCxnSpPr>
              <p:nvPr/>
            </p:nvCxnSpPr>
            <p:spPr bwMode="auto">
              <a:xfrm>
                <a:off x="4445868" y="2287191"/>
                <a:ext cx="21423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1" name="TextBox 5"/>
              <p:cNvSpPr txBox="1">
                <a:spLocks noChangeArrowheads="1"/>
              </p:cNvSpPr>
              <p:nvPr/>
            </p:nvSpPr>
            <p:spPr bwMode="auto">
              <a:xfrm>
                <a:off x="2706216" y="1700808"/>
                <a:ext cx="4020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t>
                </a:r>
                <a:r>
                  <a:rPr lang="en-US" altLang="en-US" dirty="0" err="1">
                    <a:solidFill>
                      <a:srgbClr val="000000"/>
                    </a:solidFill>
                    <a:latin typeface="+mj-lt"/>
                    <a:cs typeface="Times" panose="02020603050405020304" pitchFamily="18" charset="0"/>
                  </a:rPr>
                  <a:t>A</a:t>
                </a:r>
                <a:r>
                  <a:rPr lang="en-US" altLang="en-US" baseline="-25000" dirty="0" err="1">
                    <a:solidFill>
                      <a:srgbClr val="000000"/>
                    </a:solidFill>
                    <a:latin typeface="+mj-lt"/>
                    <a:cs typeface="Times" panose="02020603050405020304" pitchFamily="18" charset="0"/>
                  </a:rPr>
                  <a:t>i</a:t>
                </a:r>
                <a:r>
                  <a:rPr lang="en-US" altLang="en-US" dirty="0" err="1">
                    <a:solidFill>
                      <a:srgbClr val="000000"/>
                    </a:solidFill>
                    <a:latin typeface="+mj-lt"/>
                    <a:cs typeface="Times" panose="02020603050405020304" pitchFamily="18" charset="0"/>
                  </a:rPr>
                  <a:t>|B</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dirty="0" err="1" smtClean="0">
                    <a:solidFill>
                      <a:srgbClr val="000000"/>
                    </a:solidFill>
                    <a:latin typeface="+mj-lt"/>
                    <a:cs typeface="Times" panose="02020603050405020304" pitchFamily="18" charset="0"/>
                  </a:rPr>
                  <a:t>B|A</a:t>
                </a:r>
                <a:r>
                  <a:rPr lang="en-US" altLang="en-US" baseline="-25000" dirty="0" err="1" smtClean="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a:t>
                </a:r>
                <a:r>
                  <a:rPr lang="en-US" altLang="en-US" baseline="-25000" dirty="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42" name="TextBox 6"/>
              <p:cNvSpPr txBox="1">
                <a:spLocks noChangeArrowheads="1"/>
              </p:cNvSpPr>
              <p:nvPr/>
            </p:nvSpPr>
            <p:spPr bwMode="auto">
              <a:xfrm>
                <a:off x="4355976" y="2348880"/>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t>
                </a:r>
                <a:r>
                  <a:rPr lang="en-US" altLang="en-US" dirty="0" err="1">
                    <a:solidFill>
                      <a:srgbClr val="000000"/>
                    </a:solidFill>
                    <a:latin typeface="+mj-lt"/>
                    <a:cs typeface="Times" panose="02020603050405020304" pitchFamily="18" charset="0"/>
                  </a:rPr>
                  <a:t>B|A</a:t>
                </a:r>
                <a:r>
                  <a:rPr lang="en-US" altLang="en-US" baseline="-25000" dirty="0" err="1">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a:t>
                </a:r>
                <a:r>
                  <a:rPr lang="en-US" altLang="en-US" baseline="-25000" dirty="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a:t>
                </a:r>
              </a:p>
            </p:txBody>
          </p:sp>
        </p:gr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448" y="2420888"/>
              <a:ext cx="293560" cy="365125"/>
            </a:xfrm>
            <a:prstGeom prst="rect">
              <a:avLst/>
            </a:prstGeom>
          </p:spPr>
        </p:pic>
      </p:grpSp>
      <p:sp>
        <p:nvSpPr>
          <p:cNvPr id="24" name="TextBox 9"/>
          <p:cNvSpPr txBox="1">
            <a:spLocks noChangeArrowheads="1"/>
          </p:cNvSpPr>
          <p:nvPr/>
        </p:nvSpPr>
        <p:spPr bwMode="auto">
          <a:xfrm>
            <a:off x="304800" y="1600200"/>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0000FF"/>
                </a:solidFill>
                <a:latin typeface="Verdana" charset="0"/>
              </a:rPr>
              <a:t>Likelihood</a:t>
            </a:r>
          </a:p>
        </p:txBody>
      </p:sp>
      <p:sp>
        <p:nvSpPr>
          <p:cNvPr id="25" name="TextBox 24"/>
          <p:cNvSpPr txBox="1">
            <a:spLocks noChangeArrowheads="1"/>
          </p:cNvSpPr>
          <p:nvPr/>
        </p:nvSpPr>
        <p:spPr bwMode="auto">
          <a:xfrm>
            <a:off x="304800" y="1981200"/>
            <a:ext cx="2755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smtClean="0">
                <a:latin typeface="Verdana" charset="0"/>
              </a:rPr>
              <a:t>Probability of the new </a:t>
            </a:r>
            <a:r>
              <a:rPr lang="en-US" altLang="en-US" sz="1400" dirty="0">
                <a:latin typeface="Verdana" charset="0"/>
              </a:rPr>
              <a:t>data B, </a:t>
            </a:r>
            <a:r>
              <a:rPr lang="en-US" altLang="en-US" sz="1400" dirty="0" smtClean="0">
                <a:latin typeface="Verdana" charset="0"/>
              </a:rPr>
              <a:t>given that </a:t>
            </a:r>
            <a:r>
              <a:rPr lang="en-US" altLang="en-US" sz="1400" dirty="0">
                <a:latin typeface="Verdana" charset="0"/>
              </a:rPr>
              <a:t>A</a:t>
            </a:r>
            <a:r>
              <a:rPr lang="en-US" altLang="en-US" sz="1400" baseline="-25000" dirty="0">
                <a:latin typeface="Verdana" charset="0"/>
              </a:rPr>
              <a:t>i</a:t>
            </a:r>
            <a:r>
              <a:rPr lang="en-US" altLang="en-US" sz="1400" dirty="0" smtClean="0">
                <a:latin typeface="Verdana" charset="0"/>
              </a:rPr>
              <a:t> occurred.</a:t>
            </a:r>
            <a:endParaRPr lang="en-US" altLang="en-US" sz="1400" dirty="0">
              <a:latin typeface="Verdana" charset="0"/>
            </a:endParaRPr>
          </a:p>
        </p:txBody>
      </p:sp>
      <p:cxnSp>
        <p:nvCxnSpPr>
          <p:cNvPr id="26" name="Straight Arrow Connector 25"/>
          <p:cNvCxnSpPr>
            <a:cxnSpLocks noChangeShapeType="1"/>
          </p:cNvCxnSpPr>
          <p:nvPr/>
        </p:nvCxnSpPr>
        <p:spPr bwMode="auto">
          <a:xfrm>
            <a:off x="3059832" y="2420888"/>
            <a:ext cx="1512168" cy="703312"/>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sp>
        <p:nvSpPr>
          <p:cNvPr id="27" name="TextBox 26"/>
          <p:cNvSpPr txBox="1">
            <a:spLocks noChangeArrowheads="1"/>
          </p:cNvSpPr>
          <p:nvPr/>
        </p:nvSpPr>
        <p:spPr bwMode="auto">
          <a:xfrm>
            <a:off x="381000" y="5181600"/>
            <a:ext cx="28944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a:latin typeface="Verdana" charset="0"/>
              </a:rPr>
              <a:t>Probability of A</a:t>
            </a:r>
            <a:r>
              <a:rPr lang="en-US" altLang="en-US" sz="1400" baseline="-25000" dirty="0">
                <a:latin typeface="Verdana" charset="0"/>
              </a:rPr>
              <a:t>i</a:t>
            </a:r>
            <a:r>
              <a:rPr lang="en-US" altLang="en-US" sz="1400" dirty="0" smtClean="0">
                <a:latin typeface="Verdana" charset="0"/>
              </a:rPr>
              <a:t>, taking into</a:t>
            </a:r>
          </a:p>
          <a:p>
            <a:pPr algn="l"/>
            <a:r>
              <a:rPr lang="en-US" altLang="en-US" sz="1400" dirty="0" smtClean="0">
                <a:latin typeface="Verdana" charset="0"/>
              </a:rPr>
              <a:t>account both the new data B,</a:t>
            </a:r>
          </a:p>
          <a:p>
            <a:pPr algn="l"/>
            <a:r>
              <a:rPr lang="en-US" altLang="en-US" sz="1400" dirty="0" smtClean="0">
                <a:latin typeface="Verdana" charset="0"/>
              </a:rPr>
              <a:t>and </a:t>
            </a:r>
            <a:r>
              <a:rPr lang="en-US" altLang="en-US" sz="1400" dirty="0">
                <a:latin typeface="Verdana" charset="0"/>
              </a:rPr>
              <a:t>the prior </a:t>
            </a:r>
            <a:r>
              <a:rPr lang="en-US" altLang="en-US" sz="1400" dirty="0" smtClean="0">
                <a:latin typeface="Verdana" charset="0"/>
              </a:rPr>
              <a:t>probability </a:t>
            </a:r>
            <a:r>
              <a:rPr lang="en-US" altLang="en-US" sz="1400" dirty="0">
                <a:latin typeface="Verdana" charset="0"/>
              </a:rPr>
              <a:t>of A</a:t>
            </a:r>
            <a:r>
              <a:rPr lang="en-US" altLang="en-US" sz="1400" baseline="-25000" dirty="0">
                <a:latin typeface="Verdana" charset="0"/>
              </a:rPr>
              <a:t>i</a:t>
            </a:r>
            <a:r>
              <a:rPr lang="en-US" altLang="en-US" sz="1400" dirty="0" smtClean="0">
                <a:latin typeface="Verdana" charset="0"/>
              </a:rPr>
              <a:t>.</a:t>
            </a:r>
            <a:endParaRPr lang="en-US" altLang="en-US" sz="1400" dirty="0">
              <a:latin typeface="Verdana"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33265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Combining prior and </a:t>
            </a:r>
            <a:br>
              <a:rPr lang="en-US" altLang="en-US" dirty="0" smtClean="0"/>
            </a:br>
            <a:r>
              <a:rPr lang="en-US" altLang="en-US" dirty="0" smtClean="0"/>
              <a:t>likelihood / </a:t>
            </a:r>
            <a:r>
              <a:rPr lang="en-US" altLang="en-US" dirty="0" err="1" smtClean="0"/>
              <a:t>normalisation</a:t>
            </a:r>
            <a:endParaRPr lang="en-US" altLang="en-US" dirty="0" smtClean="0"/>
          </a:p>
        </p:txBody>
      </p:sp>
      <p:sp>
        <p:nvSpPr>
          <p:cNvPr id="45060" name="Content Placeholder 6"/>
          <p:cNvSpPr>
            <a:spLocks noGrp="1"/>
          </p:cNvSpPr>
          <p:nvPr>
            <p:ph idx="1"/>
          </p:nvPr>
        </p:nvSpPr>
        <p:spPr bwMode="auto">
          <a:xfrm>
            <a:off x="684213" y="3352800"/>
            <a:ext cx="8459787" cy="141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US" altLang="en-US" sz="2000" i="1" smtClean="0"/>
          </a:p>
          <a:p>
            <a:pPr marL="0" indent="0">
              <a:buFontTx/>
              <a:buNone/>
            </a:pPr>
            <a:endParaRPr lang="en-US" altLang="en-US" sz="2000" i="1" smtClean="0"/>
          </a:p>
          <a:p>
            <a:pPr marL="0" indent="0">
              <a:buFontTx/>
              <a:buNone/>
            </a:pPr>
            <a:endParaRPr lang="en-US" altLang="en-US" sz="2000" i="1" smtClean="0"/>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600" y="1429200"/>
            <a:ext cx="5342858" cy="400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600" y="1412776"/>
            <a:ext cx="5342858" cy="4000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600" y="1412776"/>
            <a:ext cx="5342858" cy="4000000"/>
          </a:xfrm>
          <a:prstGeom prst="rect">
            <a:avLst/>
          </a:prstGeom>
        </p:spPr>
      </p:pic>
      <p:sp>
        <p:nvSpPr>
          <p:cNvPr id="12" name="TextBox 11"/>
          <p:cNvSpPr txBox="1"/>
          <p:nvPr/>
        </p:nvSpPr>
        <p:spPr>
          <a:xfrm>
            <a:off x="255310" y="5445224"/>
            <a:ext cx="8637170" cy="830997"/>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smtClean="0">
                <a:latin typeface="+mj-lt"/>
              </a:rPr>
              <a:t>For each hypothesis, multiply prior by likelihood, then normalise for posterior</a:t>
            </a:r>
          </a:p>
          <a:p>
            <a:pPr marL="285750" indent="-285750" algn="l">
              <a:buFont typeface="Arial" panose="020B0604020202020204" pitchFamily="34" charset="0"/>
              <a:buChar char="•"/>
            </a:pPr>
            <a:r>
              <a:rPr lang="en-GB" sz="1600" dirty="0" smtClean="0">
                <a:latin typeface="+mj-lt"/>
              </a:rPr>
              <a:t>Across hypotheses, prior probabilities sum to 1, as do posterior probabilities</a:t>
            </a:r>
          </a:p>
          <a:p>
            <a:pPr marL="285750" indent="-285750" algn="l">
              <a:buFont typeface="Arial" panose="020B0604020202020204" pitchFamily="34" charset="0"/>
              <a:buChar char="•"/>
            </a:pPr>
            <a:r>
              <a:rPr lang="en-GB" sz="1600" dirty="0" smtClean="0">
                <a:latin typeface="+mj-lt"/>
              </a:rPr>
              <a:t>For comparison of two hypotheses, can use the un-normalised values</a:t>
            </a:r>
            <a:endParaRPr lang="en-GB" sz="1600" dirty="0">
              <a:latin typeface="+mj-lt"/>
            </a:endParaRPr>
          </a:p>
        </p:txBody>
      </p:sp>
      <p:sp>
        <p:nvSpPr>
          <p:cNvPr id="14" name="TextBox 13"/>
          <p:cNvSpPr txBox="1"/>
          <p:nvPr/>
        </p:nvSpPr>
        <p:spPr>
          <a:xfrm>
            <a:off x="6444208" y="3501008"/>
            <a:ext cx="2376264" cy="830997"/>
          </a:xfrm>
          <a:prstGeom prst="rect">
            <a:avLst/>
          </a:prstGeom>
          <a:noFill/>
        </p:spPr>
        <p:txBody>
          <a:bodyPr wrap="square" rtlCol="0">
            <a:spAutoFit/>
          </a:bodyPr>
          <a:lstStyle/>
          <a:p>
            <a:pPr algn="l"/>
            <a:r>
              <a:rPr lang="en-GB" sz="1200" i="1" dirty="0" smtClean="0">
                <a:latin typeface="+mj-lt"/>
              </a:rPr>
              <a:t>Divide by total probability of the data (i.e. no email sent). Known as </a:t>
            </a:r>
            <a:r>
              <a:rPr lang="en-GB" sz="1200" b="1" dirty="0" smtClean="0">
                <a:latin typeface="+mj-lt"/>
              </a:rPr>
              <a:t>marginal likelihood</a:t>
            </a:r>
            <a:r>
              <a:rPr lang="en-GB" sz="1200" i="1" dirty="0" smtClean="0">
                <a:latin typeface="+mj-lt"/>
              </a:rPr>
              <a:t> or </a:t>
            </a:r>
            <a:r>
              <a:rPr lang="en-GB" sz="1200" b="1" dirty="0" smtClean="0">
                <a:latin typeface="+mj-lt"/>
              </a:rPr>
              <a:t>evidence</a:t>
            </a:r>
            <a:r>
              <a:rPr lang="en-GB" sz="1200" i="1" dirty="0" smtClean="0">
                <a:latin typeface="+mj-lt"/>
              </a:rPr>
              <a:t>.</a:t>
            </a:r>
            <a:endParaRPr lang="en-GB" sz="1200" i="1" dirty="0">
              <a:latin typeface="+mj-lt"/>
            </a:endParaRPr>
          </a:p>
        </p:txBody>
      </p:sp>
      <p:sp>
        <p:nvSpPr>
          <p:cNvPr id="36" name="Oval 35"/>
          <p:cNvSpPr>
            <a:spLocks noChangeArrowheads="1"/>
          </p:cNvSpPr>
          <p:nvPr/>
        </p:nvSpPr>
        <p:spPr bwMode="auto">
          <a:xfrm>
            <a:off x="6156176" y="5453935"/>
            <a:ext cx="1152128" cy="364445"/>
          </a:xfrm>
          <a:prstGeom prst="ellipse">
            <a:avLst/>
          </a:prstGeom>
          <a:solidFill>
            <a:schemeClr val="bg1">
              <a:alpha val="0"/>
            </a:schemeClr>
          </a:solidFill>
          <a:ln w="25400">
            <a:solidFill>
              <a:srgbClr val="FF0000"/>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cxnSp>
        <p:nvCxnSpPr>
          <p:cNvPr id="16" name="Straight Arrow Connector 15"/>
          <p:cNvCxnSpPr/>
          <p:nvPr/>
        </p:nvCxnSpPr>
        <p:spPr bwMode="auto">
          <a:xfrm flipH="1">
            <a:off x="7020272" y="4581128"/>
            <a:ext cx="288032" cy="78453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195106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Types of inference</a:t>
            </a:r>
          </a:p>
        </p:txBody>
      </p:sp>
      <p:sp>
        <p:nvSpPr>
          <p:cNvPr id="47107"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47108" name="Content Placeholder 4"/>
          <p:cNvSpPr>
            <a:spLocks noGrp="1"/>
          </p:cNvSpPr>
          <p:nvPr>
            <p:ph idx="1"/>
          </p:nvPr>
        </p:nvSpPr>
        <p:spPr bwMode="auto">
          <a:xfrm>
            <a:off x="457200" y="1556792"/>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Sandwich van example:</a:t>
            </a:r>
          </a:p>
          <a:p>
            <a:pPr lvl="1">
              <a:buFont typeface="Courier New" charset="0"/>
              <a:buChar char="o"/>
            </a:pPr>
            <a:r>
              <a:rPr lang="en-US" altLang="en-US" sz="1600" dirty="0" smtClean="0">
                <a:ea typeface="ＭＳ Ｐゴシック" charset="-128"/>
              </a:rPr>
              <a:t>Data: discrete binary variable – presence or absence of email</a:t>
            </a:r>
          </a:p>
          <a:p>
            <a:pPr lvl="1">
              <a:buFont typeface="Courier New" charset="0"/>
              <a:buChar char="o"/>
            </a:pPr>
            <a:r>
              <a:rPr lang="en-US" altLang="en-US" sz="1600" dirty="0" smtClean="0">
                <a:ea typeface="ＭＳ Ｐゴシック" charset="-128"/>
              </a:rPr>
              <a:t>Models/hypotheses: discrete possibilities – van has or hasn’t been</a:t>
            </a:r>
          </a:p>
          <a:p>
            <a:pPr>
              <a:buFontTx/>
              <a:buNone/>
            </a:pPr>
            <a:endParaRPr lang="en-US" altLang="en-US" dirty="0" smtClean="0"/>
          </a:p>
          <a:p>
            <a:r>
              <a:rPr lang="en-US" altLang="en-US" dirty="0" smtClean="0"/>
              <a:t>Often our data are observations of a continuous variable (e.g. apparent length of an object, level of BOLD signal), and we want to test hypotheses about the underlying probability distribution behind the data:</a:t>
            </a:r>
          </a:p>
          <a:p>
            <a:pPr lvl="1">
              <a:buFont typeface="Courier New" panose="02070309020205020404" pitchFamily="49" charset="0"/>
              <a:buChar char="o"/>
            </a:pPr>
            <a:r>
              <a:rPr lang="en-US" altLang="en-US" sz="1600" dirty="0" smtClean="0"/>
              <a:t>Parameters of the distributions (e.g. mean and variance of a Gaussian)</a:t>
            </a:r>
          </a:p>
          <a:p>
            <a:pPr lvl="1">
              <a:buFont typeface="Courier New" panose="02070309020205020404" pitchFamily="49" charset="0"/>
              <a:buChar char="o"/>
            </a:pPr>
            <a:r>
              <a:rPr lang="en-US" altLang="en-US" sz="1600" dirty="0" smtClean="0"/>
              <a:t>What kind of distribution (e.g. Gaussian, mixture of two Gaussians)</a:t>
            </a:r>
          </a:p>
          <a:p>
            <a:endParaRPr lang="en-US" altLang="en-US" dirty="0" smtClean="0"/>
          </a:p>
          <a:p>
            <a:r>
              <a:rPr lang="en-US" altLang="en-US" dirty="0" smtClean="0"/>
              <a:t>We can do this by applying Bayesian inference at two levels:</a:t>
            </a:r>
          </a:p>
          <a:p>
            <a:pPr lvl="1">
              <a:buFont typeface="Courier New" panose="02070309020205020404" pitchFamily="49" charset="0"/>
              <a:buChar char="o"/>
            </a:pPr>
            <a:r>
              <a:rPr lang="en-US" altLang="en-US" sz="1600" dirty="0" smtClean="0"/>
              <a:t>For each candidate model, infer details of (continuous) </a:t>
            </a:r>
            <a:r>
              <a:rPr lang="en-US" altLang="en-US" sz="1600" dirty="0" smtClean="0">
                <a:solidFill>
                  <a:srgbClr val="0000FF"/>
                </a:solidFill>
              </a:rPr>
              <a:t>parameters</a:t>
            </a:r>
          </a:p>
          <a:p>
            <a:pPr lvl="1">
              <a:buFont typeface="Courier New" panose="02070309020205020404" pitchFamily="49" charset="0"/>
              <a:buChar char="o"/>
            </a:pPr>
            <a:r>
              <a:rPr lang="en-US" altLang="en-US" sz="1600" dirty="0" smtClean="0"/>
              <a:t>Use outputs from first level to compare (discrete) </a:t>
            </a:r>
            <a:r>
              <a:rPr lang="en-US" altLang="en-US" sz="1600" dirty="0" smtClean="0">
                <a:solidFill>
                  <a:srgbClr val="0000FF"/>
                </a:solidFill>
              </a:rPr>
              <a:t>models</a:t>
            </a:r>
            <a:r>
              <a:rPr lang="en-US" altLang="en-US" sz="1600" dirty="0" smtClean="0"/>
              <a:t> across entire range of parameters</a:t>
            </a:r>
            <a:endParaRPr lang="en-US" alt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140968"/>
            <a:ext cx="4712924" cy="3528392"/>
          </a:xfrm>
          <a:prstGeom prst="rect">
            <a:avLst/>
          </a:prstGeom>
        </p:spPr>
      </p:pic>
      <p:sp>
        <p:nvSpPr>
          <p:cNvPr id="49154" name="Rectangle 2"/>
          <p:cNvSpPr>
            <a:spLocks noGrp="1" noChangeArrowheads="1"/>
          </p:cNvSpPr>
          <p:nvPr>
            <p:ph type="title"/>
          </p:nvPr>
        </p:nvSpPr>
        <p:spPr bwMode="auto">
          <a:xfrm>
            <a:off x="179388"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Example: </a:t>
            </a:r>
            <a:br>
              <a:rPr lang="en-US" altLang="en-US" dirty="0" smtClean="0"/>
            </a:br>
            <a:r>
              <a:rPr lang="en-US" altLang="en-US" dirty="0" smtClean="0"/>
              <a:t>parameter estimation</a:t>
            </a:r>
          </a:p>
        </p:txBody>
      </p:sp>
      <p:sp>
        <p:nvSpPr>
          <p:cNvPr id="49156" name="Content Placeholder 4"/>
          <p:cNvSpPr>
            <a:spLocks noGrp="1"/>
          </p:cNvSpPr>
          <p:nvPr>
            <p:ph idx="1"/>
          </p:nvPr>
        </p:nvSpPr>
        <p:spPr bwMode="auto">
          <a:xfrm>
            <a:off x="457200" y="1556792"/>
            <a:ext cx="8229600" cy="13247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How good are Cambridge scientists at Bayesian inference?</a:t>
            </a:r>
          </a:p>
          <a:p>
            <a:r>
              <a:rPr lang="en-US" altLang="en-US" dirty="0" smtClean="0"/>
              <a:t>Assume Bayesian inference ability is normally distributed, want to find mean (</a:t>
            </a:r>
            <a:r>
              <a:rPr lang="el-GR" i="1" dirty="0" smtClean="0"/>
              <a:t>μ</a:t>
            </a:r>
            <a:r>
              <a:rPr lang="en-GB" dirty="0" smtClean="0"/>
              <a:t>) and </a:t>
            </a:r>
            <a:r>
              <a:rPr lang="en-US" altLang="en-US" dirty="0" smtClean="0"/>
              <a:t>standard deviation (</a:t>
            </a:r>
            <a:r>
              <a:rPr lang="el-GR" i="1" dirty="0" smtClean="0"/>
              <a:t>σ</a:t>
            </a:r>
            <a:r>
              <a:rPr lang="en-GB" dirty="0" smtClean="0"/>
              <a:t>) of this distribution.</a:t>
            </a:r>
          </a:p>
          <a:p>
            <a:r>
              <a:rPr lang="en-GB" dirty="0" smtClean="0"/>
              <a:t>So want to compare infinitely many hypotheses about the parameters, like these:</a:t>
            </a:r>
          </a:p>
        </p:txBody>
      </p:sp>
      <p:sp>
        <p:nvSpPr>
          <p:cNvPr id="4" name="TextBox 3"/>
          <p:cNvSpPr txBox="1"/>
          <p:nvPr/>
        </p:nvSpPr>
        <p:spPr>
          <a:xfrm>
            <a:off x="4039355" y="5343599"/>
            <a:ext cx="604653" cy="461665"/>
          </a:xfrm>
          <a:prstGeom prst="rect">
            <a:avLst/>
          </a:prstGeom>
          <a:noFill/>
        </p:spPr>
        <p:txBody>
          <a:bodyPr wrap="none" rtlCol="0">
            <a:spAutoFit/>
          </a:bodyPr>
          <a:lstStyle/>
          <a:p>
            <a:r>
              <a:rPr lang="el-GR" sz="1200" i="1" dirty="0" smtClean="0">
                <a:latin typeface="+mj-lt"/>
              </a:rPr>
              <a:t>μ</a:t>
            </a:r>
            <a:r>
              <a:rPr lang="en-GB" sz="1200" dirty="0" smtClean="0">
                <a:latin typeface="+mj-lt"/>
              </a:rPr>
              <a:t>=50</a:t>
            </a:r>
          </a:p>
          <a:p>
            <a:r>
              <a:rPr lang="el-GR" sz="1200" i="1" dirty="0" smtClean="0">
                <a:latin typeface="+mj-lt"/>
              </a:rPr>
              <a:t>σ</a:t>
            </a:r>
            <a:r>
              <a:rPr lang="en-GB" sz="1200" dirty="0" smtClean="0">
                <a:latin typeface="+mj-lt"/>
              </a:rPr>
              <a:t>=12</a:t>
            </a:r>
            <a:endParaRPr lang="en-GB" sz="1200" dirty="0">
              <a:latin typeface="+mj-lt"/>
            </a:endParaRPr>
          </a:p>
        </p:txBody>
      </p:sp>
      <p:sp>
        <p:nvSpPr>
          <p:cNvPr id="8" name="TextBox 7"/>
          <p:cNvSpPr txBox="1"/>
          <p:nvPr/>
        </p:nvSpPr>
        <p:spPr>
          <a:xfrm>
            <a:off x="5407507" y="3687415"/>
            <a:ext cx="604653" cy="461665"/>
          </a:xfrm>
          <a:prstGeom prst="rect">
            <a:avLst/>
          </a:prstGeom>
          <a:noFill/>
        </p:spPr>
        <p:txBody>
          <a:bodyPr wrap="none" rtlCol="0">
            <a:spAutoFit/>
          </a:bodyPr>
          <a:lstStyle/>
          <a:p>
            <a:r>
              <a:rPr lang="el-GR" sz="1200" i="1" dirty="0" smtClean="0">
                <a:latin typeface="+mj-lt"/>
              </a:rPr>
              <a:t>μ</a:t>
            </a:r>
            <a:r>
              <a:rPr lang="en-GB" sz="1200" dirty="0" smtClean="0">
                <a:latin typeface="+mj-lt"/>
              </a:rPr>
              <a:t>=65</a:t>
            </a:r>
          </a:p>
          <a:p>
            <a:r>
              <a:rPr lang="el-GR" sz="1200" i="1" dirty="0" smtClean="0">
                <a:latin typeface="+mj-lt"/>
              </a:rPr>
              <a:t>σ</a:t>
            </a:r>
            <a:r>
              <a:rPr lang="en-GB" sz="1200" dirty="0" smtClean="0">
                <a:latin typeface="+mj-lt"/>
              </a:rPr>
              <a:t>=3</a:t>
            </a:r>
            <a:endParaRPr lang="en-GB" sz="12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79388"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Example: </a:t>
            </a:r>
            <a:br>
              <a:rPr lang="en-US" altLang="en-US" smtClean="0"/>
            </a:br>
            <a:r>
              <a:rPr lang="en-US" altLang="en-US" smtClean="0"/>
              <a:t>parameter estimation</a:t>
            </a:r>
          </a:p>
        </p:txBody>
      </p:sp>
      <p:sp>
        <p:nvSpPr>
          <p:cNvPr id="49156" name="Content Placeholder 4"/>
          <p:cNvSpPr>
            <a:spLocks noGrp="1"/>
          </p:cNvSpPr>
          <p:nvPr>
            <p:ph idx="1"/>
          </p:nvPr>
        </p:nvSpPr>
        <p:spPr bwMode="auto">
          <a:xfrm>
            <a:off x="457200" y="1556792"/>
            <a:ext cx="8229600" cy="13247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t>Write down prior beliefs about the parameters (</a:t>
            </a:r>
            <a:r>
              <a:rPr lang="el-GR" i="1" dirty="0" smtClean="0"/>
              <a:t>μ</a:t>
            </a:r>
            <a:r>
              <a:rPr lang="en-GB" dirty="0" smtClean="0"/>
              <a:t>, </a:t>
            </a:r>
            <a:r>
              <a:rPr lang="el-GR" i="1" dirty="0" smtClean="0"/>
              <a:t>σ</a:t>
            </a:r>
            <a:r>
              <a:rPr lang="en-GB" dirty="0" smtClean="0"/>
              <a:t>)</a:t>
            </a:r>
          </a:p>
          <a:p>
            <a:r>
              <a:rPr lang="en-GB" dirty="0" smtClean="0"/>
              <a:t>Test a random sample of 40 Cambridge scientists</a:t>
            </a:r>
          </a:p>
          <a:p>
            <a:r>
              <a:rPr lang="en-GB" dirty="0" smtClean="0"/>
              <a:t>Apply Bayes’ rule to combine these two sources of information</a:t>
            </a:r>
          </a:p>
          <a:p>
            <a:r>
              <a:rPr lang="en-GB" dirty="0" smtClean="0"/>
              <a:t>But previous example dealt with just two hypotheses …</a:t>
            </a:r>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099677"/>
            <a:ext cx="1479475" cy="11050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618" y="5157193"/>
            <a:ext cx="1407467" cy="1051256"/>
          </a:xfrm>
          <a:prstGeom prst="rect">
            <a:avLst/>
          </a:prstGeom>
          <a:scene3d>
            <a:camera prst="orthographicFront">
              <a:rot lat="0" lon="0" rev="16200000"/>
            </a:camera>
            <a:lightRig rig="threePt" dir="t"/>
          </a:scene3d>
        </p:spPr>
      </p:pic>
      <p:grpSp>
        <p:nvGrpSpPr>
          <p:cNvPr id="6" name="Group 5"/>
          <p:cNvGrpSpPr/>
          <p:nvPr/>
        </p:nvGrpSpPr>
        <p:grpSpPr>
          <a:xfrm>
            <a:off x="5900837" y="3116048"/>
            <a:ext cx="1479475" cy="1105040"/>
            <a:chOff x="5900837" y="3116048"/>
            <a:chExt cx="1479475" cy="110504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837" y="3116048"/>
              <a:ext cx="1479475" cy="1105040"/>
            </a:xfrm>
            <a:prstGeom prst="rect">
              <a:avLst/>
            </a:prstGeom>
          </p:spPr>
        </p:pic>
        <p:grpSp>
          <p:nvGrpSpPr>
            <p:cNvPr id="17" name="Group 16"/>
            <p:cNvGrpSpPr/>
            <p:nvPr/>
          </p:nvGrpSpPr>
          <p:grpSpPr>
            <a:xfrm>
              <a:off x="6332885" y="3171685"/>
              <a:ext cx="648072" cy="932558"/>
              <a:chOff x="6984379" y="1931234"/>
              <a:chExt cx="1321894" cy="1785798"/>
            </a:xfrm>
          </p:grpSpPr>
          <p:cxnSp>
            <p:nvCxnSpPr>
              <p:cNvPr id="18" name="Straight Connector 17"/>
              <p:cNvCxnSpPr>
                <a:cxnSpLocks noChangeAspect="1"/>
              </p:cNvCxnSpPr>
              <p:nvPr/>
            </p:nvCxnSpPr>
            <p:spPr bwMode="auto">
              <a:xfrm>
                <a:off x="6984379" y="1931234"/>
                <a:ext cx="1321892"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9" name="Straight Connector 18"/>
              <p:cNvCxnSpPr>
                <a:cxnSpLocks noChangeAspect="1"/>
              </p:cNvCxnSpPr>
              <p:nvPr/>
            </p:nvCxnSpPr>
            <p:spPr bwMode="auto">
              <a:xfrm flipH="1">
                <a:off x="6984380" y="1931234"/>
                <a:ext cx="1321893"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sp>
        <p:nvSpPr>
          <p:cNvPr id="3" name="TextBox 2"/>
          <p:cNvSpPr txBox="1"/>
          <p:nvPr/>
        </p:nvSpPr>
        <p:spPr>
          <a:xfrm>
            <a:off x="1027850" y="3481263"/>
            <a:ext cx="1023870" cy="307777"/>
          </a:xfrm>
          <a:prstGeom prst="rect">
            <a:avLst/>
          </a:prstGeom>
          <a:noFill/>
        </p:spPr>
        <p:txBody>
          <a:bodyPr wrap="none" rtlCol="0">
            <a:spAutoFit/>
          </a:bodyPr>
          <a:lstStyle/>
          <a:p>
            <a:r>
              <a:rPr lang="en-GB" sz="1400" i="1" dirty="0" smtClean="0">
                <a:latin typeface="+mj-lt"/>
              </a:rPr>
              <a:t>Van been</a:t>
            </a:r>
            <a:endParaRPr lang="en-GB" sz="1400" i="1" dirty="0">
              <a:latin typeface="+mj-lt"/>
            </a:endParaRPr>
          </a:p>
        </p:txBody>
      </p:sp>
      <p:sp>
        <p:nvSpPr>
          <p:cNvPr id="21" name="TextBox 20"/>
          <p:cNvSpPr txBox="1"/>
          <p:nvPr/>
        </p:nvSpPr>
        <p:spPr>
          <a:xfrm>
            <a:off x="4499992" y="3514679"/>
            <a:ext cx="1386919" cy="307777"/>
          </a:xfrm>
          <a:prstGeom prst="rect">
            <a:avLst/>
          </a:prstGeom>
          <a:noFill/>
        </p:spPr>
        <p:txBody>
          <a:bodyPr wrap="none" rtlCol="0">
            <a:spAutoFit/>
          </a:bodyPr>
          <a:lstStyle/>
          <a:p>
            <a:r>
              <a:rPr lang="en-GB" sz="1400" i="1" dirty="0" smtClean="0">
                <a:latin typeface="+mj-lt"/>
              </a:rPr>
              <a:t>Van not been</a:t>
            </a:r>
            <a:endParaRPr lang="en-GB" sz="1400" i="1" dirty="0">
              <a:latin typeface="+mj-lt"/>
            </a:endParaRPr>
          </a:p>
        </p:txBody>
      </p:sp>
      <p:sp>
        <p:nvSpPr>
          <p:cNvPr id="22" name="Content Placeholder 4"/>
          <p:cNvSpPr txBox="1">
            <a:spLocks/>
          </p:cNvSpPr>
          <p:nvPr/>
        </p:nvSpPr>
        <p:spPr bwMode="auto">
          <a:xfrm>
            <a:off x="609600" y="4494821"/>
            <a:ext cx="8229600" cy="446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r>
              <a:rPr lang="en-GB" sz="1800" kern="0" dirty="0" smtClean="0"/>
              <a:t>… and two observable outcomes</a:t>
            </a:r>
            <a:endParaRPr lang="en-GB" sz="1800" kern="0" dirty="0"/>
          </a:p>
        </p:txBody>
      </p:sp>
      <p:grpSp>
        <p:nvGrpSpPr>
          <p:cNvPr id="7" name="Group 6"/>
          <p:cNvGrpSpPr/>
          <p:nvPr/>
        </p:nvGrpSpPr>
        <p:grpSpPr>
          <a:xfrm>
            <a:off x="5684813" y="5114048"/>
            <a:ext cx="1407467" cy="1051256"/>
            <a:chOff x="5684813" y="5114048"/>
            <a:chExt cx="1407467" cy="105125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813" y="5114048"/>
              <a:ext cx="1407467" cy="1051256"/>
            </a:xfrm>
            <a:prstGeom prst="rect">
              <a:avLst/>
            </a:prstGeom>
            <a:scene3d>
              <a:camera prst="orthographicFront">
                <a:rot lat="0" lon="0" rev="16200000"/>
              </a:camera>
              <a:lightRig rig="threePt" dir="t"/>
            </a:scene3d>
          </p:spPr>
        </p:pic>
        <p:grpSp>
          <p:nvGrpSpPr>
            <p:cNvPr id="24" name="Group 23"/>
            <p:cNvGrpSpPr/>
            <p:nvPr/>
          </p:nvGrpSpPr>
          <p:grpSpPr>
            <a:xfrm>
              <a:off x="6098094" y="5157193"/>
              <a:ext cx="648072" cy="932558"/>
              <a:chOff x="6984379" y="1931234"/>
              <a:chExt cx="1321894" cy="1785798"/>
            </a:xfrm>
          </p:grpSpPr>
          <p:cxnSp>
            <p:nvCxnSpPr>
              <p:cNvPr id="25" name="Straight Connector 24"/>
              <p:cNvCxnSpPr>
                <a:cxnSpLocks noChangeAspect="1"/>
              </p:cNvCxnSpPr>
              <p:nvPr/>
            </p:nvCxnSpPr>
            <p:spPr bwMode="auto">
              <a:xfrm>
                <a:off x="6984379" y="1931234"/>
                <a:ext cx="1321892"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6" name="Straight Connector 25"/>
              <p:cNvCxnSpPr>
                <a:cxnSpLocks noChangeAspect="1"/>
              </p:cNvCxnSpPr>
              <p:nvPr/>
            </p:nvCxnSpPr>
            <p:spPr bwMode="auto">
              <a:xfrm flipH="1">
                <a:off x="6984380" y="1931234"/>
                <a:ext cx="1321893"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sp>
        <p:nvSpPr>
          <p:cNvPr id="27" name="TextBox 26"/>
          <p:cNvSpPr txBox="1"/>
          <p:nvPr/>
        </p:nvSpPr>
        <p:spPr>
          <a:xfrm>
            <a:off x="1259632" y="5528932"/>
            <a:ext cx="679994" cy="307777"/>
          </a:xfrm>
          <a:prstGeom prst="rect">
            <a:avLst/>
          </a:prstGeom>
          <a:noFill/>
        </p:spPr>
        <p:txBody>
          <a:bodyPr wrap="none" rtlCol="0">
            <a:spAutoFit/>
          </a:bodyPr>
          <a:lstStyle/>
          <a:p>
            <a:r>
              <a:rPr lang="en-GB" sz="1400" i="1" dirty="0" smtClean="0">
                <a:latin typeface="+mj-lt"/>
              </a:rPr>
              <a:t>Email</a:t>
            </a:r>
            <a:endParaRPr lang="en-GB" sz="1400" i="1" dirty="0">
              <a:latin typeface="+mj-lt"/>
            </a:endParaRPr>
          </a:p>
        </p:txBody>
      </p:sp>
      <p:sp>
        <p:nvSpPr>
          <p:cNvPr id="28" name="TextBox 27"/>
          <p:cNvSpPr txBox="1"/>
          <p:nvPr/>
        </p:nvSpPr>
        <p:spPr>
          <a:xfrm>
            <a:off x="4816380" y="5545866"/>
            <a:ext cx="979756" cy="307777"/>
          </a:xfrm>
          <a:prstGeom prst="rect">
            <a:avLst/>
          </a:prstGeom>
          <a:noFill/>
        </p:spPr>
        <p:txBody>
          <a:bodyPr wrap="none" rtlCol="0">
            <a:spAutoFit/>
          </a:bodyPr>
          <a:lstStyle/>
          <a:p>
            <a:r>
              <a:rPr lang="en-GB" sz="1400" i="1" dirty="0" smtClean="0">
                <a:latin typeface="+mj-lt"/>
              </a:rPr>
              <a:t>No email</a:t>
            </a:r>
            <a:endParaRPr lang="en-GB" sz="1400" i="1" dirty="0">
              <a:latin typeface="+mj-lt"/>
            </a:endParaRPr>
          </a:p>
        </p:txBody>
      </p:sp>
    </p:spTree>
    <p:extLst>
      <p:ext uri="{BB962C8B-B14F-4D97-AF65-F5344CB8AC3E}">
        <p14:creationId xmlns:p14="http://schemas.microsoft.com/office/powerpoint/2010/main" val="951680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33265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Discrete and</a:t>
            </a:r>
            <a:br>
              <a:rPr lang="en-US" altLang="en-US" dirty="0" smtClean="0"/>
            </a:br>
            <a:r>
              <a:rPr lang="en-US" altLang="en-US" dirty="0" smtClean="0"/>
              <a:t>continuous Bayes</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2" name="Content Placeholder 1"/>
          <p:cNvSpPr>
            <a:spLocks noGrp="1"/>
          </p:cNvSpPr>
          <p:nvPr>
            <p:ph idx="1"/>
          </p:nvPr>
        </p:nvSpPr>
        <p:spPr>
          <a:xfrm>
            <a:off x="467544" y="3068960"/>
            <a:ext cx="8229600" cy="1296144"/>
          </a:xfrm>
        </p:spPr>
        <p:txBody>
          <a:bodyPr/>
          <a:lstStyle/>
          <a:p>
            <a:pPr marL="0" indent="0">
              <a:buNone/>
            </a:pPr>
            <a:r>
              <a:rPr lang="en-GB" dirty="0" smtClean="0">
                <a:solidFill>
                  <a:srgbClr val="0000FF"/>
                </a:solidFill>
              </a:rPr>
              <a:t>Continuous case</a:t>
            </a:r>
          </a:p>
          <a:p>
            <a:r>
              <a:rPr lang="el-GR" i="1" dirty="0" smtClean="0"/>
              <a:t>θ</a:t>
            </a:r>
            <a:r>
              <a:rPr lang="en-GB" dirty="0" smtClean="0"/>
              <a:t> are the parameters of the model we wish to infer</a:t>
            </a:r>
          </a:p>
          <a:p>
            <a:r>
              <a:rPr lang="en-GB" i="1" dirty="0" smtClean="0"/>
              <a:t>y</a:t>
            </a:r>
            <a:r>
              <a:rPr lang="en-GB" dirty="0" smtClean="0"/>
              <a:t> are the observed data</a:t>
            </a:r>
          </a:p>
          <a:p>
            <a:r>
              <a:rPr lang="en-GB" i="1" dirty="0" smtClean="0"/>
              <a:t>m </a:t>
            </a:r>
            <a:r>
              <a:rPr lang="en-GB" dirty="0" smtClean="0"/>
              <a:t>is the assumed model</a:t>
            </a:r>
            <a:endParaRPr lang="en-GB" i="1" dirty="0" smtClean="0"/>
          </a:p>
          <a:p>
            <a:endParaRPr lang="en-GB" dirty="0" smtClean="0"/>
          </a:p>
          <a:p>
            <a:endParaRPr lang="en-GB" i="1" dirty="0"/>
          </a:p>
        </p:txBody>
      </p:sp>
      <p:grpSp>
        <p:nvGrpSpPr>
          <p:cNvPr id="14" name="Group 13"/>
          <p:cNvGrpSpPr/>
          <p:nvPr/>
        </p:nvGrpSpPr>
        <p:grpSpPr>
          <a:xfrm>
            <a:off x="3811884" y="4725144"/>
            <a:ext cx="4864572" cy="1224136"/>
            <a:chOff x="3667868" y="3501008"/>
            <a:chExt cx="4864572" cy="1224136"/>
          </a:xfrm>
        </p:grpSpPr>
        <p:cxnSp>
          <p:nvCxnSpPr>
            <p:cNvPr id="23" name="Straight Connector 4"/>
            <p:cNvCxnSpPr>
              <a:cxnSpLocks noChangeShapeType="1"/>
            </p:cNvCxnSpPr>
            <p:nvPr/>
          </p:nvCxnSpPr>
          <p:spPr bwMode="auto">
            <a:xfrm>
              <a:off x="5268888" y="4110608"/>
              <a:ext cx="326355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4" name="TextBox 5"/>
            <p:cNvSpPr txBox="1">
              <a:spLocks noChangeArrowheads="1"/>
            </p:cNvSpPr>
            <p:nvPr/>
          </p:nvSpPr>
          <p:spPr bwMode="auto">
            <a:xfrm>
              <a:off x="3667868" y="3501008"/>
              <a:ext cx="4576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a:t>
              </a:r>
              <a:r>
                <a:rPr lang="en-US" altLang="en-US" i="1" dirty="0" smtClean="0">
                  <a:solidFill>
                    <a:srgbClr val="000000"/>
                  </a:solidFill>
                  <a:latin typeface="+mj-lt"/>
                  <a:cs typeface="Times" panose="02020603050405020304" pitchFamily="18" charset="0"/>
                </a:rPr>
                <a:t>y</a:t>
              </a:r>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i="1" dirty="0" smtClean="0">
                  <a:solidFill>
                    <a:srgbClr val="000000"/>
                  </a:solidFill>
                  <a:latin typeface="+mj-lt"/>
                  <a:cs typeface="Times" panose="02020603050405020304" pitchFamily="18" charset="0"/>
                </a:rPr>
                <a:t>y</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25" name="TextBox 6"/>
            <p:cNvSpPr txBox="1">
              <a:spLocks noChangeArrowheads="1"/>
            </p:cNvSpPr>
            <p:nvPr/>
          </p:nvSpPr>
          <p:spPr bwMode="auto">
            <a:xfrm>
              <a:off x="5839940" y="4226025"/>
              <a:ext cx="25080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rPr>
                <a:t>p</a:t>
              </a:r>
              <a:r>
                <a:rPr lang="en-US" altLang="en-US" dirty="0" smtClean="0">
                  <a:solidFill>
                    <a:srgbClr val="000000"/>
                  </a:solidFill>
                  <a:latin typeface="+mj-lt"/>
                </a:rPr>
                <a:t>(y|</a:t>
              </a:r>
              <a:r>
                <a:rPr lang="el-GR" i="1" dirty="0" smtClean="0">
                  <a:latin typeface="+mj-lt"/>
                </a:rPr>
                <a:t>θ</a:t>
              </a:r>
              <a:r>
                <a:rPr lang="en-US" altLang="en-US" dirty="0" smtClean="0">
                  <a:solidFill>
                    <a:srgbClr val="000000"/>
                  </a:solidFill>
                  <a:latin typeface="+mj-lt"/>
                </a:rPr>
                <a:t>) </a:t>
              </a:r>
              <a:r>
                <a:rPr lang="en-US" altLang="en-US" i="1" dirty="0" smtClean="0">
                  <a:solidFill>
                    <a:srgbClr val="000000"/>
                  </a:solidFill>
                  <a:latin typeface="+mj-lt"/>
                </a:rPr>
                <a:t>p</a:t>
              </a:r>
              <a:r>
                <a:rPr lang="en-US" altLang="en-US" dirty="0" smtClean="0">
                  <a:solidFill>
                    <a:srgbClr val="000000"/>
                  </a:solidFill>
                  <a:latin typeface="+mj-lt"/>
                </a:rPr>
                <a:t>(</a:t>
              </a:r>
              <a:r>
                <a:rPr lang="el-GR" i="1" dirty="0" smtClean="0">
                  <a:latin typeface="+mj-lt"/>
                </a:rPr>
                <a:t>θ</a:t>
              </a:r>
              <a:r>
                <a:rPr lang="en-US" altLang="en-US" dirty="0" smtClean="0">
                  <a:solidFill>
                    <a:srgbClr val="000000"/>
                  </a:solidFill>
                  <a:latin typeface="+mj-lt"/>
                </a:rPr>
                <a:t>) </a:t>
              </a:r>
              <a:r>
                <a:rPr lang="en-US" altLang="en-US" i="1" dirty="0" smtClean="0">
                  <a:solidFill>
                    <a:srgbClr val="000000"/>
                  </a:solidFill>
                  <a:latin typeface="+mj-lt"/>
                </a:rPr>
                <a:t>d</a:t>
              </a:r>
              <a:r>
                <a:rPr lang="el-GR" i="1" dirty="0" smtClean="0">
                  <a:latin typeface="+mj-lt"/>
                </a:rPr>
                <a:t>θ</a:t>
              </a:r>
              <a:endParaRPr lang="en-US" altLang="en-US" i="1" dirty="0">
                <a:solidFill>
                  <a:srgbClr val="000000"/>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272" y="4188569"/>
              <a:ext cx="334415" cy="536575"/>
            </a:xfrm>
            <a:prstGeom prst="rect">
              <a:avLst/>
            </a:prstGeom>
          </p:spPr>
        </p:pic>
      </p:grpSp>
      <p:grpSp>
        <p:nvGrpSpPr>
          <p:cNvPr id="13" name="Group 12"/>
          <p:cNvGrpSpPr/>
          <p:nvPr/>
        </p:nvGrpSpPr>
        <p:grpSpPr>
          <a:xfrm>
            <a:off x="4788024" y="1700808"/>
            <a:ext cx="4164360" cy="1110034"/>
            <a:chOff x="2706216" y="1700808"/>
            <a:chExt cx="4164360" cy="1110034"/>
          </a:xfrm>
        </p:grpSpPr>
        <p:grpSp>
          <p:nvGrpSpPr>
            <p:cNvPr id="11" name="Group 10"/>
            <p:cNvGrpSpPr/>
            <p:nvPr/>
          </p:nvGrpSpPr>
          <p:grpSpPr>
            <a:xfrm>
              <a:off x="2706216" y="1700808"/>
              <a:ext cx="4164360" cy="1110034"/>
              <a:chOff x="2706216" y="1700808"/>
              <a:chExt cx="4164360" cy="1110034"/>
            </a:xfrm>
          </p:grpSpPr>
          <p:cxnSp>
            <p:nvCxnSpPr>
              <p:cNvPr id="45061" name="Straight Connector 4"/>
              <p:cNvCxnSpPr>
                <a:cxnSpLocks noChangeShapeType="1"/>
              </p:cNvCxnSpPr>
              <p:nvPr/>
            </p:nvCxnSpPr>
            <p:spPr bwMode="auto">
              <a:xfrm>
                <a:off x="4445868" y="2287191"/>
                <a:ext cx="21423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5076" name="TextBox 5"/>
              <p:cNvSpPr txBox="1">
                <a:spLocks noChangeArrowheads="1"/>
              </p:cNvSpPr>
              <p:nvPr/>
            </p:nvSpPr>
            <p:spPr bwMode="auto">
              <a:xfrm>
                <a:off x="2706216" y="1700808"/>
                <a:ext cx="4020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t>
                </a:r>
                <a:r>
                  <a:rPr lang="en-US" altLang="en-US" dirty="0" err="1">
                    <a:solidFill>
                      <a:srgbClr val="000000"/>
                    </a:solidFill>
                    <a:latin typeface="+mj-lt"/>
                    <a:cs typeface="Times" panose="02020603050405020304" pitchFamily="18" charset="0"/>
                  </a:rPr>
                  <a:t>A</a:t>
                </a:r>
                <a:r>
                  <a:rPr lang="en-US" altLang="en-US" baseline="-25000" dirty="0" err="1">
                    <a:solidFill>
                      <a:srgbClr val="000000"/>
                    </a:solidFill>
                    <a:latin typeface="+mj-lt"/>
                    <a:cs typeface="Times" panose="02020603050405020304" pitchFamily="18" charset="0"/>
                  </a:rPr>
                  <a:t>i</a:t>
                </a:r>
                <a:r>
                  <a:rPr lang="en-US" altLang="en-US" dirty="0" err="1">
                    <a:solidFill>
                      <a:srgbClr val="000000"/>
                    </a:solidFill>
                    <a:latin typeface="+mj-lt"/>
                    <a:cs typeface="Times" panose="02020603050405020304" pitchFamily="18" charset="0"/>
                  </a:rPr>
                  <a:t>|B</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dirty="0" err="1" smtClean="0">
                    <a:solidFill>
                      <a:srgbClr val="000000"/>
                    </a:solidFill>
                    <a:latin typeface="+mj-lt"/>
                    <a:cs typeface="Times" panose="02020603050405020304" pitchFamily="18" charset="0"/>
                  </a:rPr>
                  <a:t>B|A</a:t>
                </a:r>
                <a:r>
                  <a:rPr lang="en-US" altLang="en-US" baseline="-25000" dirty="0" err="1" smtClean="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a:t>
                </a:r>
                <a:r>
                  <a:rPr lang="en-US" altLang="en-US" baseline="-25000" dirty="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45077" name="TextBox 6"/>
              <p:cNvSpPr txBox="1">
                <a:spLocks noChangeArrowheads="1"/>
              </p:cNvSpPr>
              <p:nvPr/>
            </p:nvSpPr>
            <p:spPr bwMode="auto">
              <a:xfrm>
                <a:off x="4355976" y="2348880"/>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t>
                </a:r>
                <a:r>
                  <a:rPr lang="en-US" altLang="en-US" dirty="0" err="1">
                    <a:solidFill>
                      <a:srgbClr val="000000"/>
                    </a:solidFill>
                    <a:latin typeface="+mj-lt"/>
                    <a:cs typeface="Times" panose="02020603050405020304" pitchFamily="18" charset="0"/>
                  </a:rPr>
                  <a:t>B|A</a:t>
                </a:r>
                <a:r>
                  <a:rPr lang="en-US" altLang="en-US" baseline="-25000" dirty="0" err="1">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p</a:t>
                </a:r>
                <a:r>
                  <a:rPr lang="en-US" altLang="en-US" dirty="0">
                    <a:solidFill>
                      <a:srgbClr val="000000"/>
                    </a:solidFill>
                    <a:latin typeface="+mj-lt"/>
                    <a:cs typeface="Times" panose="02020603050405020304" pitchFamily="18" charset="0"/>
                  </a:rPr>
                  <a:t>(A</a:t>
                </a:r>
                <a:r>
                  <a:rPr lang="en-US" altLang="en-US" baseline="-25000" dirty="0">
                    <a:solidFill>
                      <a:srgbClr val="000000"/>
                    </a:solidFill>
                    <a:latin typeface="+mj-lt"/>
                    <a:cs typeface="Times" panose="02020603050405020304" pitchFamily="18" charset="0"/>
                  </a:rPr>
                  <a:t>i</a:t>
                </a:r>
                <a:r>
                  <a:rPr lang="en-US" altLang="en-US" dirty="0">
                    <a:solidFill>
                      <a:srgbClr val="000000"/>
                    </a:solidFill>
                    <a:latin typeface="+mj-lt"/>
                    <a:cs typeface="Times" panose="02020603050405020304" pitchFamily="18" charset="0"/>
                  </a:rPr>
                  <a:t>)</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0448" y="2420888"/>
              <a:ext cx="293560" cy="365125"/>
            </a:xfrm>
            <a:prstGeom prst="rect">
              <a:avLst/>
            </a:prstGeom>
          </p:spPr>
        </p:pic>
      </p:grpSp>
      <p:sp>
        <p:nvSpPr>
          <p:cNvPr id="37" name="Content Placeholder 1"/>
          <p:cNvSpPr txBox="1">
            <a:spLocks/>
          </p:cNvSpPr>
          <p:nvPr/>
        </p:nvSpPr>
        <p:spPr>
          <a:xfrm>
            <a:off x="382428" y="1639119"/>
            <a:ext cx="8229600" cy="1296144"/>
          </a:xfrm>
          <a:prstGeom prst="rect">
            <a:avLst/>
          </a:prstGeom>
        </p:spPr>
        <p:txBody>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pPr marL="0" indent="0">
              <a:buNone/>
            </a:pPr>
            <a:r>
              <a:rPr lang="en-GB" sz="1800" kern="0" dirty="0" smtClean="0">
                <a:solidFill>
                  <a:srgbClr val="0000FF"/>
                </a:solidFill>
              </a:rPr>
              <a:t>Discrete case</a:t>
            </a:r>
          </a:p>
          <a:p>
            <a:r>
              <a:rPr lang="en-US" altLang="en-US" sz="1800" dirty="0" smtClean="0">
                <a:solidFill>
                  <a:srgbClr val="000000"/>
                </a:solidFill>
                <a:cs typeface="Times" panose="02020603050405020304" pitchFamily="18" charset="0"/>
              </a:rPr>
              <a:t>A</a:t>
            </a:r>
            <a:r>
              <a:rPr lang="en-US" altLang="en-US" sz="1800" baseline="-25000" dirty="0" smtClean="0">
                <a:solidFill>
                  <a:srgbClr val="000000"/>
                </a:solidFill>
                <a:cs typeface="Times" panose="02020603050405020304" pitchFamily="18" charset="0"/>
              </a:rPr>
              <a:t>i </a:t>
            </a:r>
            <a:r>
              <a:rPr lang="en-US" altLang="en-US" sz="1800" dirty="0" smtClean="0">
                <a:solidFill>
                  <a:srgbClr val="000000"/>
                </a:solidFill>
                <a:cs typeface="Times" panose="02020603050405020304" pitchFamily="18" charset="0"/>
              </a:rPr>
              <a:t>are alternative explanations</a:t>
            </a:r>
          </a:p>
          <a:p>
            <a:r>
              <a:rPr lang="en-US" sz="1800" kern="0" dirty="0" smtClean="0">
                <a:solidFill>
                  <a:srgbClr val="000000"/>
                </a:solidFill>
                <a:cs typeface="Times" panose="02020603050405020304" pitchFamily="18" charset="0"/>
              </a:rPr>
              <a:t>B is the one observed data point</a:t>
            </a:r>
            <a:endParaRPr lang="en-GB" sz="1800" kern="0" dirty="0"/>
          </a:p>
        </p:txBody>
      </p:sp>
      <p:grpSp>
        <p:nvGrpSpPr>
          <p:cNvPr id="16" name="Group 15"/>
          <p:cNvGrpSpPr/>
          <p:nvPr/>
        </p:nvGrpSpPr>
        <p:grpSpPr>
          <a:xfrm>
            <a:off x="3419872" y="4725144"/>
            <a:ext cx="5244480" cy="1224136"/>
            <a:chOff x="3707904" y="2991961"/>
            <a:chExt cx="5244480" cy="1224136"/>
          </a:xfrm>
        </p:grpSpPr>
        <p:cxnSp>
          <p:nvCxnSpPr>
            <p:cNvPr id="51" name="Straight Connector 4"/>
            <p:cNvCxnSpPr>
              <a:cxnSpLocks noChangeShapeType="1"/>
            </p:cNvCxnSpPr>
            <p:nvPr/>
          </p:nvCxnSpPr>
          <p:spPr bwMode="auto">
            <a:xfrm>
              <a:off x="5425133" y="3601561"/>
              <a:ext cx="326355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 name="TextBox 5"/>
            <p:cNvSpPr txBox="1">
              <a:spLocks noChangeArrowheads="1"/>
            </p:cNvSpPr>
            <p:nvPr/>
          </p:nvSpPr>
          <p:spPr bwMode="auto">
            <a:xfrm>
              <a:off x="3707904" y="2991961"/>
              <a:ext cx="4980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a:t>
              </a:r>
              <a:r>
                <a:rPr lang="en-US" altLang="en-US" i="1" dirty="0" err="1" smtClean="0">
                  <a:solidFill>
                    <a:srgbClr val="000000"/>
                  </a:solidFill>
                  <a:latin typeface="+mj-lt"/>
                  <a:cs typeface="Times" panose="02020603050405020304" pitchFamily="18" charset="0"/>
                </a:rPr>
                <a:t>y,m</a:t>
              </a:r>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i="1" dirty="0" smtClean="0">
                  <a:solidFill>
                    <a:srgbClr val="000000"/>
                  </a:solidFill>
                  <a:latin typeface="+mj-lt"/>
                  <a:cs typeface="Times" panose="02020603050405020304" pitchFamily="18" charset="0"/>
                </a:rPr>
                <a:t>y</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a:latin typeface="+mj-lt"/>
                  <a:cs typeface="Times" panose="02020603050405020304" pitchFamily="18" charset="0"/>
                </a:rPr>
                <a:t>|</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53" name="TextBox 6"/>
            <p:cNvSpPr txBox="1">
              <a:spLocks noChangeArrowheads="1"/>
            </p:cNvSpPr>
            <p:nvPr/>
          </p:nvSpPr>
          <p:spPr bwMode="auto">
            <a:xfrm>
              <a:off x="5580112" y="3754432"/>
              <a:ext cx="337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rPr>
                <a:t>p</a:t>
              </a:r>
              <a:r>
                <a:rPr lang="en-US" altLang="en-US" dirty="0" smtClean="0">
                  <a:solidFill>
                    <a:srgbClr val="000000"/>
                  </a:solidFill>
                  <a:latin typeface="+mj-lt"/>
                </a:rPr>
                <a:t>(y|</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p</a:t>
              </a:r>
              <a:r>
                <a:rPr lang="en-US" altLang="en-US" dirty="0" smtClean="0">
                  <a:solidFill>
                    <a:srgbClr val="000000"/>
                  </a:solidFill>
                  <a:latin typeface="+mj-lt"/>
                </a:rPr>
                <a:t>(</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d</a:t>
              </a:r>
              <a:r>
                <a:rPr lang="el-GR" i="1" dirty="0" smtClean="0">
                  <a:latin typeface="+mj-lt"/>
                </a:rPr>
                <a:t>θ</a:t>
              </a:r>
              <a:endParaRPr lang="en-US" altLang="en-US" i="1" dirty="0">
                <a:solidFill>
                  <a:srgbClr val="000000"/>
                </a:solidFill>
                <a:latin typeface="+mj-lt"/>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679522"/>
              <a:ext cx="334415" cy="536575"/>
            </a:xfrm>
            <a:prstGeom prst="rect">
              <a:avLst/>
            </a:prstGeom>
          </p:spPr>
        </p:pic>
      </p:grpSp>
    </p:spTree>
    <p:extLst>
      <p:ext uri="{BB962C8B-B14F-4D97-AF65-F5344CB8AC3E}">
        <p14:creationId xmlns:p14="http://schemas.microsoft.com/office/powerpoint/2010/main" val="1042469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Example: </a:t>
            </a:r>
            <a:br>
              <a:rPr lang="en-US" altLang="en-US" dirty="0" smtClean="0"/>
            </a:br>
            <a:r>
              <a:rPr lang="en-US" altLang="en-US" dirty="0" smtClean="0"/>
              <a:t>parameter estimation</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2" name="Content Placeholder 1"/>
          <p:cNvSpPr>
            <a:spLocks noGrp="1"/>
          </p:cNvSpPr>
          <p:nvPr>
            <p:ph idx="1"/>
          </p:nvPr>
        </p:nvSpPr>
        <p:spPr>
          <a:xfrm>
            <a:off x="467544" y="3284984"/>
            <a:ext cx="8229600" cy="1296144"/>
          </a:xfrm>
        </p:spPr>
        <p:txBody>
          <a:bodyPr/>
          <a:lstStyle/>
          <a:p>
            <a:r>
              <a:rPr lang="el-GR" i="1" dirty="0" smtClean="0"/>
              <a:t>θ</a:t>
            </a:r>
            <a:r>
              <a:rPr lang="en-GB" dirty="0" smtClean="0"/>
              <a:t> are the parameters of the model we wish to infer</a:t>
            </a:r>
          </a:p>
          <a:p>
            <a:pPr marL="0" indent="0">
              <a:buNone/>
            </a:pPr>
            <a:r>
              <a:rPr lang="en-GB" sz="1600" dirty="0" smtClean="0">
                <a:solidFill>
                  <a:srgbClr val="0000FF"/>
                </a:solidFill>
              </a:rPr>
              <a:t>The mean and standard deviation of the distribution of Cambridge scientists’ Bayesian inference abilities</a:t>
            </a:r>
          </a:p>
          <a:p>
            <a:pPr marL="0" indent="0">
              <a:buNone/>
            </a:pPr>
            <a:endParaRPr lang="en-GB" sz="1600" dirty="0" smtClean="0">
              <a:solidFill>
                <a:srgbClr val="0000FF"/>
              </a:solidFill>
            </a:endParaRPr>
          </a:p>
          <a:p>
            <a:r>
              <a:rPr lang="en-GB" i="1" dirty="0" smtClean="0"/>
              <a:t>y</a:t>
            </a:r>
            <a:r>
              <a:rPr lang="en-GB" dirty="0" smtClean="0"/>
              <a:t> are the observed data</a:t>
            </a:r>
          </a:p>
          <a:p>
            <a:pPr marL="0" indent="0">
              <a:buNone/>
            </a:pPr>
            <a:r>
              <a:rPr lang="en-GB" sz="1600" dirty="0" smtClean="0">
                <a:solidFill>
                  <a:srgbClr val="0000FF"/>
                </a:solidFill>
              </a:rPr>
              <a:t>The scores of the 40 scientists who take the written exam</a:t>
            </a:r>
          </a:p>
          <a:p>
            <a:pPr marL="0" indent="0">
              <a:buNone/>
            </a:pPr>
            <a:endParaRPr lang="en-GB" sz="1600" dirty="0" smtClean="0">
              <a:solidFill>
                <a:srgbClr val="0000FF"/>
              </a:solidFill>
            </a:endParaRPr>
          </a:p>
          <a:p>
            <a:r>
              <a:rPr lang="en-GB" i="1" dirty="0" smtClean="0"/>
              <a:t>m </a:t>
            </a:r>
            <a:r>
              <a:rPr lang="en-GB" dirty="0" smtClean="0"/>
              <a:t>is the assumed model</a:t>
            </a:r>
          </a:p>
          <a:p>
            <a:pPr marL="0" indent="0">
              <a:buNone/>
            </a:pPr>
            <a:r>
              <a:rPr lang="en-GB" sz="1600" dirty="0" smtClean="0">
                <a:solidFill>
                  <a:srgbClr val="0000FF"/>
                </a:solidFill>
              </a:rPr>
              <a:t>The assumption that Cambridge scientists’ Bayesian inference abilities come from a single normal distribution</a:t>
            </a:r>
          </a:p>
          <a:p>
            <a:endParaRPr lang="en-GB" dirty="0" smtClean="0"/>
          </a:p>
          <a:p>
            <a:endParaRPr lang="en-GB" i="1" dirty="0"/>
          </a:p>
        </p:txBody>
      </p:sp>
      <p:grpSp>
        <p:nvGrpSpPr>
          <p:cNvPr id="16" name="Group 15"/>
          <p:cNvGrpSpPr/>
          <p:nvPr/>
        </p:nvGrpSpPr>
        <p:grpSpPr>
          <a:xfrm>
            <a:off x="1835696" y="1628800"/>
            <a:ext cx="5244480" cy="1224136"/>
            <a:chOff x="3707904" y="2991961"/>
            <a:chExt cx="5244480" cy="1224136"/>
          </a:xfrm>
        </p:grpSpPr>
        <p:cxnSp>
          <p:nvCxnSpPr>
            <p:cNvPr id="51" name="Straight Connector 4"/>
            <p:cNvCxnSpPr>
              <a:cxnSpLocks noChangeShapeType="1"/>
            </p:cNvCxnSpPr>
            <p:nvPr/>
          </p:nvCxnSpPr>
          <p:spPr bwMode="auto">
            <a:xfrm>
              <a:off x="5425133" y="3601561"/>
              <a:ext cx="326355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 name="TextBox 5"/>
            <p:cNvSpPr txBox="1">
              <a:spLocks noChangeArrowheads="1"/>
            </p:cNvSpPr>
            <p:nvPr/>
          </p:nvSpPr>
          <p:spPr bwMode="auto">
            <a:xfrm>
              <a:off x="3707904" y="2991961"/>
              <a:ext cx="4980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a:t>
              </a:r>
              <a:r>
                <a:rPr lang="en-US" altLang="en-US" i="1" dirty="0" err="1" smtClean="0">
                  <a:solidFill>
                    <a:srgbClr val="000000"/>
                  </a:solidFill>
                  <a:latin typeface="+mj-lt"/>
                  <a:cs typeface="Times" panose="02020603050405020304" pitchFamily="18" charset="0"/>
                </a:rPr>
                <a:t>y,m</a:t>
              </a:r>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i="1" dirty="0" smtClean="0">
                  <a:solidFill>
                    <a:srgbClr val="000000"/>
                  </a:solidFill>
                  <a:latin typeface="+mj-lt"/>
                  <a:cs typeface="Times" panose="02020603050405020304" pitchFamily="18" charset="0"/>
                </a:rPr>
                <a:t>y</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a:latin typeface="+mj-lt"/>
                  <a:cs typeface="Times" panose="02020603050405020304" pitchFamily="18" charset="0"/>
                </a:rPr>
                <a:t>|</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53" name="TextBox 6"/>
            <p:cNvSpPr txBox="1">
              <a:spLocks noChangeArrowheads="1"/>
            </p:cNvSpPr>
            <p:nvPr/>
          </p:nvSpPr>
          <p:spPr bwMode="auto">
            <a:xfrm>
              <a:off x="5580112" y="3754432"/>
              <a:ext cx="337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rPr>
                <a:t>p</a:t>
              </a:r>
              <a:r>
                <a:rPr lang="en-US" altLang="en-US" dirty="0" smtClean="0">
                  <a:solidFill>
                    <a:srgbClr val="000000"/>
                  </a:solidFill>
                  <a:latin typeface="+mj-lt"/>
                </a:rPr>
                <a:t>(y|</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p</a:t>
              </a:r>
              <a:r>
                <a:rPr lang="en-US" altLang="en-US" dirty="0" smtClean="0">
                  <a:solidFill>
                    <a:srgbClr val="000000"/>
                  </a:solidFill>
                  <a:latin typeface="+mj-lt"/>
                </a:rPr>
                <a:t>(</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d</a:t>
              </a:r>
              <a:r>
                <a:rPr lang="el-GR" i="1" dirty="0" smtClean="0">
                  <a:latin typeface="+mj-lt"/>
                </a:rPr>
                <a:t>θ</a:t>
              </a:r>
              <a:endParaRPr lang="en-US" altLang="en-US" i="1" dirty="0">
                <a:solidFill>
                  <a:srgbClr val="000000"/>
                </a:solidFill>
                <a:latin typeface="+mj-lt"/>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679522"/>
              <a:ext cx="334415" cy="536575"/>
            </a:xfrm>
            <a:prstGeom prst="rect">
              <a:avLst/>
            </a:prstGeom>
          </p:spPr>
        </p:pic>
      </p:grpSp>
    </p:spTree>
    <p:extLst>
      <p:ext uri="{BB962C8B-B14F-4D97-AF65-F5344CB8AC3E}">
        <p14:creationId xmlns:p14="http://schemas.microsoft.com/office/powerpoint/2010/main" val="74865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r>
            <a:br>
              <a:rPr lang="en-US" altLang="en-US" dirty="0" smtClean="0"/>
            </a:br>
            <a:r>
              <a:rPr lang="en-US" altLang="en-US" dirty="0" smtClean="0"/>
              <a:t>Terminology</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2" name="Content Placeholder 1"/>
          <p:cNvSpPr>
            <a:spLocks noGrp="1"/>
          </p:cNvSpPr>
          <p:nvPr>
            <p:ph idx="1"/>
          </p:nvPr>
        </p:nvSpPr>
        <p:spPr>
          <a:xfrm>
            <a:off x="6660232" y="3180457"/>
            <a:ext cx="1944216" cy="1296144"/>
          </a:xfrm>
        </p:spPr>
        <p:txBody>
          <a:bodyPr/>
          <a:lstStyle/>
          <a:p>
            <a:pPr marL="0" indent="0">
              <a:buNone/>
            </a:pPr>
            <a:r>
              <a:rPr lang="el-GR" sz="1400" i="1" dirty="0" smtClean="0"/>
              <a:t>θ</a:t>
            </a:r>
            <a:r>
              <a:rPr lang="en-GB" sz="1400" dirty="0" smtClean="0"/>
              <a:t>: parameters</a:t>
            </a:r>
          </a:p>
          <a:p>
            <a:pPr marL="0" indent="0">
              <a:buNone/>
            </a:pPr>
            <a:r>
              <a:rPr lang="en-GB" sz="1400" i="1" dirty="0" smtClean="0"/>
              <a:t>y</a:t>
            </a:r>
            <a:r>
              <a:rPr lang="en-GB" sz="1400" dirty="0" smtClean="0"/>
              <a:t>: data</a:t>
            </a:r>
          </a:p>
          <a:p>
            <a:pPr marL="0" indent="0">
              <a:buNone/>
            </a:pPr>
            <a:r>
              <a:rPr lang="en-GB" sz="1400" i="1" dirty="0" smtClean="0"/>
              <a:t>m</a:t>
            </a:r>
            <a:r>
              <a:rPr lang="en-GB" sz="1400" dirty="0" smtClean="0"/>
              <a:t>:</a:t>
            </a:r>
            <a:r>
              <a:rPr lang="en-GB" sz="1400" i="1" dirty="0" smtClean="0"/>
              <a:t> </a:t>
            </a:r>
            <a:r>
              <a:rPr lang="en-GB" sz="1400" dirty="0" smtClean="0"/>
              <a:t>model</a:t>
            </a:r>
          </a:p>
          <a:p>
            <a:endParaRPr lang="en-GB" i="1" dirty="0"/>
          </a:p>
        </p:txBody>
      </p:sp>
      <p:grpSp>
        <p:nvGrpSpPr>
          <p:cNvPr id="16" name="Group 15"/>
          <p:cNvGrpSpPr/>
          <p:nvPr/>
        </p:nvGrpSpPr>
        <p:grpSpPr>
          <a:xfrm>
            <a:off x="827584" y="3140968"/>
            <a:ext cx="5244480" cy="1224136"/>
            <a:chOff x="3707904" y="2991961"/>
            <a:chExt cx="5244480" cy="1224136"/>
          </a:xfrm>
        </p:grpSpPr>
        <p:cxnSp>
          <p:nvCxnSpPr>
            <p:cNvPr id="51" name="Straight Connector 4"/>
            <p:cNvCxnSpPr>
              <a:cxnSpLocks noChangeShapeType="1"/>
            </p:cNvCxnSpPr>
            <p:nvPr/>
          </p:nvCxnSpPr>
          <p:spPr bwMode="auto">
            <a:xfrm>
              <a:off x="5425133" y="3601561"/>
              <a:ext cx="326355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 name="TextBox 5"/>
            <p:cNvSpPr txBox="1">
              <a:spLocks noChangeArrowheads="1"/>
            </p:cNvSpPr>
            <p:nvPr/>
          </p:nvSpPr>
          <p:spPr bwMode="auto">
            <a:xfrm>
              <a:off x="3707904" y="2991961"/>
              <a:ext cx="4980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US" altLang="en-US" dirty="0" smtClean="0">
                  <a:solidFill>
                    <a:srgbClr val="000000"/>
                  </a:solidFill>
                  <a:latin typeface="+mj-lt"/>
                  <a:cs typeface="Times" panose="02020603050405020304" pitchFamily="18" charset="0"/>
                </a:rPr>
                <a:t>|</a:t>
              </a:r>
              <a:r>
                <a:rPr lang="en-US" altLang="en-US" i="1" dirty="0" err="1" smtClean="0">
                  <a:solidFill>
                    <a:srgbClr val="000000"/>
                  </a:solidFill>
                  <a:latin typeface="+mj-lt"/>
                  <a:cs typeface="Times" panose="02020603050405020304" pitchFamily="18" charset="0"/>
                </a:rPr>
                <a:t>y,m</a:t>
              </a:r>
              <a:r>
                <a:rPr lang="en-US" altLang="en-US" dirty="0" smtClean="0">
                  <a:solidFill>
                    <a:srgbClr val="000000"/>
                  </a:solidFill>
                  <a:latin typeface="+mj-lt"/>
                  <a:cs typeface="Times" panose="02020603050405020304" pitchFamily="18" charset="0"/>
                </a:rPr>
                <a:t>) </a:t>
              </a:r>
              <a:r>
                <a:rPr lang="en-US" altLang="en-US" i="1" dirty="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  p</a:t>
              </a:r>
              <a:r>
                <a:rPr lang="en-US" altLang="en-US" dirty="0" smtClean="0">
                  <a:solidFill>
                    <a:srgbClr val="000000"/>
                  </a:solidFill>
                  <a:latin typeface="+mj-lt"/>
                  <a:cs typeface="Times" panose="02020603050405020304" pitchFamily="18" charset="0"/>
                </a:rPr>
                <a:t>(</a:t>
              </a:r>
              <a:r>
                <a:rPr lang="en-US" altLang="en-US" i="1" dirty="0" smtClean="0">
                  <a:solidFill>
                    <a:srgbClr val="000000"/>
                  </a:solidFill>
                  <a:latin typeface="+mj-lt"/>
                  <a:cs typeface="Times" panose="02020603050405020304" pitchFamily="18" charset="0"/>
                </a:rPr>
                <a:t>y</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 </a:t>
              </a:r>
              <a:r>
                <a:rPr lang="en-US" altLang="en-US" i="1" dirty="0" smtClean="0">
                  <a:solidFill>
                    <a:srgbClr val="000000"/>
                  </a:solidFill>
                  <a:latin typeface="+mj-lt"/>
                  <a:cs typeface="Times" panose="02020603050405020304" pitchFamily="18" charset="0"/>
                </a:rPr>
                <a:t>p</a:t>
              </a:r>
              <a:r>
                <a:rPr lang="en-US" altLang="en-US" dirty="0" smtClean="0">
                  <a:solidFill>
                    <a:srgbClr val="000000"/>
                  </a:solidFill>
                  <a:latin typeface="+mj-lt"/>
                  <a:cs typeface="Times" panose="02020603050405020304" pitchFamily="18" charset="0"/>
                </a:rPr>
                <a:t>(</a:t>
              </a:r>
              <a:r>
                <a:rPr lang="el-GR" i="1" dirty="0" smtClean="0">
                  <a:latin typeface="+mj-lt"/>
                  <a:cs typeface="Times" panose="02020603050405020304" pitchFamily="18" charset="0"/>
                </a:rPr>
                <a:t>θ</a:t>
              </a:r>
              <a:r>
                <a:rPr lang="en-GB" i="1" dirty="0">
                  <a:latin typeface="+mj-lt"/>
                  <a:cs typeface="Times" panose="02020603050405020304" pitchFamily="18" charset="0"/>
                </a:rPr>
                <a:t>|</a:t>
              </a:r>
              <a:r>
                <a:rPr lang="en-GB" i="1" dirty="0" smtClean="0">
                  <a:latin typeface="+mj-lt"/>
                  <a:cs typeface="Times" panose="02020603050405020304" pitchFamily="18" charset="0"/>
                </a:rPr>
                <a:t>m</a:t>
              </a:r>
              <a:r>
                <a:rPr lang="en-US" altLang="en-US" dirty="0" smtClean="0">
                  <a:solidFill>
                    <a:srgbClr val="000000"/>
                  </a:solidFill>
                  <a:latin typeface="+mj-lt"/>
                  <a:cs typeface="Times" panose="02020603050405020304" pitchFamily="18" charset="0"/>
                </a:rPr>
                <a:t>)</a:t>
              </a:r>
              <a:endParaRPr lang="en-US" altLang="en-US" i="1" dirty="0">
                <a:solidFill>
                  <a:srgbClr val="000000"/>
                </a:solidFill>
                <a:latin typeface="+mj-lt"/>
                <a:cs typeface="Times" panose="02020603050405020304" pitchFamily="18" charset="0"/>
              </a:endParaRPr>
            </a:p>
          </p:txBody>
        </p:sp>
        <p:sp>
          <p:nvSpPr>
            <p:cNvPr id="53" name="TextBox 6"/>
            <p:cNvSpPr txBox="1">
              <a:spLocks noChangeArrowheads="1"/>
            </p:cNvSpPr>
            <p:nvPr/>
          </p:nvSpPr>
          <p:spPr bwMode="auto">
            <a:xfrm>
              <a:off x="5580112" y="3754432"/>
              <a:ext cx="337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smtClean="0">
                  <a:solidFill>
                    <a:srgbClr val="000000"/>
                  </a:solidFill>
                  <a:latin typeface="+mj-lt"/>
                </a:rPr>
                <a:t>p</a:t>
              </a:r>
              <a:r>
                <a:rPr lang="en-US" altLang="en-US" dirty="0" smtClean="0">
                  <a:solidFill>
                    <a:srgbClr val="000000"/>
                  </a:solidFill>
                  <a:latin typeface="+mj-lt"/>
                </a:rPr>
                <a:t>(y|</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p</a:t>
              </a:r>
              <a:r>
                <a:rPr lang="en-US" altLang="en-US" dirty="0" smtClean="0">
                  <a:solidFill>
                    <a:srgbClr val="000000"/>
                  </a:solidFill>
                  <a:latin typeface="+mj-lt"/>
                </a:rPr>
                <a:t>(</a:t>
              </a:r>
              <a:r>
                <a:rPr lang="el-GR" i="1" dirty="0" smtClean="0">
                  <a:latin typeface="+mj-lt"/>
                </a:rPr>
                <a:t>θ</a:t>
              </a:r>
              <a:r>
                <a:rPr lang="en-GB" i="1" dirty="0" smtClean="0">
                  <a:latin typeface="+mj-lt"/>
                </a:rPr>
                <a:t>|m</a:t>
              </a:r>
              <a:r>
                <a:rPr lang="en-US" altLang="en-US" dirty="0" smtClean="0">
                  <a:solidFill>
                    <a:srgbClr val="000000"/>
                  </a:solidFill>
                  <a:latin typeface="+mj-lt"/>
                </a:rPr>
                <a:t>) </a:t>
              </a:r>
              <a:r>
                <a:rPr lang="en-US" altLang="en-US" i="1" dirty="0" smtClean="0">
                  <a:solidFill>
                    <a:srgbClr val="000000"/>
                  </a:solidFill>
                  <a:latin typeface="+mj-lt"/>
                </a:rPr>
                <a:t>d</a:t>
              </a:r>
              <a:r>
                <a:rPr lang="el-GR" i="1" dirty="0" smtClean="0">
                  <a:latin typeface="+mj-lt"/>
                </a:rPr>
                <a:t>θ</a:t>
              </a:r>
              <a:endParaRPr lang="en-US" altLang="en-US" i="1" dirty="0">
                <a:solidFill>
                  <a:srgbClr val="000000"/>
                </a:solidFill>
                <a:latin typeface="+mj-lt"/>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679522"/>
              <a:ext cx="334415" cy="536575"/>
            </a:xfrm>
            <a:prstGeom prst="rect">
              <a:avLst/>
            </a:prstGeom>
          </p:spPr>
        </p:pic>
      </p:grpSp>
      <p:sp>
        <p:nvSpPr>
          <p:cNvPr id="11" name="TextBox 9"/>
          <p:cNvSpPr txBox="1">
            <a:spLocks noChangeArrowheads="1"/>
          </p:cNvSpPr>
          <p:nvPr/>
        </p:nvSpPr>
        <p:spPr bwMode="auto">
          <a:xfrm>
            <a:off x="2161108" y="2164854"/>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dirty="0">
                <a:solidFill>
                  <a:srgbClr val="0000FF"/>
                </a:solidFill>
                <a:latin typeface="Verdana" charset="0"/>
              </a:rPr>
              <a:t>Likelihood</a:t>
            </a:r>
          </a:p>
        </p:txBody>
      </p:sp>
      <p:sp>
        <p:nvSpPr>
          <p:cNvPr id="12" name="TextBox 10"/>
          <p:cNvSpPr txBox="1">
            <a:spLocks noChangeArrowheads="1"/>
          </p:cNvSpPr>
          <p:nvPr/>
        </p:nvSpPr>
        <p:spPr bwMode="auto">
          <a:xfrm>
            <a:off x="5508104" y="2164854"/>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dirty="0">
                <a:solidFill>
                  <a:srgbClr val="0000FF"/>
                </a:solidFill>
                <a:latin typeface="Verdana" charset="0"/>
              </a:rPr>
              <a:t>Prior</a:t>
            </a:r>
          </a:p>
        </p:txBody>
      </p:sp>
      <p:sp>
        <p:nvSpPr>
          <p:cNvPr id="13" name="TextBox 11"/>
          <p:cNvSpPr txBox="1">
            <a:spLocks noChangeArrowheads="1"/>
          </p:cNvSpPr>
          <p:nvPr/>
        </p:nvSpPr>
        <p:spPr bwMode="auto">
          <a:xfrm>
            <a:off x="381000" y="5189190"/>
            <a:ext cx="132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0000FF"/>
                </a:solidFill>
                <a:latin typeface="Verdana" charset="0"/>
              </a:rPr>
              <a:t>Posterior</a:t>
            </a:r>
          </a:p>
        </p:txBody>
      </p:sp>
      <p:sp>
        <p:nvSpPr>
          <p:cNvPr id="14" name="TextBox 12"/>
          <p:cNvSpPr txBox="1">
            <a:spLocks noChangeArrowheads="1"/>
          </p:cNvSpPr>
          <p:nvPr/>
        </p:nvSpPr>
        <p:spPr bwMode="auto">
          <a:xfrm>
            <a:off x="5652120" y="5085184"/>
            <a:ext cx="285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dirty="0">
                <a:solidFill>
                  <a:srgbClr val="0000FF"/>
                </a:solidFill>
                <a:latin typeface="Verdana" charset="0"/>
              </a:rPr>
              <a:t>Evidence</a:t>
            </a:r>
          </a:p>
          <a:p>
            <a:pPr algn="l"/>
            <a:r>
              <a:rPr lang="en-US" altLang="en-US" sz="2000" dirty="0">
                <a:solidFill>
                  <a:srgbClr val="0000FF"/>
                </a:solidFill>
                <a:latin typeface="Verdana" charset="0"/>
              </a:rPr>
              <a:t>(marginal likelihood)</a:t>
            </a:r>
          </a:p>
        </p:txBody>
      </p:sp>
      <p:cxnSp>
        <p:nvCxnSpPr>
          <p:cNvPr id="15" name="Straight Arrow Connector 14"/>
          <p:cNvCxnSpPr>
            <a:cxnSpLocks noChangeShapeType="1"/>
          </p:cNvCxnSpPr>
          <p:nvPr/>
        </p:nvCxnSpPr>
        <p:spPr bwMode="auto">
          <a:xfrm flipH="1">
            <a:off x="5245100" y="2590800"/>
            <a:ext cx="469900" cy="550168"/>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3347865" y="2590800"/>
            <a:ext cx="360039" cy="5334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1115616" y="3752155"/>
            <a:ext cx="432048" cy="1326259"/>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H="1" flipV="1">
            <a:off x="4319588" y="4495801"/>
            <a:ext cx="972492" cy="589383"/>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59813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r>
            <a:br>
              <a:rPr lang="en-US" altLang="en-US" dirty="0" smtClean="0"/>
            </a:br>
            <a:r>
              <a:rPr lang="en-US" altLang="en-US" dirty="0" smtClean="0"/>
              <a:t>Simplification for clarity</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3" name="Content Placeholder 2"/>
          <p:cNvSpPr>
            <a:spLocks noGrp="1"/>
          </p:cNvSpPr>
          <p:nvPr>
            <p:ph idx="1"/>
          </p:nvPr>
        </p:nvSpPr>
        <p:spPr/>
        <p:txBody>
          <a:bodyPr/>
          <a:lstStyle/>
          <a:p>
            <a:r>
              <a:rPr lang="en-GB" dirty="0" smtClean="0"/>
              <a:t>Rather than trying to infer both the mean and standard deviation of the distribution of Bayesian inference abilities …</a:t>
            </a:r>
          </a:p>
          <a:p>
            <a:r>
              <a:rPr lang="en-GB" dirty="0" smtClean="0"/>
              <a:t>… let’s assume the population standard deviation is already known to be 15</a:t>
            </a:r>
          </a:p>
          <a:p>
            <a:r>
              <a:rPr lang="en-GB" dirty="0" smtClean="0"/>
              <a:t>So we are now making inferences about a single parameter, </a:t>
            </a:r>
            <a:r>
              <a:rPr lang="el-GR" i="1" dirty="0" smtClean="0"/>
              <a:t>μ</a:t>
            </a:r>
            <a:endParaRPr lang="en-GB" dirty="0" smtClean="0"/>
          </a:p>
          <a:p>
            <a:r>
              <a:rPr lang="en-GB" dirty="0" smtClean="0"/>
              <a:t>This simplifies the story, and the visualisation …</a:t>
            </a:r>
          </a:p>
          <a:p>
            <a:r>
              <a:rPr lang="en-GB" dirty="0" smtClean="0"/>
              <a:t>… but the same principles can be applied when inferring over a multi-dimensional parameter space.</a:t>
            </a:r>
          </a:p>
        </p:txBody>
      </p:sp>
    </p:spTree>
    <p:extLst>
      <p:ext uri="{BB962C8B-B14F-4D97-AF65-F5344CB8AC3E}">
        <p14:creationId xmlns:p14="http://schemas.microsoft.com/office/powerpoint/2010/main" val="3519753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r>
            <a:br>
              <a:rPr lang="en-US" altLang="en-US" dirty="0" smtClean="0"/>
            </a:br>
            <a:r>
              <a:rPr lang="en-US" altLang="en-US" dirty="0" smtClean="0"/>
              <a:t>Priors</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3" name="Content Placeholder 2"/>
          <p:cNvSpPr>
            <a:spLocks noGrp="1"/>
          </p:cNvSpPr>
          <p:nvPr>
            <p:ph idx="1"/>
          </p:nvPr>
        </p:nvSpPr>
        <p:spPr>
          <a:xfrm>
            <a:off x="457200" y="1600200"/>
            <a:ext cx="4762872" cy="4525963"/>
          </a:xfrm>
        </p:spPr>
        <p:txBody>
          <a:bodyPr/>
          <a:lstStyle/>
          <a:p>
            <a:r>
              <a:rPr lang="en-GB" sz="1600" dirty="0" smtClean="0"/>
              <a:t>The prior probability distribution describes our beliefs about parameters, before new data is taken into account.</a:t>
            </a:r>
          </a:p>
          <a:p>
            <a:endParaRPr lang="en-GB" sz="1600" dirty="0" smtClean="0"/>
          </a:p>
          <a:p>
            <a:r>
              <a:rPr lang="en-GB" sz="1600" dirty="0" smtClean="0"/>
              <a:t>Priors can be “</a:t>
            </a:r>
            <a:r>
              <a:rPr lang="en-GB" sz="1600" dirty="0" smtClean="0">
                <a:solidFill>
                  <a:srgbClr val="0000FF"/>
                </a:solidFill>
              </a:rPr>
              <a:t>informative</a:t>
            </a:r>
            <a:r>
              <a:rPr lang="en-GB" sz="1600" dirty="0" smtClean="0"/>
              <a:t>” – strong/specific beliefs, with a “peaky” distribution in parameter space …</a:t>
            </a:r>
          </a:p>
          <a:p>
            <a:endParaRPr lang="en-GB" sz="1600" dirty="0" smtClean="0"/>
          </a:p>
          <a:p>
            <a:r>
              <a:rPr lang="en-GB" sz="1600" dirty="0" smtClean="0"/>
              <a:t>… or “</a:t>
            </a:r>
            <a:r>
              <a:rPr lang="en-GB" sz="1600" dirty="0" smtClean="0">
                <a:solidFill>
                  <a:srgbClr val="0000FF"/>
                </a:solidFill>
              </a:rPr>
              <a:t>uninformative</a:t>
            </a:r>
            <a:r>
              <a:rPr lang="en-GB" sz="1600" dirty="0" smtClean="0"/>
              <a:t>” – assigning equal probability to all (feasible) possibilities, with a “flat” distribution in parameter space</a:t>
            </a:r>
          </a:p>
          <a:p>
            <a:pPr marL="0" indent="0">
              <a:buNone/>
            </a:pPr>
            <a:endParaRPr lang="en-GB" sz="1600" dirty="0" smtClean="0"/>
          </a:p>
          <a:p>
            <a:r>
              <a:rPr lang="en-GB" sz="1600" dirty="0" smtClean="0"/>
              <a:t>The more specific (“</a:t>
            </a:r>
            <a:r>
              <a:rPr lang="en-GB" sz="1600" dirty="0" err="1" smtClean="0"/>
              <a:t>peakier</a:t>
            </a:r>
            <a:r>
              <a:rPr lang="en-GB" sz="1600" dirty="0" smtClean="0"/>
              <a:t>”) the prior, the greater its contribution to the posterior probability distribution</a:t>
            </a:r>
            <a:endParaRPr lang="en-US" altLang="en-US" sz="1600" i="1" dirty="0">
              <a:solidFill>
                <a:srgbClr val="000000"/>
              </a:solidFill>
              <a:cs typeface="Times" panose="02020603050405020304" pitchFamily="18" charset="0"/>
            </a:endParaRPr>
          </a:p>
          <a:p>
            <a:endParaRPr lang="en-GB" sz="1600" dirty="0"/>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053019"/>
            <a:ext cx="2917593" cy="21842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987" y="1628800"/>
            <a:ext cx="2887453" cy="2161729"/>
          </a:xfrm>
          <a:prstGeom prst="rect">
            <a:avLst/>
          </a:prstGeom>
        </p:spPr>
      </p:pic>
    </p:spTree>
    <p:extLst>
      <p:ext uri="{BB962C8B-B14F-4D97-AF65-F5344CB8AC3E}">
        <p14:creationId xmlns:p14="http://schemas.microsoft.com/office/powerpoint/2010/main" val="1353968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79388" y="69269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Bayesian inference</a:t>
            </a:r>
          </a:p>
        </p:txBody>
      </p:sp>
      <p:sp>
        <p:nvSpPr>
          <p:cNvPr id="30723"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2" name="Content Placeholder 6"/>
          <p:cNvSpPr>
            <a:spLocks noGrp="1"/>
          </p:cNvSpPr>
          <p:nvPr>
            <p:ph idx="1"/>
          </p:nvPr>
        </p:nvSpPr>
        <p:spPr bwMode="auto">
          <a:xfrm>
            <a:off x="468313" y="1773238"/>
            <a:ext cx="8459787"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smtClean="0"/>
              <a:t>Inferring something about the world by optimally combining existing beliefs with new evidence.</a:t>
            </a:r>
          </a:p>
          <a:p>
            <a:endParaRPr lang="en-US" altLang="en-US" sz="2000" dirty="0" smtClean="0"/>
          </a:p>
          <a:p>
            <a:r>
              <a:rPr lang="en-US" altLang="en-US" sz="2000" dirty="0" smtClean="0"/>
              <a:t>Bayes’ rule (or theorem) specifies how to do this, providing a mathematical relationship between two events’ probabilities, and their probabilities conditioned on each other.</a:t>
            </a:r>
          </a:p>
          <a:p>
            <a:endParaRPr lang="en-US" altLang="en-US" sz="2000" dirty="0" smtClean="0"/>
          </a:p>
          <a:p>
            <a:r>
              <a:rPr lang="en-US" altLang="en-US" sz="2000" dirty="0" smtClean="0"/>
              <a:t>Examples: </a:t>
            </a:r>
          </a:p>
          <a:p>
            <a:pPr lvl="1">
              <a:buClr>
                <a:srgbClr val="0000FF"/>
              </a:buClr>
              <a:buFont typeface="Courier New" charset="0"/>
              <a:buChar char="o"/>
            </a:pPr>
            <a:r>
              <a:rPr lang="en-US" altLang="en-US" sz="1600" dirty="0" smtClean="0">
                <a:solidFill>
                  <a:srgbClr val="0000FF"/>
                </a:solidFill>
                <a:ea typeface="ＭＳ Ｐゴシック" charset="-128"/>
              </a:rPr>
              <a:t>Scientific research:</a:t>
            </a:r>
            <a:r>
              <a:rPr lang="en-US" altLang="en-US" sz="1600" dirty="0" smtClean="0">
                <a:ea typeface="ＭＳ Ｐゴシック" charset="-128"/>
              </a:rPr>
              <a:t> Improving models for some phenomenon/process, based on latest empirical data.</a:t>
            </a:r>
          </a:p>
          <a:p>
            <a:pPr lvl="1">
              <a:buClr>
                <a:srgbClr val="0000FF"/>
              </a:buClr>
              <a:buFont typeface="Courier New" charset="0"/>
              <a:buChar char="o"/>
            </a:pPr>
            <a:r>
              <a:rPr lang="en-US" altLang="en-US" sz="1600" dirty="0" smtClean="0">
                <a:solidFill>
                  <a:srgbClr val="0000FF"/>
                </a:solidFill>
                <a:ea typeface="ＭＳ Ｐゴシック" charset="-128"/>
              </a:rPr>
              <a:t>Human perception: </a:t>
            </a:r>
            <a:r>
              <a:rPr lang="en-US" altLang="en-US" sz="1600" dirty="0" smtClean="0">
                <a:ea typeface="ＭＳ Ｐゴシック" charset="-128"/>
              </a:rPr>
              <a:t>Determining the physical cause of ambiguous sensory information, based on past experience.</a:t>
            </a:r>
          </a:p>
          <a:p>
            <a:pPr lvl="1">
              <a:buClr>
                <a:srgbClr val="0000FF"/>
              </a:buClr>
              <a:buFont typeface="Courier New" charset="0"/>
              <a:buChar char="o"/>
            </a:pPr>
            <a:r>
              <a:rPr lang="en-US" altLang="en-US" sz="1600" dirty="0" smtClean="0">
                <a:solidFill>
                  <a:srgbClr val="0000FF"/>
                </a:solidFill>
                <a:ea typeface="ＭＳ Ｐゴシック" charset="-128"/>
              </a:rPr>
              <a:t>Machine learning: </a:t>
            </a:r>
            <a:r>
              <a:rPr lang="en-US" altLang="en-US" sz="1600" dirty="0" smtClean="0">
                <a:ea typeface="ＭＳ Ｐゴシック" charset="-128"/>
              </a:rPr>
              <a:t>Automatic character recognition.</a:t>
            </a:r>
          </a:p>
          <a:p>
            <a:pPr>
              <a:buFontTx/>
              <a:buNone/>
            </a:pPr>
            <a:endParaRPr lang="en-US" altLang="en-US" sz="16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Calculating the </a:t>
            </a:r>
            <a:br>
              <a:rPr lang="en-US" altLang="en-US" dirty="0" smtClean="0"/>
            </a:br>
            <a:r>
              <a:rPr lang="en-US" altLang="en-US" dirty="0" smtClean="0"/>
              <a:t>likelihood function</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309" y="1484784"/>
            <a:ext cx="3895171" cy="29008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800" y="1483200"/>
            <a:ext cx="3896174" cy="2901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6800" y="1484784"/>
            <a:ext cx="3896174" cy="2901600"/>
          </a:xfrm>
          <a:prstGeom prst="rect">
            <a:avLst/>
          </a:prstGeom>
        </p:spPr>
      </p:pic>
      <p:sp>
        <p:nvSpPr>
          <p:cNvPr id="3" name="Content Placeholder 2"/>
          <p:cNvSpPr>
            <a:spLocks noGrp="1"/>
          </p:cNvSpPr>
          <p:nvPr>
            <p:ph idx="1"/>
          </p:nvPr>
        </p:nvSpPr>
        <p:spPr>
          <a:xfrm>
            <a:off x="457200" y="1600201"/>
            <a:ext cx="4762872" cy="2548880"/>
          </a:xfrm>
        </p:spPr>
        <p:txBody>
          <a:bodyPr/>
          <a:lstStyle/>
          <a:p>
            <a:r>
              <a:rPr lang="en-GB" sz="1600" dirty="0" smtClean="0"/>
              <a:t>Collect our 40 data points</a:t>
            </a:r>
          </a:p>
          <a:p>
            <a:endParaRPr lang="en-GB" sz="1600" dirty="0" smtClean="0"/>
          </a:p>
          <a:p>
            <a:r>
              <a:rPr lang="en-GB" sz="1600" dirty="0" smtClean="0"/>
              <a:t>Plot as histogram to visualise</a:t>
            </a:r>
          </a:p>
          <a:p>
            <a:endParaRPr lang="en-GB" sz="1600" dirty="0" smtClean="0"/>
          </a:p>
          <a:p>
            <a:r>
              <a:rPr lang="en-GB" sz="1600" dirty="0" smtClean="0"/>
              <a:t>For any value of the parameter </a:t>
            </a:r>
            <a:r>
              <a:rPr lang="el-GR" sz="1600" i="1" dirty="0" smtClean="0"/>
              <a:t>μ</a:t>
            </a:r>
            <a:r>
              <a:rPr lang="en-GB" sz="1600" dirty="0" smtClean="0"/>
              <a:t>, we can calculate the likelihood, i.e. how well a normal distribution with mean of </a:t>
            </a:r>
            <a:r>
              <a:rPr lang="el-GR" sz="1600" i="1" dirty="0" smtClean="0"/>
              <a:t>μ </a:t>
            </a:r>
            <a:r>
              <a:rPr lang="en-GB" sz="1600" dirty="0" smtClean="0"/>
              <a:t>(and standard deviation of 15) predicts the observed data</a:t>
            </a:r>
          </a:p>
        </p:txBody>
      </p:sp>
      <p:sp>
        <p:nvSpPr>
          <p:cNvPr id="14" name="Content Placeholder 2"/>
          <p:cNvSpPr txBox="1">
            <a:spLocks/>
          </p:cNvSpPr>
          <p:nvPr/>
        </p:nvSpPr>
        <p:spPr>
          <a:xfrm>
            <a:off x="457199" y="4408512"/>
            <a:ext cx="7999413" cy="892696"/>
          </a:xfrm>
          <a:prstGeom prst="rect">
            <a:avLst/>
          </a:prstGeom>
        </p:spPr>
        <p:txBody>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r>
              <a:rPr lang="en-GB" sz="1600" kern="0" dirty="0" smtClean="0"/>
              <a:t>As our observations are independent, we can write down the likelihood as a function of the parameter by multiplying the probabilities of each data point </a:t>
            </a:r>
            <a:r>
              <a:rPr lang="en-GB" sz="1600" i="1" kern="0" dirty="0" err="1" smtClean="0"/>
              <a:t>y</a:t>
            </a:r>
            <a:r>
              <a:rPr lang="en-GB" sz="1600" i="1" kern="0" baseline="-25000" dirty="0" err="1" smtClean="0"/>
              <a:t>i</a:t>
            </a:r>
            <a:r>
              <a:rPr lang="en-GB" sz="1600" kern="0" dirty="0" smtClean="0"/>
              <a:t> for a given value of </a:t>
            </a:r>
            <a:r>
              <a:rPr lang="el-GR" sz="1600" i="1" dirty="0" smtClean="0"/>
              <a:t>μ</a:t>
            </a:r>
            <a:r>
              <a:rPr lang="en-GB" sz="1600" dirty="0" smtClean="0"/>
              <a:t>:</a:t>
            </a:r>
            <a:endParaRPr lang="en-GB" altLang="en-US" sz="1600" kern="0" dirty="0">
              <a:solidFill>
                <a:srgbClr val="000000"/>
              </a:solidFill>
              <a:cs typeface="Times" panose="02020603050405020304" pitchFamily="18" charset="0"/>
            </a:endParaRPr>
          </a:p>
          <a:p>
            <a:endParaRPr lang="en-US" altLang="en-US" sz="1600" dirty="0">
              <a:solidFill>
                <a:srgbClr val="000000"/>
              </a:solidFill>
              <a:cs typeface="Times" panose="02020603050405020304" pitchFamily="18" charset="0"/>
            </a:endParaRPr>
          </a:p>
        </p:txBody>
      </p:sp>
      <p:pic>
        <p:nvPicPr>
          <p:cNvPr id="1027" name="Picture 3" descr="C:\Users\ab04\Downloads\CodeCogsEqn (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5169716"/>
            <a:ext cx="3211439" cy="85157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69777" y="5418400"/>
            <a:ext cx="4246239" cy="892696"/>
          </a:xfrm>
          <a:prstGeom prst="rect">
            <a:avLst/>
          </a:prstGeom>
        </p:spPr>
        <p:txBody>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r>
              <a:rPr lang="en-GB" sz="1600" kern="0" dirty="0" smtClean="0"/>
              <a:t>Performing this calculation for different values of </a:t>
            </a:r>
            <a:r>
              <a:rPr lang="el-GR" sz="1600" i="1" dirty="0" smtClean="0"/>
              <a:t>μ</a:t>
            </a:r>
            <a:r>
              <a:rPr lang="en-GB" sz="1600" i="1" dirty="0" smtClean="0"/>
              <a:t> </a:t>
            </a:r>
            <a:r>
              <a:rPr lang="en-GB" sz="1600" dirty="0" smtClean="0"/>
              <a:t>gives us points on a curve</a:t>
            </a:r>
            <a:endParaRPr lang="en-US" altLang="en-US" sz="1600" dirty="0">
              <a:solidFill>
                <a:srgbClr val="000000"/>
              </a:solidFill>
              <a:cs typeface="Times" panose="02020603050405020304" pitchFamily="18" charset="0"/>
            </a:endParaRPr>
          </a:p>
        </p:txBody>
      </p:sp>
    </p:spTree>
    <p:extLst>
      <p:ext uri="{BB962C8B-B14F-4D97-AF65-F5344CB8AC3E}">
        <p14:creationId xmlns:p14="http://schemas.microsoft.com/office/powerpoint/2010/main" val="3586832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149" y="2492896"/>
            <a:ext cx="4462355" cy="33408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492896"/>
            <a:ext cx="4462355" cy="33408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161" y="2492022"/>
            <a:ext cx="4462343" cy="3340800"/>
          </a:xfrm>
          <a:prstGeom prst="rect">
            <a:avLst/>
          </a:prstGeom>
        </p:spPr>
      </p:pic>
      <p:pic>
        <p:nvPicPr>
          <p:cNvPr id="6"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428" y="2204864"/>
            <a:ext cx="4833964" cy="3600000"/>
          </a:xfr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205264"/>
            <a:ext cx="4833962" cy="36000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205264"/>
            <a:ext cx="4833962" cy="3600000"/>
          </a:xfrm>
          <a:prstGeom prst="rect">
            <a:avLst/>
          </a:prstGeom>
        </p:spPr>
      </p:pic>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Combining prior and</a:t>
            </a:r>
            <a:br>
              <a:rPr lang="en-US" altLang="en-US" dirty="0" smtClean="0"/>
            </a:br>
            <a:r>
              <a:rPr lang="en-US" altLang="en-US" dirty="0" smtClean="0"/>
              <a:t>likelihood for posterior</a:t>
            </a:r>
          </a:p>
        </p:txBody>
      </p:sp>
      <p:sp>
        <p:nvSpPr>
          <p:cNvPr id="4505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12" name="TextBox 11"/>
          <p:cNvSpPr txBox="1"/>
          <p:nvPr/>
        </p:nvSpPr>
        <p:spPr>
          <a:xfrm>
            <a:off x="1619672" y="5924019"/>
            <a:ext cx="1872629" cy="338554"/>
          </a:xfrm>
          <a:prstGeom prst="rect">
            <a:avLst/>
          </a:prstGeom>
          <a:noFill/>
        </p:spPr>
        <p:txBody>
          <a:bodyPr wrap="none" rtlCol="0">
            <a:spAutoFit/>
          </a:bodyPr>
          <a:lstStyle/>
          <a:p>
            <a:r>
              <a:rPr lang="en-GB" sz="1600" i="1" dirty="0" smtClean="0">
                <a:latin typeface="+mj-lt"/>
              </a:rPr>
              <a:t>Continuous case</a:t>
            </a:r>
            <a:endParaRPr lang="en-GB" sz="1600" i="1" dirty="0">
              <a:latin typeface="+mj-lt"/>
            </a:endParaRPr>
          </a:p>
        </p:txBody>
      </p:sp>
      <p:sp>
        <p:nvSpPr>
          <p:cNvPr id="20" name="TextBox 19"/>
          <p:cNvSpPr txBox="1"/>
          <p:nvPr/>
        </p:nvSpPr>
        <p:spPr>
          <a:xfrm>
            <a:off x="6399540" y="5925600"/>
            <a:ext cx="1556836" cy="338554"/>
          </a:xfrm>
          <a:prstGeom prst="rect">
            <a:avLst/>
          </a:prstGeom>
          <a:noFill/>
        </p:spPr>
        <p:txBody>
          <a:bodyPr wrap="none" rtlCol="0">
            <a:spAutoFit/>
          </a:bodyPr>
          <a:lstStyle/>
          <a:p>
            <a:r>
              <a:rPr lang="en-GB" sz="1600" i="1" dirty="0" smtClean="0">
                <a:latin typeface="+mj-lt"/>
              </a:rPr>
              <a:t>Discrete case</a:t>
            </a:r>
            <a:endParaRPr lang="en-GB" sz="1600" i="1" dirty="0">
              <a:latin typeface="+mj-lt"/>
            </a:endParaRPr>
          </a:p>
        </p:txBody>
      </p:sp>
    </p:spTree>
    <p:extLst>
      <p:ext uri="{BB962C8B-B14F-4D97-AF65-F5344CB8AC3E}">
        <p14:creationId xmlns:p14="http://schemas.microsoft.com/office/powerpoint/2010/main" val="22468021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r>
            <a:br>
              <a:rPr lang="en-US" altLang="en-US" dirty="0" smtClean="0"/>
            </a:br>
            <a:r>
              <a:rPr lang="en-US" altLang="en-US" dirty="0" smtClean="0"/>
              <a:t>Bayesian model selection</a:t>
            </a:r>
          </a:p>
        </p:txBody>
      </p:sp>
      <p:sp>
        <p:nvSpPr>
          <p:cNvPr id="3" name="Content Placeholder 2"/>
          <p:cNvSpPr>
            <a:spLocks noGrp="1"/>
          </p:cNvSpPr>
          <p:nvPr>
            <p:ph idx="1"/>
          </p:nvPr>
        </p:nvSpPr>
        <p:spPr>
          <a:xfrm>
            <a:off x="457200" y="1600201"/>
            <a:ext cx="4330824" cy="2764904"/>
          </a:xfrm>
        </p:spPr>
        <p:txBody>
          <a:bodyPr/>
          <a:lstStyle/>
          <a:p>
            <a:r>
              <a:rPr lang="en-GB" sz="1400" dirty="0" smtClean="0"/>
              <a:t>We assumed Cambridge scientists’ Bayesian inference abilities come from a normal distribution with </a:t>
            </a:r>
            <a:r>
              <a:rPr lang="en-GB" sz="1400" dirty="0" err="1" smtClean="0"/>
              <a:t>s.d.</a:t>
            </a:r>
            <a:r>
              <a:rPr lang="en-GB" sz="1400" dirty="0" smtClean="0"/>
              <a:t> of 15.</a:t>
            </a:r>
          </a:p>
          <a:p>
            <a:pPr marL="0" indent="0">
              <a:buNone/>
            </a:pPr>
            <a:endParaRPr lang="en-GB" sz="1400" dirty="0" smtClean="0"/>
          </a:p>
          <a:p>
            <a:r>
              <a:rPr lang="en-GB" sz="1400" dirty="0" smtClean="0"/>
              <a:t>We combined our relatively flat prior on the mean (</a:t>
            </a:r>
            <a:r>
              <a:rPr lang="el-GR" sz="1400" i="1" dirty="0" smtClean="0"/>
              <a:t>μ</a:t>
            </a:r>
            <a:r>
              <a:rPr lang="en-GB" sz="1400" dirty="0" smtClean="0"/>
              <a:t>) with a peaky likelihood function derived from the data, to obtain a new posterior distribution on </a:t>
            </a:r>
            <a:r>
              <a:rPr lang="el-GR" sz="1400" i="1" dirty="0" smtClean="0"/>
              <a:t>μ</a:t>
            </a:r>
            <a:r>
              <a:rPr lang="en-GB" sz="1400" i="1" dirty="0" smtClean="0"/>
              <a:t>.</a:t>
            </a:r>
          </a:p>
          <a:p>
            <a:endParaRPr lang="en-GB" sz="1400" i="1" dirty="0"/>
          </a:p>
          <a:p>
            <a:r>
              <a:rPr lang="en-GB" sz="1400" kern="0" dirty="0" smtClean="0"/>
              <a:t>But taking another look at the data, there seem to be two peaks.</a:t>
            </a:r>
          </a:p>
          <a:p>
            <a:endParaRPr lang="en-GB" sz="140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298" y="1556792"/>
            <a:ext cx="3896174" cy="2901600"/>
          </a:xfrm>
          <a:prstGeom prst="rect">
            <a:avLst/>
          </a:prstGeom>
        </p:spPr>
      </p:pic>
      <p:sp>
        <p:nvSpPr>
          <p:cNvPr id="22" name="Content Placeholder 2"/>
          <p:cNvSpPr txBox="1">
            <a:spLocks/>
          </p:cNvSpPr>
          <p:nvPr/>
        </p:nvSpPr>
        <p:spPr>
          <a:xfrm>
            <a:off x="467544" y="4365104"/>
            <a:ext cx="8147248" cy="2005683"/>
          </a:xfrm>
          <a:prstGeom prst="rect">
            <a:avLst/>
          </a:prstGeom>
        </p:spPr>
        <p:txBody>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r>
              <a:rPr lang="en-GB" sz="1400" kern="0" dirty="0" smtClean="0"/>
              <a:t>Perhaps there are really two relevant sub-populations – those that attend the Bayesian Theory Interest Group meetings, and those that don’t.</a:t>
            </a:r>
          </a:p>
          <a:p>
            <a:pPr marL="0" indent="0">
              <a:buNone/>
            </a:pPr>
            <a:endParaRPr lang="en-GB" sz="1400" kern="0" dirty="0" smtClean="0"/>
          </a:p>
          <a:p>
            <a:r>
              <a:rPr lang="en-GB" sz="1400" kern="0" dirty="0" smtClean="0"/>
              <a:t>This hypothesis could be represented by a mixture of two Gaussian distributions with different means (and standard deviations).</a:t>
            </a:r>
          </a:p>
          <a:p>
            <a:endParaRPr lang="en-GB" sz="1400" kern="0" dirty="0"/>
          </a:p>
          <a:p>
            <a:r>
              <a:rPr lang="en-GB" sz="1400" kern="0" dirty="0" smtClean="0"/>
              <a:t>We can use Bayesian inference to select between the single Gaussian model, and this more complex model.</a:t>
            </a:r>
            <a:endParaRPr lang="en-GB" sz="1400" kern="0" dirty="0"/>
          </a:p>
        </p:txBody>
      </p:sp>
    </p:spTree>
    <p:extLst>
      <p:ext uri="{BB962C8B-B14F-4D97-AF65-F5344CB8AC3E}">
        <p14:creationId xmlns:p14="http://schemas.microsoft.com/office/powerpoint/2010/main" val="16677543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79388"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r>
            <a:br>
              <a:rPr lang="en-US" altLang="en-US" dirty="0" smtClean="0"/>
            </a:br>
            <a:r>
              <a:rPr lang="en-US" altLang="en-US" dirty="0" smtClean="0"/>
              <a:t>Bayesian model selection</a:t>
            </a:r>
          </a:p>
        </p:txBody>
      </p:sp>
      <p:sp>
        <p:nvSpPr>
          <p:cNvPr id="22" name="Content Placeholder 2"/>
          <p:cNvSpPr txBox="1">
            <a:spLocks/>
          </p:cNvSpPr>
          <p:nvPr/>
        </p:nvSpPr>
        <p:spPr>
          <a:xfrm>
            <a:off x="467544" y="4509120"/>
            <a:ext cx="8147248" cy="2005683"/>
          </a:xfrm>
          <a:prstGeom prst="rect">
            <a:avLst/>
          </a:prstGeom>
        </p:spPr>
        <p:txBody>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endParaRPr lang="en-GB" sz="1400" kern="0" dirty="0"/>
          </a:p>
        </p:txBody>
      </p:sp>
      <p:sp>
        <p:nvSpPr>
          <p:cNvPr id="7" name="Content Placeholder 2"/>
          <p:cNvSpPr>
            <a:spLocks noGrp="1"/>
          </p:cNvSpPr>
          <p:nvPr>
            <p:ph idx="1"/>
          </p:nvPr>
        </p:nvSpPr>
        <p:spPr>
          <a:xfrm>
            <a:off x="457200" y="1600200"/>
            <a:ext cx="7715200" cy="5069159"/>
          </a:xfrm>
        </p:spPr>
        <p:txBody>
          <a:bodyPr/>
          <a:lstStyle/>
          <a:p>
            <a:r>
              <a:rPr lang="en-GB" sz="1600" dirty="0" smtClean="0"/>
              <a:t>We wish to compare two models for Cambridge scientists’ Bayesian inference abilities, based on our data from 40 test scores:</a:t>
            </a:r>
          </a:p>
          <a:p>
            <a:pPr lvl="1">
              <a:buFont typeface="Courier New" panose="02070309020205020404" pitchFamily="49" charset="0"/>
              <a:buChar char="o"/>
            </a:pPr>
            <a:r>
              <a:rPr lang="en-GB" sz="1600" dirty="0" smtClean="0">
                <a:solidFill>
                  <a:srgbClr val="0000FF"/>
                </a:solidFill>
              </a:rPr>
              <a:t>m</a:t>
            </a:r>
            <a:r>
              <a:rPr lang="en-GB" sz="1600" baseline="-25000" dirty="0" smtClean="0">
                <a:solidFill>
                  <a:srgbClr val="0000FF"/>
                </a:solidFill>
              </a:rPr>
              <a:t>1</a:t>
            </a:r>
            <a:r>
              <a:rPr lang="en-GB" sz="1600" dirty="0" smtClean="0">
                <a:solidFill>
                  <a:srgbClr val="0000FF"/>
                </a:solidFill>
              </a:rPr>
              <a:t> </a:t>
            </a:r>
            <a:r>
              <a:rPr lang="en-GB" sz="1600" dirty="0" smtClean="0"/>
              <a:t>– A single Gaussian distribution with unknown mean, and standard deviation of 15 (one parameter)</a:t>
            </a:r>
          </a:p>
          <a:p>
            <a:pPr lvl="1">
              <a:buFont typeface="Courier New" panose="02070309020205020404" pitchFamily="49" charset="0"/>
              <a:buChar char="o"/>
            </a:pPr>
            <a:r>
              <a:rPr lang="en-GB" sz="1600" dirty="0" smtClean="0">
                <a:solidFill>
                  <a:srgbClr val="0000FF"/>
                </a:solidFill>
              </a:rPr>
              <a:t>m</a:t>
            </a:r>
            <a:r>
              <a:rPr lang="en-GB" sz="1600" baseline="-25000" dirty="0">
                <a:solidFill>
                  <a:srgbClr val="0000FF"/>
                </a:solidFill>
              </a:rPr>
              <a:t>2</a:t>
            </a:r>
            <a:r>
              <a:rPr lang="en-GB" sz="1600" dirty="0" smtClean="0">
                <a:solidFill>
                  <a:srgbClr val="0000FF"/>
                </a:solidFill>
              </a:rPr>
              <a:t> </a:t>
            </a:r>
            <a:r>
              <a:rPr lang="en-GB" sz="1600" dirty="0" smtClean="0"/>
              <a:t>– A mixture of two Gaussian distributions with unknown means and standard deviations, and an unknown weighting parameter (five parameters)</a:t>
            </a:r>
          </a:p>
          <a:p>
            <a:pPr lvl="1">
              <a:buFont typeface="Courier New" panose="02070309020205020404" pitchFamily="49" charset="0"/>
              <a:buChar char="o"/>
            </a:pPr>
            <a:endParaRPr lang="en-GB" sz="1600" dirty="0" smtClean="0"/>
          </a:p>
          <a:p>
            <a:r>
              <a:rPr lang="en-GB" sz="1600" kern="0" dirty="0" smtClean="0"/>
              <a:t>For each model, calculate the evidence (marginal likelihood)</a:t>
            </a:r>
          </a:p>
          <a:p>
            <a:r>
              <a:rPr lang="en-GB" sz="1600" kern="0" dirty="0" smtClean="0"/>
              <a:t>This is the normalising constant we’ve already encountered when determining the posterior probability function</a:t>
            </a:r>
          </a:p>
          <a:p>
            <a:endParaRPr lang="en-GB" sz="1600" dirty="0"/>
          </a:p>
          <a:p>
            <a:endParaRPr lang="en-GB" sz="1600" kern="0" dirty="0" smtClean="0"/>
          </a:p>
          <a:p>
            <a:endParaRPr lang="en-GB" sz="1600" dirty="0"/>
          </a:p>
          <a:p>
            <a:endParaRPr lang="en-GB" sz="1600" kern="0" dirty="0" smtClean="0"/>
          </a:p>
          <a:p>
            <a:r>
              <a:rPr lang="en-GB" sz="1600" kern="0" dirty="0" smtClean="0"/>
              <a:t>It gives a measure for the strength of evidence for a model over all values of the parameters, penalising models with more parameters</a:t>
            </a:r>
          </a:p>
          <a:p>
            <a:endParaRPr lang="en-GB" sz="1600" dirty="0" smtClean="0"/>
          </a:p>
          <a:p>
            <a:pPr lvl="1">
              <a:buFont typeface="Courier New" panose="02070309020205020404" pitchFamily="49" charset="0"/>
              <a:buChar char="o"/>
            </a:pPr>
            <a:endParaRPr lang="en-GB" sz="1600" dirty="0"/>
          </a:p>
          <a:p>
            <a:pPr marL="0" indent="0">
              <a:buNone/>
            </a:pPr>
            <a:endParaRPr lang="en-GB" sz="1600" dirty="0" smtClean="0"/>
          </a:p>
        </p:txBody>
      </p:sp>
      <p:grpSp>
        <p:nvGrpSpPr>
          <p:cNvPr id="9" name="Group 8"/>
          <p:cNvGrpSpPr/>
          <p:nvPr/>
        </p:nvGrpSpPr>
        <p:grpSpPr>
          <a:xfrm>
            <a:off x="1479999" y="4730844"/>
            <a:ext cx="4980781" cy="831577"/>
            <a:chOff x="3707904" y="2991961"/>
            <a:chExt cx="4980781" cy="831577"/>
          </a:xfrm>
        </p:grpSpPr>
        <p:cxnSp>
          <p:nvCxnSpPr>
            <p:cNvPr id="10" name="Straight Connector 4"/>
            <p:cNvCxnSpPr>
              <a:cxnSpLocks noChangeShapeType="1"/>
            </p:cNvCxnSpPr>
            <p:nvPr/>
          </p:nvCxnSpPr>
          <p:spPr bwMode="auto">
            <a:xfrm>
              <a:off x="5364088" y="3391490"/>
              <a:ext cx="2097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 name="TextBox 5"/>
            <p:cNvSpPr txBox="1">
              <a:spLocks noChangeArrowheads="1"/>
            </p:cNvSpPr>
            <p:nvPr/>
          </p:nvSpPr>
          <p:spPr bwMode="auto">
            <a:xfrm>
              <a:off x="3707904" y="2991961"/>
              <a:ext cx="4980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800" i="1" dirty="0" smtClean="0">
                  <a:solidFill>
                    <a:srgbClr val="000000"/>
                  </a:solidFill>
                  <a:latin typeface="+mj-lt"/>
                  <a:cs typeface="Times" panose="02020603050405020304" pitchFamily="18" charset="0"/>
                </a:rPr>
                <a:t>p</a:t>
              </a:r>
              <a:r>
                <a:rPr lang="en-US" altLang="en-US" sz="1800" dirty="0" smtClean="0">
                  <a:solidFill>
                    <a:srgbClr val="000000"/>
                  </a:solidFill>
                  <a:latin typeface="+mj-lt"/>
                  <a:cs typeface="Times" panose="02020603050405020304" pitchFamily="18" charset="0"/>
                </a:rPr>
                <a:t>(</a:t>
              </a:r>
              <a:r>
                <a:rPr lang="el-GR" sz="1800" i="1" dirty="0" smtClean="0">
                  <a:latin typeface="+mj-lt"/>
                  <a:cs typeface="Times" panose="02020603050405020304" pitchFamily="18" charset="0"/>
                </a:rPr>
                <a:t>θ</a:t>
              </a:r>
              <a:r>
                <a:rPr lang="en-US" altLang="en-US" sz="1800" dirty="0" smtClean="0">
                  <a:solidFill>
                    <a:srgbClr val="000000"/>
                  </a:solidFill>
                  <a:latin typeface="+mj-lt"/>
                  <a:cs typeface="Times" panose="02020603050405020304" pitchFamily="18" charset="0"/>
                </a:rPr>
                <a:t>|</a:t>
              </a:r>
              <a:r>
                <a:rPr lang="en-US" altLang="en-US" sz="1800" i="1" dirty="0" err="1" smtClean="0">
                  <a:solidFill>
                    <a:srgbClr val="000000"/>
                  </a:solidFill>
                  <a:latin typeface="+mj-lt"/>
                  <a:cs typeface="Times" panose="02020603050405020304" pitchFamily="18" charset="0"/>
                </a:rPr>
                <a:t>y,m</a:t>
              </a:r>
              <a:r>
                <a:rPr lang="en-US" altLang="en-US" sz="1800" dirty="0" smtClean="0">
                  <a:solidFill>
                    <a:srgbClr val="000000"/>
                  </a:solidFill>
                  <a:latin typeface="+mj-lt"/>
                  <a:cs typeface="Times" panose="02020603050405020304" pitchFamily="18" charset="0"/>
                </a:rPr>
                <a:t>) </a:t>
              </a:r>
              <a:r>
                <a:rPr lang="en-US" altLang="en-US" sz="1800" i="1" dirty="0">
                  <a:solidFill>
                    <a:srgbClr val="000000"/>
                  </a:solidFill>
                  <a:latin typeface="+mj-lt"/>
                  <a:cs typeface="Times" panose="02020603050405020304" pitchFamily="18" charset="0"/>
                </a:rPr>
                <a:t>=  </a:t>
              </a:r>
              <a:r>
                <a:rPr lang="en-US" altLang="en-US" sz="1800" i="1" dirty="0" smtClean="0">
                  <a:solidFill>
                    <a:srgbClr val="000000"/>
                  </a:solidFill>
                  <a:latin typeface="+mj-lt"/>
                  <a:cs typeface="Times" panose="02020603050405020304" pitchFamily="18" charset="0"/>
                </a:rPr>
                <a:t>  p</a:t>
              </a:r>
              <a:r>
                <a:rPr lang="en-US" altLang="en-US" sz="1800" dirty="0" smtClean="0">
                  <a:solidFill>
                    <a:srgbClr val="000000"/>
                  </a:solidFill>
                  <a:latin typeface="+mj-lt"/>
                  <a:cs typeface="Times" panose="02020603050405020304" pitchFamily="18" charset="0"/>
                </a:rPr>
                <a:t>(</a:t>
              </a:r>
              <a:r>
                <a:rPr lang="en-US" altLang="en-US" sz="1800" i="1" dirty="0" smtClean="0">
                  <a:solidFill>
                    <a:srgbClr val="000000"/>
                  </a:solidFill>
                  <a:latin typeface="+mj-lt"/>
                  <a:cs typeface="Times" panose="02020603050405020304" pitchFamily="18" charset="0"/>
                </a:rPr>
                <a:t>y</a:t>
              </a:r>
              <a:r>
                <a:rPr lang="en-US" altLang="en-US" sz="1800" dirty="0" smtClean="0">
                  <a:solidFill>
                    <a:srgbClr val="000000"/>
                  </a:solidFill>
                  <a:latin typeface="+mj-lt"/>
                  <a:cs typeface="Times" panose="02020603050405020304" pitchFamily="18" charset="0"/>
                </a:rPr>
                <a:t>|</a:t>
              </a:r>
              <a:r>
                <a:rPr lang="el-GR" sz="1800" i="1" dirty="0" smtClean="0">
                  <a:latin typeface="+mj-lt"/>
                  <a:cs typeface="Times" panose="02020603050405020304" pitchFamily="18" charset="0"/>
                </a:rPr>
                <a:t>θ</a:t>
              </a:r>
              <a:r>
                <a:rPr lang="en-GB" sz="1800" i="1" dirty="0" smtClean="0">
                  <a:latin typeface="+mj-lt"/>
                  <a:cs typeface="Times" panose="02020603050405020304" pitchFamily="18" charset="0"/>
                </a:rPr>
                <a:t>,m</a:t>
              </a:r>
              <a:r>
                <a:rPr lang="en-US" altLang="en-US" sz="1800" dirty="0" smtClean="0">
                  <a:solidFill>
                    <a:srgbClr val="000000"/>
                  </a:solidFill>
                  <a:latin typeface="+mj-lt"/>
                  <a:cs typeface="Times" panose="02020603050405020304" pitchFamily="18" charset="0"/>
                </a:rPr>
                <a:t>) </a:t>
              </a:r>
              <a:r>
                <a:rPr lang="en-US" altLang="en-US" sz="1800" i="1" dirty="0" smtClean="0">
                  <a:solidFill>
                    <a:srgbClr val="000000"/>
                  </a:solidFill>
                  <a:latin typeface="+mj-lt"/>
                  <a:cs typeface="Times" panose="02020603050405020304" pitchFamily="18" charset="0"/>
                </a:rPr>
                <a:t>p</a:t>
              </a:r>
              <a:r>
                <a:rPr lang="en-US" altLang="en-US" sz="1800" dirty="0" smtClean="0">
                  <a:solidFill>
                    <a:srgbClr val="000000"/>
                  </a:solidFill>
                  <a:latin typeface="+mj-lt"/>
                  <a:cs typeface="Times" panose="02020603050405020304" pitchFamily="18" charset="0"/>
                </a:rPr>
                <a:t>(</a:t>
              </a:r>
              <a:r>
                <a:rPr lang="el-GR" sz="1800" i="1" dirty="0" smtClean="0">
                  <a:latin typeface="+mj-lt"/>
                  <a:cs typeface="Times" panose="02020603050405020304" pitchFamily="18" charset="0"/>
                </a:rPr>
                <a:t>θ</a:t>
              </a:r>
              <a:r>
                <a:rPr lang="en-GB" sz="1800" i="1" dirty="0">
                  <a:latin typeface="+mj-lt"/>
                  <a:cs typeface="Times" panose="02020603050405020304" pitchFamily="18" charset="0"/>
                </a:rPr>
                <a:t>|</a:t>
              </a:r>
              <a:r>
                <a:rPr lang="en-GB" sz="1800" i="1" dirty="0" smtClean="0">
                  <a:latin typeface="+mj-lt"/>
                  <a:cs typeface="Times" panose="02020603050405020304" pitchFamily="18" charset="0"/>
                </a:rPr>
                <a:t>m</a:t>
              </a:r>
              <a:r>
                <a:rPr lang="en-US" altLang="en-US" sz="1800" dirty="0" smtClean="0">
                  <a:solidFill>
                    <a:srgbClr val="000000"/>
                  </a:solidFill>
                  <a:latin typeface="+mj-lt"/>
                  <a:cs typeface="Times" panose="02020603050405020304" pitchFamily="18" charset="0"/>
                </a:rPr>
                <a:t>)</a:t>
              </a:r>
              <a:endParaRPr lang="en-US" altLang="en-US" sz="1800" i="1" dirty="0">
                <a:solidFill>
                  <a:srgbClr val="000000"/>
                </a:solidFill>
                <a:latin typeface="+mj-lt"/>
                <a:cs typeface="Times" panose="02020603050405020304" pitchFamily="18" charset="0"/>
              </a:endParaRPr>
            </a:p>
          </p:txBody>
        </p:sp>
        <p:sp>
          <p:nvSpPr>
            <p:cNvPr id="12" name="TextBox 6"/>
            <p:cNvSpPr txBox="1">
              <a:spLocks noChangeArrowheads="1"/>
            </p:cNvSpPr>
            <p:nvPr/>
          </p:nvSpPr>
          <p:spPr bwMode="auto">
            <a:xfrm>
              <a:off x="5304184" y="3454206"/>
              <a:ext cx="3372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800" i="1" dirty="0" smtClean="0">
                  <a:solidFill>
                    <a:srgbClr val="000000"/>
                  </a:solidFill>
                  <a:latin typeface="+mj-lt"/>
                </a:rPr>
                <a:t>p</a:t>
              </a:r>
              <a:r>
                <a:rPr lang="en-US" altLang="en-US" sz="1800" dirty="0" smtClean="0">
                  <a:solidFill>
                    <a:srgbClr val="000000"/>
                  </a:solidFill>
                  <a:latin typeface="+mj-lt"/>
                </a:rPr>
                <a:t>(y|</a:t>
              </a:r>
              <a:r>
                <a:rPr lang="el-GR" sz="1800" i="1" dirty="0" smtClean="0">
                  <a:latin typeface="+mj-lt"/>
                </a:rPr>
                <a:t>θ</a:t>
              </a:r>
              <a:r>
                <a:rPr lang="en-GB" sz="1800" i="1" dirty="0" smtClean="0">
                  <a:latin typeface="+mj-lt"/>
                </a:rPr>
                <a:t>,m</a:t>
              </a:r>
              <a:r>
                <a:rPr lang="en-US" altLang="en-US" sz="1800" dirty="0" smtClean="0">
                  <a:solidFill>
                    <a:srgbClr val="000000"/>
                  </a:solidFill>
                  <a:latin typeface="+mj-lt"/>
                </a:rPr>
                <a:t>) </a:t>
              </a:r>
              <a:r>
                <a:rPr lang="en-US" altLang="en-US" sz="1800" i="1" dirty="0" smtClean="0">
                  <a:solidFill>
                    <a:srgbClr val="000000"/>
                  </a:solidFill>
                  <a:latin typeface="+mj-lt"/>
                </a:rPr>
                <a:t>p</a:t>
              </a:r>
              <a:r>
                <a:rPr lang="en-US" altLang="en-US" sz="1800" dirty="0" smtClean="0">
                  <a:solidFill>
                    <a:srgbClr val="000000"/>
                  </a:solidFill>
                  <a:latin typeface="+mj-lt"/>
                </a:rPr>
                <a:t>(</a:t>
              </a:r>
              <a:r>
                <a:rPr lang="el-GR" sz="1800" i="1" dirty="0" smtClean="0">
                  <a:latin typeface="+mj-lt"/>
                </a:rPr>
                <a:t>θ</a:t>
              </a:r>
              <a:r>
                <a:rPr lang="en-GB" sz="1800" i="1" dirty="0" smtClean="0">
                  <a:latin typeface="+mj-lt"/>
                </a:rPr>
                <a:t>|m</a:t>
              </a:r>
              <a:r>
                <a:rPr lang="en-US" altLang="en-US" sz="1800" dirty="0" smtClean="0">
                  <a:solidFill>
                    <a:srgbClr val="000000"/>
                  </a:solidFill>
                  <a:latin typeface="+mj-lt"/>
                </a:rPr>
                <a:t>) </a:t>
              </a:r>
              <a:r>
                <a:rPr lang="en-US" altLang="en-US" sz="1800" i="1" dirty="0" smtClean="0">
                  <a:solidFill>
                    <a:srgbClr val="000000"/>
                  </a:solidFill>
                  <a:latin typeface="+mj-lt"/>
                </a:rPr>
                <a:t>d</a:t>
              </a:r>
              <a:r>
                <a:rPr lang="el-GR" sz="1800" i="1" dirty="0" smtClean="0">
                  <a:latin typeface="+mj-lt"/>
                </a:rPr>
                <a:t>θ</a:t>
              </a:r>
              <a:endParaRPr lang="en-US" altLang="en-US" sz="1800" i="1" dirty="0">
                <a:solidFill>
                  <a:srgbClr val="000000"/>
                </a:solidFill>
                <a:latin typeface="+mj-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463498"/>
              <a:ext cx="224391" cy="360040"/>
            </a:xfrm>
            <a:prstGeom prst="rect">
              <a:avLst/>
            </a:prstGeom>
          </p:spPr>
        </p:pic>
      </p:grpSp>
      <p:sp>
        <p:nvSpPr>
          <p:cNvPr id="14" name="TextBox 12"/>
          <p:cNvSpPr txBox="1">
            <a:spLocks noChangeArrowheads="1"/>
          </p:cNvSpPr>
          <p:nvPr/>
        </p:nvSpPr>
        <p:spPr bwMode="auto">
          <a:xfrm>
            <a:off x="6300192" y="4792689"/>
            <a:ext cx="1050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smtClean="0">
                <a:solidFill>
                  <a:srgbClr val="0000FF"/>
                </a:solidFill>
                <a:latin typeface="Verdana" charset="0"/>
              </a:rPr>
              <a:t>Evidence </a:t>
            </a:r>
          </a:p>
          <a:p>
            <a:pPr algn="l"/>
            <a:r>
              <a:rPr lang="en-US" altLang="en-US" sz="1400" dirty="0" smtClean="0">
                <a:solidFill>
                  <a:srgbClr val="0000FF"/>
                </a:solidFill>
                <a:latin typeface="Verdana" charset="0"/>
              </a:rPr>
              <a:t>= </a:t>
            </a:r>
            <a:r>
              <a:rPr lang="en-US" altLang="en-US" sz="1400" i="1" dirty="0" smtClean="0">
                <a:solidFill>
                  <a:srgbClr val="0000FF"/>
                </a:solidFill>
                <a:latin typeface="Verdana" charset="0"/>
              </a:rPr>
              <a:t>p</a:t>
            </a:r>
            <a:r>
              <a:rPr lang="en-US" altLang="en-US" sz="1400" dirty="0" smtClean="0">
                <a:solidFill>
                  <a:srgbClr val="0000FF"/>
                </a:solidFill>
                <a:latin typeface="Verdana" charset="0"/>
              </a:rPr>
              <a:t>(</a:t>
            </a:r>
            <a:r>
              <a:rPr lang="en-US" altLang="en-US" sz="1400" i="1" dirty="0" err="1" smtClean="0">
                <a:solidFill>
                  <a:srgbClr val="0000FF"/>
                </a:solidFill>
                <a:latin typeface="Verdana" charset="0"/>
              </a:rPr>
              <a:t>y|m</a:t>
            </a:r>
            <a:r>
              <a:rPr lang="en-US" altLang="en-US" sz="1400" dirty="0" smtClean="0">
                <a:solidFill>
                  <a:srgbClr val="0000FF"/>
                </a:solidFill>
                <a:latin typeface="Verdana" charset="0"/>
              </a:rPr>
              <a:t>)</a:t>
            </a:r>
            <a:endParaRPr lang="en-US" altLang="en-US" sz="1400" dirty="0">
              <a:solidFill>
                <a:srgbClr val="0000FF"/>
              </a:solidFill>
              <a:latin typeface="Verdana" charset="0"/>
            </a:endParaRPr>
          </a:p>
        </p:txBody>
      </p:sp>
      <p:cxnSp>
        <p:nvCxnSpPr>
          <p:cNvPr id="15" name="Straight Arrow Connector 14"/>
          <p:cNvCxnSpPr>
            <a:cxnSpLocks noChangeShapeType="1"/>
          </p:cNvCxnSpPr>
          <p:nvPr/>
        </p:nvCxnSpPr>
        <p:spPr bwMode="auto">
          <a:xfrm flipH="1">
            <a:off x="5652120" y="5054299"/>
            <a:ext cx="552942" cy="277579"/>
          </a:xfrm>
          <a:prstGeom prst="straightConnector1">
            <a:avLst/>
          </a:prstGeom>
          <a:noFill/>
          <a:ln w="25400">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3457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512" y="701824"/>
            <a:ext cx="8229600" cy="1143000"/>
          </a:xfrm>
        </p:spPr>
        <p:txBody>
          <a:bodyPr/>
          <a:lstStyle/>
          <a:p>
            <a:pPr eaLnBrk="1" hangingPunct="1"/>
            <a:r>
              <a:rPr lang="en-GB" altLang="en-US" dirty="0" smtClean="0"/>
              <a:t>Bayesian model selection</a:t>
            </a:r>
          </a:p>
        </p:txBody>
      </p:sp>
      <p:sp>
        <p:nvSpPr>
          <p:cNvPr id="3" name="Content Placeholder 2"/>
          <p:cNvSpPr>
            <a:spLocks noGrp="1"/>
          </p:cNvSpPr>
          <p:nvPr>
            <p:ph idx="1"/>
          </p:nvPr>
        </p:nvSpPr>
        <p:spPr>
          <a:xfrm>
            <a:off x="457200" y="1701378"/>
            <a:ext cx="8229600" cy="4679950"/>
          </a:xfrm>
        </p:spPr>
        <p:txBody>
          <a:bodyPr/>
          <a:lstStyle/>
          <a:p>
            <a:pPr eaLnBrk="1" hangingPunct="1"/>
            <a:r>
              <a:rPr lang="en-GB" altLang="en-US" sz="1600" dirty="0" smtClean="0"/>
              <a:t>We can express how much better one model is than another by calculating the ratio of model evidences (Bayes factor, BF)</a:t>
            </a:r>
          </a:p>
          <a:p>
            <a:pPr marL="0" indent="0" eaLnBrk="1" hangingPunct="1">
              <a:buNone/>
            </a:pPr>
            <a:endParaRPr lang="en-GB" altLang="en-US" sz="1600" dirty="0" smtClean="0"/>
          </a:p>
          <a:p>
            <a:pPr eaLnBrk="1" hangingPunct="1"/>
            <a:r>
              <a:rPr lang="en-GB" altLang="en-US" sz="1600" dirty="0" smtClean="0"/>
              <a:t>Superiority of Model 1 (</a:t>
            </a:r>
            <a:r>
              <a:rPr lang="en-GB" altLang="en-US" sz="1600" i="1" dirty="0" smtClean="0"/>
              <a:t>m</a:t>
            </a:r>
            <a:r>
              <a:rPr lang="en-GB" altLang="en-US" sz="1600" baseline="-25000" dirty="0" smtClean="0"/>
              <a:t>1</a:t>
            </a:r>
            <a:r>
              <a:rPr lang="en-GB" altLang="en-US" sz="1600" dirty="0" smtClean="0"/>
              <a:t>) over M model 2 (</a:t>
            </a:r>
            <a:r>
              <a:rPr lang="en-GB" altLang="en-US" sz="1600" i="1" dirty="0" smtClean="0"/>
              <a:t>m</a:t>
            </a:r>
            <a:r>
              <a:rPr lang="en-GB" altLang="en-US" sz="1600" baseline="-25000" dirty="0" smtClean="0"/>
              <a:t>2</a:t>
            </a:r>
            <a:r>
              <a:rPr lang="en-GB" altLang="en-US" sz="1600" dirty="0" smtClean="0"/>
              <a:t>) in explaining the data (</a:t>
            </a:r>
            <a:r>
              <a:rPr lang="en-GB" altLang="en-US" sz="1600" i="1" dirty="0" smtClean="0"/>
              <a:t>y</a:t>
            </a:r>
            <a:r>
              <a:rPr lang="en-GB" altLang="en-US" sz="1600" dirty="0" smtClean="0"/>
              <a:t>) is given by:</a:t>
            </a:r>
          </a:p>
          <a:p>
            <a:pPr eaLnBrk="1" hangingPunct="1"/>
            <a:endParaRPr lang="en-GB" altLang="en-US" sz="1600" dirty="0" smtClean="0"/>
          </a:p>
          <a:p>
            <a:pPr eaLnBrk="1" hangingPunct="1"/>
            <a:endParaRPr lang="en-GB" altLang="en-US" sz="1600" dirty="0" smtClean="0"/>
          </a:p>
          <a:p>
            <a:pPr eaLnBrk="1" hangingPunct="1"/>
            <a:endParaRPr lang="en-GB" altLang="en-US" sz="1600" dirty="0" smtClean="0"/>
          </a:p>
          <a:p>
            <a:pPr eaLnBrk="1" hangingPunct="1"/>
            <a:endParaRPr lang="en-GB" altLang="en-US" sz="1600" dirty="0" smtClean="0"/>
          </a:p>
          <a:p>
            <a:pPr eaLnBrk="1" hangingPunct="1"/>
            <a:r>
              <a:rPr lang="en-GB" altLang="en-US" sz="1600" dirty="0" smtClean="0"/>
              <a:t>Conventions for interpreting BF in terms of superiority of Model 1 over Model 2:</a:t>
            </a:r>
          </a:p>
          <a:p>
            <a:pPr lvl="3" eaLnBrk="1" hangingPunct="1">
              <a:buFont typeface="Courier New" panose="02070309020205020404" pitchFamily="49" charset="0"/>
              <a:buChar char="o"/>
            </a:pPr>
            <a:r>
              <a:rPr lang="en-GB" altLang="en-US" dirty="0" smtClean="0"/>
              <a:t>	3-20: Positive evidence</a:t>
            </a:r>
          </a:p>
          <a:p>
            <a:pPr lvl="3" eaLnBrk="1" hangingPunct="1">
              <a:buFont typeface="Courier New" panose="02070309020205020404" pitchFamily="49" charset="0"/>
              <a:buChar char="o"/>
            </a:pPr>
            <a:r>
              <a:rPr lang="en-GB" altLang="en-US" dirty="0" smtClean="0"/>
              <a:t>	20-150: Strong evidence</a:t>
            </a:r>
          </a:p>
          <a:p>
            <a:pPr lvl="3" eaLnBrk="1" hangingPunct="1">
              <a:buFont typeface="Courier New" panose="02070309020205020404" pitchFamily="49" charset="0"/>
              <a:buChar char="o"/>
            </a:pPr>
            <a:r>
              <a:rPr lang="en-GB" altLang="en-US" dirty="0" smtClean="0"/>
              <a:t>   &gt; 150: Very strong evidence</a:t>
            </a:r>
          </a:p>
          <a:p>
            <a:pPr eaLnBrk="1" hangingPunct="1"/>
            <a:endParaRPr lang="en-GB" altLang="en-US" sz="1600" dirty="0" smtClean="0"/>
          </a:p>
          <a:p>
            <a:pPr eaLnBrk="1" hangingPunct="1"/>
            <a:r>
              <a:rPr lang="en-GB" altLang="en-US" sz="1600" dirty="0" smtClean="0"/>
              <a:t>Difference from classical likelihood-ratio tests: Bayesian model selection does not depend on any single set of parameters.</a:t>
            </a:r>
            <a:endParaRPr lang="en-GB" altLang="en-US" sz="1600" dirty="0"/>
          </a:p>
          <a:p>
            <a:pPr eaLnBrk="1" hangingPunct="1"/>
            <a:endParaRPr lang="en-GB" altLang="en-US" sz="1600" dirty="0" smtClean="0"/>
          </a:p>
        </p:txBody>
      </p:sp>
      <p:grpSp>
        <p:nvGrpSpPr>
          <p:cNvPr id="2" name="Group 11"/>
          <p:cNvGrpSpPr>
            <a:grpSpLocks/>
          </p:cNvGrpSpPr>
          <p:nvPr/>
        </p:nvGrpSpPr>
        <p:grpSpPr bwMode="auto">
          <a:xfrm>
            <a:off x="2480980" y="2996955"/>
            <a:ext cx="2595845" cy="1008109"/>
            <a:chOff x="1687669" y="3446338"/>
            <a:chExt cx="2594363" cy="1007777"/>
          </a:xfrm>
        </p:grpSpPr>
        <p:grpSp>
          <p:nvGrpSpPr>
            <p:cNvPr id="41989" name="Group 9"/>
            <p:cNvGrpSpPr>
              <a:grpSpLocks/>
            </p:cNvGrpSpPr>
            <p:nvPr/>
          </p:nvGrpSpPr>
          <p:grpSpPr bwMode="auto">
            <a:xfrm>
              <a:off x="2700199" y="3446338"/>
              <a:ext cx="1581833" cy="1007777"/>
              <a:chOff x="2551619" y="4031113"/>
              <a:chExt cx="1581833" cy="1007777"/>
            </a:xfrm>
          </p:grpSpPr>
          <p:sp>
            <p:nvSpPr>
              <p:cNvPr id="41991" name="TextBox 5"/>
              <p:cNvSpPr txBox="1">
                <a:spLocks noChangeArrowheads="1"/>
              </p:cNvSpPr>
              <p:nvPr/>
            </p:nvSpPr>
            <p:spPr bwMode="auto">
              <a:xfrm>
                <a:off x="2719639" y="4031113"/>
                <a:ext cx="1249948" cy="46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i="1" dirty="0">
                    <a:solidFill>
                      <a:srgbClr val="0000FF"/>
                    </a:solidFill>
                  </a:rPr>
                  <a:t>p </a:t>
                </a:r>
                <a:r>
                  <a:rPr lang="en-GB" altLang="en-US" dirty="0">
                    <a:solidFill>
                      <a:srgbClr val="0000FF"/>
                    </a:solidFill>
                  </a:rPr>
                  <a:t>(</a:t>
                </a:r>
                <a:r>
                  <a:rPr lang="en-GB" altLang="en-US" i="1" dirty="0">
                    <a:solidFill>
                      <a:srgbClr val="0000FF"/>
                    </a:solidFill>
                  </a:rPr>
                  <a:t>y</a:t>
                </a:r>
                <a:r>
                  <a:rPr lang="en-GB" altLang="en-US" dirty="0">
                    <a:solidFill>
                      <a:srgbClr val="0000FF"/>
                    </a:solidFill>
                  </a:rPr>
                  <a:t>|</a:t>
                </a:r>
                <a:r>
                  <a:rPr lang="en-GB" altLang="en-US" i="1" dirty="0">
                    <a:solidFill>
                      <a:srgbClr val="0000FF"/>
                    </a:solidFill>
                  </a:rPr>
                  <a:t>m</a:t>
                </a:r>
                <a:r>
                  <a:rPr lang="en-GB" altLang="en-US" baseline="-25000" dirty="0">
                    <a:solidFill>
                      <a:srgbClr val="0000FF"/>
                    </a:solidFill>
                  </a:rPr>
                  <a:t>1</a:t>
                </a:r>
                <a:r>
                  <a:rPr lang="en-GB" altLang="en-US" dirty="0">
                    <a:solidFill>
                      <a:srgbClr val="0000FF"/>
                    </a:solidFill>
                  </a:rPr>
                  <a:t>)</a:t>
                </a:r>
              </a:p>
            </p:txBody>
          </p:sp>
          <p:sp>
            <p:nvSpPr>
              <p:cNvPr id="41992" name="TextBox 7"/>
              <p:cNvSpPr txBox="1">
                <a:spLocks noChangeArrowheads="1"/>
              </p:cNvSpPr>
              <p:nvPr/>
            </p:nvSpPr>
            <p:spPr bwMode="auto">
              <a:xfrm>
                <a:off x="2715075" y="4577378"/>
                <a:ext cx="1249948" cy="4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i="1" dirty="0">
                    <a:solidFill>
                      <a:srgbClr val="0000FF"/>
                    </a:solidFill>
                  </a:rPr>
                  <a:t>p </a:t>
                </a:r>
                <a:r>
                  <a:rPr lang="en-GB" altLang="en-US" dirty="0">
                    <a:solidFill>
                      <a:srgbClr val="0000FF"/>
                    </a:solidFill>
                  </a:rPr>
                  <a:t>(</a:t>
                </a:r>
                <a:r>
                  <a:rPr lang="en-GB" altLang="en-US" i="1" dirty="0">
                    <a:solidFill>
                      <a:srgbClr val="0000FF"/>
                    </a:solidFill>
                  </a:rPr>
                  <a:t>y</a:t>
                </a:r>
                <a:r>
                  <a:rPr lang="en-GB" altLang="en-US" dirty="0">
                    <a:solidFill>
                      <a:srgbClr val="0000FF"/>
                    </a:solidFill>
                  </a:rPr>
                  <a:t>|</a:t>
                </a:r>
                <a:r>
                  <a:rPr lang="en-GB" altLang="en-US" i="1" dirty="0">
                    <a:solidFill>
                      <a:srgbClr val="0000FF"/>
                    </a:solidFill>
                  </a:rPr>
                  <a:t>m</a:t>
                </a:r>
                <a:r>
                  <a:rPr lang="en-GB" altLang="en-US" baseline="-25000" dirty="0">
                    <a:solidFill>
                      <a:srgbClr val="0000FF"/>
                    </a:solidFill>
                  </a:rPr>
                  <a:t>2</a:t>
                </a:r>
                <a:r>
                  <a:rPr lang="en-GB" altLang="en-US" dirty="0">
                    <a:solidFill>
                      <a:srgbClr val="0000FF"/>
                    </a:solidFill>
                  </a:rPr>
                  <a:t>)</a:t>
                </a:r>
              </a:p>
            </p:txBody>
          </p:sp>
          <p:cxnSp>
            <p:nvCxnSpPr>
              <p:cNvPr id="9" name="Straight Connector 8"/>
              <p:cNvCxnSpPr/>
              <p:nvPr/>
            </p:nvCxnSpPr>
            <p:spPr>
              <a:xfrm>
                <a:off x="2551619" y="4578140"/>
                <a:ext cx="1581833"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990" name="TextBox 10"/>
            <p:cNvSpPr txBox="1">
              <a:spLocks noChangeArrowheads="1"/>
            </p:cNvSpPr>
            <p:nvPr/>
          </p:nvSpPr>
          <p:spPr bwMode="auto">
            <a:xfrm>
              <a:off x="1687669" y="3700209"/>
              <a:ext cx="841416" cy="46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solidFill>
                    <a:srgbClr val="0000FF"/>
                  </a:solidFill>
                </a:rPr>
                <a:t>BF =</a:t>
              </a:r>
            </a:p>
          </p:txBody>
        </p:sp>
      </p:grpSp>
    </p:spTree>
    <p:extLst>
      <p:ext uri="{BB962C8B-B14F-4D97-AF65-F5344CB8AC3E}">
        <p14:creationId xmlns:p14="http://schemas.microsoft.com/office/powerpoint/2010/main" val="32462108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512" y="701824"/>
            <a:ext cx="8229600" cy="1143000"/>
          </a:xfrm>
        </p:spPr>
        <p:txBody>
          <a:bodyPr/>
          <a:lstStyle/>
          <a:p>
            <a:pPr eaLnBrk="1" hangingPunct="1"/>
            <a:r>
              <a:rPr lang="en-GB" altLang="en-US" dirty="0" smtClean="0"/>
              <a:t>Summary</a:t>
            </a:r>
          </a:p>
        </p:txBody>
      </p:sp>
      <p:sp>
        <p:nvSpPr>
          <p:cNvPr id="3" name="Content Placeholder 2"/>
          <p:cNvSpPr>
            <a:spLocks noGrp="1"/>
          </p:cNvSpPr>
          <p:nvPr>
            <p:ph idx="1"/>
          </p:nvPr>
        </p:nvSpPr>
        <p:spPr>
          <a:xfrm>
            <a:off x="457200" y="1701378"/>
            <a:ext cx="8229600" cy="4679950"/>
          </a:xfrm>
        </p:spPr>
        <p:txBody>
          <a:bodyPr/>
          <a:lstStyle/>
          <a:p>
            <a:pPr eaLnBrk="1" hangingPunct="1"/>
            <a:r>
              <a:rPr lang="en-US" altLang="en-US" dirty="0" smtClean="0"/>
              <a:t>Bayesian inference: Updating our view/understanding of the world by optimally combining existing beliefs with new evidence.</a:t>
            </a:r>
          </a:p>
          <a:p>
            <a:pPr eaLnBrk="1" hangingPunct="1"/>
            <a:endParaRPr lang="en-US" altLang="en-US" dirty="0" smtClean="0"/>
          </a:p>
          <a:p>
            <a:pPr eaLnBrk="1" hangingPunct="1"/>
            <a:r>
              <a:rPr lang="en-US" altLang="en-US" dirty="0" smtClean="0"/>
              <a:t>We apply Bayes’ theorem, regardless of whether the inference is about discrete states/hypotheses, or continuous parameters.</a:t>
            </a:r>
          </a:p>
          <a:p>
            <a:pPr eaLnBrk="1" hangingPunct="1"/>
            <a:endParaRPr lang="en-US" altLang="en-US" dirty="0" smtClean="0"/>
          </a:p>
          <a:p>
            <a:pPr eaLnBrk="1" hangingPunct="1"/>
            <a:r>
              <a:rPr lang="en-US" altLang="en-US" dirty="0" smtClean="0"/>
              <a:t>This involves multiplying </a:t>
            </a:r>
            <a:r>
              <a:rPr lang="en-US" altLang="en-US" dirty="0" smtClean="0">
                <a:solidFill>
                  <a:srgbClr val="0000FF"/>
                </a:solidFill>
              </a:rPr>
              <a:t>prior </a:t>
            </a:r>
            <a:r>
              <a:rPr lang="en-US" altLang="en-US" dirty="0" smtClean="0"/>
              <a:t>probability and </a:t>
            </a:r>
            <a:r>
              <a:rPr lang="en-US" altLang="en-US" dirty="0" smtClean="0">
                <a:solidFill>
                  <a:srgbClr val="0000FF"/>
                </a:solidFill>
              </a:rPr>
              <a:t>likelihood </a:t>
            </a:r>
            <a:r>
              <a:rPr lang="en-US" altLang="en-US" dirty="0" smtClean="0"/>
              <a:t>functions of the parameters, and </a:t>
            </a:r>
            <a:r>
              <a:rPr lang="en-US" altLang="en-US" dirty="0" err="1" smtClean="0"/>
              <a:t>normalising</a:t>
            </a:r>
            <a:r>
              <a:rPr lang="en-US" altLang="en-US" dirty="0" smtClean="0"/>
              <a:t> by the </a:t>
            </a:r>
            <a:r>
              <a:rPr lang="en-US" altLang="en-US" dirty="0" smtClean="0">
                <a:solidFill>
                  <a:srgbClr val="0000FF"/>
                </a:solidFill>
              </a:rPr>
              <a:t>model evidence </a:t>
            </a:r>
            <a:r>
              <a:rPr lang="en-US" altLang="en-US" dirty="0" smtClean="0"/>
              <a:t>or </a:t>
            </a:r>
            <a:r>
              <a:rPr lang="en-US" altLang="en-US" dirty="0" smtClean="0">
                <a:solidFill>
                  <a:srgbClr val="0000FF"/>
                </a:solidFill>
              </a:rPr>
              <a:t>marginal likelihood </a:t>
            </a:r>
            <a:r>
              <a:rPr lang="en-US" altLang="en-US" dirty="0" smtClean="0"/>
              <a:t>to obtain a </a:t>
            </a:r>
            <a:r>
              <a:rPr lang="en-US" altLang="en-US" dirty="0" smtClean="0">
                <a:solidFill>
                  <a:srgbClr val="0000FF"/>
                </a:solidFill>
              </a:rPr>
              <a:t>posterior</a:t>
            </a:r>
            <a:r>
              <a:rPr lang="en-US" altLang="en-US" dirty="0" smtClean="0"/>
              <a:t> probability function.</a:t>
            </a:r>
          </a:p>
          <a:p>
            <a:pPr eaLnBrk="1" hangingPunct="1"/>
            <a:endParaRPr lang="en-US" altLang="en-US" dirty="0" smtClean="0"/>
          </a:p>
          <a:p>
            <a:pPr eaLnBrk="1" hangingPunct="1"/>
            <a:r>
              <a:rPr lang="en-US" altLang="en-US" dirty="0" smtClean="0"/>
              <a:t>The model evidence is a weighted sum (or integral) of the probability of the new data, over all possible values of the parameters. It can be used to compare and select from alternative models, taking into account how well they predict the data and their complexity.</a:t>
            </a:r>
          </a:p>
          <a:p>
            <a:pPr eaLnBrk="1" hangingPunct="1"/>
            <a:endParaRPr lang="en-US" altLang="en-US" sz="1600" dirty="0" smtClean="0">
              <a:solidFill>
                <a:srgbClr val="0000FF"/>
              </a:solidFill>
            </a:endParaRPr>
          </a:p>
          <a:p>
            <a:pPr eaLnBrk="1" hangingPunct="1"/>
            <a:endParaRPr lang="en-US" altLang="en-US" sz="1600" dirty="0" smtClean="0"/>
          </a:p>
          <a:p>
            <a:pPr eaLnBrk="1" hangingPunct="1"/>
            <a:endParaRPr lang="en-US" altLang="en-US" sz="1600" dirty="0"/>
          </a:p>
          <a:p>
            <a:pPr eaLnBrk="1" hangingPunct="1"/>
            <a:endParaRPr lang="en-GB" altLang="en-US" sz="1600" dirty="0" smtClean="0"/>
          </a:p>
        </p:txBody>
      </p:sp>
    </p:spTree>
    <p:extLst>
      <p:ext uri="{BB962C8B-B14F-4D97-AF65-F5344CB8AC3E}">
        <p14:creationId xmlns:p14="http://schemas.microsoft.com/office/powerpoint/2010/main" val="28103102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512" y="269776"/>
            <a:ext cx="8229600" cy="1143000"/>
          </a:xfrm>
        </p:spPr>
        <p:txBody>
          <a:bodyPr/>
          <a:lstStyle/>
          <a:p>
            <a:pPr eaLnBrk="1" hangingPunct="1"/>
            <a:r>
              <a:rPr lang="en-GB" altLang="en-US" dirty="0" smtClean="0"/>
              <a:t>References and</a:t>
            </a:r>
            <a:br>
              <a:rPr lang="en-GB" altLang="en-US" dirty="0" smtClean="0"/>
            </a:br>
            <a:r>
              <a:rPr lang="en-GB" altLang="en-US" dirty="0" smtClean="0"/>
              <a:t>additional resources</a:t>
            </a:r>
          </a:p>
        </p:txBody>
      </p:sp>
      <p:sp>
        <p:nvSpPr>
          <p:cNvPr id="3" name="Content Placeholder 2"/>
          <p:cNvSpPr>
            <a:spLocks noGrp="1"/>
          </p:cNvSpPr>
          <p:nvPr>
            <p:ph idx="1"/>
          </p:nvPr>
        </p:nvSpPr>
        <p:spPr>
          <a:xfrm>
            <a:off x="457200" y="1701378"/>
            <a:ext cx="8229600" cy="4679950"/>
          </a:xfrm>
        </p:spPr>
        <p:txBody>
          <a:bodyPr/>
          <a:lstStyle/>
          <a:p>
            <a:pPr marL="0" indent="0" eaLnBrk="1" hangingPunct="1">
              <a:buNone/>
            </a:pPr>
            <a:r>
              <a:rPr lang="en-GB" altLang="en-US" sz="1200" b="1" dirty="0" smtClean="0"/>
              <a:t>Books</a:t>
            </a:r>
          </a:p>
          <a:p>
            <a:pPr marL="0" indent="0" eaLnBrk="1" hangingPunct="1">
              <a:buNone/>
            </a:pPr>
            <a:endParaRPr lang="en-GB" altLang="en-US" sz="1200" b="1" dirty="0" smtClean="0"/>
          </a:p>
          <a:p>
            <a:pPr eaLnBrk="1" hangingPunct="1"/>
            <a:r>
              <a:rPr lang="en-GB" altLang="en-US" sz="1000" dirty="0" smtClean="0"/>
              <a:t>Bishop, C.M. (2006) </a:t>
            </a:r>
            <a:r>
              <a:rPr lang="en-GB" altLang="en-US" sz="1000" i="1" dirty="0" smtClean="0"/>
              <a:t>Pattern recognition and machine learning</a:t>
            </a:r>
            <a:r>
              <a:rPr lang="en-GB" altLang="en-US" sz="1000" dirty="0" smtClean="0"/>
              <a:t>. New York: Springer</a:t>
            </a:r>
          </a:p>
          <a:p>
            <a:pPr lvl="1" eaLnBrk="1" hangingPunct="1">
              <a:buFont typeface="Courier New" panose="02070309020205020404" pitchFamily="49" charset="0"/>
              <a:buChar char="o"/>
            </a:pPr>
            <a:r>
              <a:rPr lang="en-GB" altLang="en-US" sz="1000" dirty="0" smtClean="0"/>
              <a:t>Section 1.2 – Probability theory including basics of Bayes</a:t>
            </a:r>
          </a:p>
          <a:p>
            <a:pPr marL="342900" lvl="1" indent="-342900" eaLnBrk="1" hangingPunct="1"/>
            <a:r>
              <a:rPr lang="en-GB" altLang="en-US" sz="1000" dirty="0" smtClean="0"/>
              <a:t>MacKay, D.J.C. (2003) </a:t>
            </a:r>
            <a:r>
              <a:rPr lang="en-GB" altLang="en-US" sz="1000" i="1" dirty="0" smtClean="0"/>
              <a:t>Information theory, inference, and learning algorithms</a:t>
            </a:r>
            <a:r>
              <a:rPr lang="en-GB" altLang="en-US" sz="1000" dirty="0" smtClean="0"/>
              <a:t>. Cambridge: Cambridge University Press. </a:t>
            </a:r>
            <a:r>
              <a:rPr lang="en-GB" altLang="en-US" sz="1000" dirty="0"/>
              <a:t>Available free online at </a:t>
            </a:r>
            <a:r>
              <a:rPr lang="en-GB" altLang="en-US" sz="1000" dirty="0">
                <a:solidFill>
                  <a:srgbClr val="0000FF"/>
                </a:solidFill>
              </a:rPr>
              <a:t>http://www.inference.phy.cam.ac.uk/itprnn/book.pdf</a:t>
            </a:r>
          </a:p>
          <a:p>
            <a:pPr lvl="1" eaLnBrk="1" hangingPunct="1">
              <a:buFont typeface="Courier New" panose="02070309020205020404" pitchFamily="49" charset="0"/>
              <a:buChar char="o"/>
            </a:pPr>
            <a:r>
              <a:rPr lang="en-GB" altLang="en-US" sz="1000" dirty="0" smtClean="0"/>
              <a:t>Section 21 – Example of exact enumeration (like sandwich van example)</a:t>
            </a:r>
          </a:p>
          <a:p>
            <a:pPr lvl="1" eaLnBrk="1" hangingPunct="1">
              <a:buFont typeface="Courier New" panose="02070309020205020404" pitchFamily="49" charset="0"/>
              <a:buChar char="o"/>
            </a:pPr>
            <a:r>
              <a:rPr lang="en-GB" altLang="en-US" sz="1000" dirty="0" smtClean="0"/>
              <a:t>Section 28 – Model comparison (Bayesian model selection)</a:t>
            </a:r>
          </a:p>
          <a:p>
            <a:pPr eaLnBrk="1" hangingPunct="1">
              <a:buFont typeface="Arial" panose="020B0604020202020204" pitchFamily="34" charset="0"/>
              <a:buChar char="•"/>
            </a:pPr>
            <a:r>
              <a:rPr lang="en-GB" altLang="en-US" sz="1000" dirty="0" smtClean="0"/>
              <a:t>Stone, J.V. (2013) Bayes’ Rule: A tutorial introduction to Bayesian analysis. </a:t>
            </a:r>
            <a:r>
              <a:rPr lang="en-GB" altLang="en-US" sz="1000" dirty="0" err="1" smtClean="0"/>
              <a:t>Sebtel</a:t>
            </a:r>
            <a:r>
              <a:rPr lang="en-GB" altLang="en-US" sz="1000" dirty="0" smtClean="0"/>
              <a:t> Press.</a:t>
            </a:r>
          </a:p>
          <a:p>
            <a:pPr lvl="1" eaLnBrk="1" hangingPunct="1">
              <a:buFont typeface="Courier New" panose="02070309020205020404" pitchFamily="49" charset="0"/>
              <a:buChar char="o"/>
            </a:pPr>
            <a:r>
              <a:rPr lang="en-GB" altLang="en-US" sz="1000" dirty="0" smtClean="0"/>
              <a:t>Chapter 1 – Intuitive introduction (available free </a:t>
            </a:r>
            <a:r>
              <a:rPr lang="en-GB" sz="1000" dirty="0">
                <a:solidFill>
                  <a:srgbClr val="0000FF"/>
                </a:solidFill>
              </a:rPr>
              <a:t>http://</a:t>
            </a:r>
            <a:r>
              <a:rPr lang="en-GB" sz="1000" dirty="0" smtClean="0">
                <a:solidFill>
                  <a:srgbClr val="0000FF"/>
                </a:solidFill>
              </a:rPr>
              <a:t>jim-stone.staff.shef.ac.uk/BookBayes2012/BayesRuleBookMain.html</a:t>
            </a:r>
            <a:r>
              <a:rPr lang="en-GB" sz="1000" dirty="0" smtClean="0"/>
              <a:t>)</a:t>
            </a:r>
          </a:p>
          <a:p>
            <a:pPr lvl="1" eaLnBrk="1" hangingPunct="1">
              <a:buFont typeface="Courier New" panose="02070309020205020404" pitchFamily="49" charset="0"/>
              <a:buChar char="o"/>
            </a:pPr>
            <a:r>
              <a:rPr lang="en-GB" altLang="en-US" sz="1000" dirty="0" smtClean="0"/>
              <a:t>Chapters 2-5 – Discrete/continuous examples, Gaussian parameter estimation (partly available free on Google Books)</a:t>
            </a:r>
          </a:p>
          <a:p>
            <a:pPr lvl="1" eaLnBrk="1" hangingPunct="1">
              <a:buFont typeface="Courier New" panose="02070309020205020404" pitchFamily="49" charset="0"/>
              <a:buChar char="o"/>
            </a:pPr>
            <a:endParaRPr lang="en-GB" altLang="en-US" sz="1000" dirty="0"/>
          </a:p>
          <a:p>
            <a:pPr marL="0" indent="0" eaLnBrk="1" hangingPunct="1">
              <a:buNone/>
            </a:pPr>
            <a:r>
              <a:rPr lang="en-GB" altLang="en-US" sz="1200" b="1" dirty="0" smtClean="0"/>
              <a:t>Videos</a:t>
            </a:r>
          </a:p>
          <a:p>
            <a:pPr marL="0" indent="0" eaLnBrk="1" hangingPunct="1">
              <a:buNone/>
            </a:pPr>
            <a:endParaRPr lang="en-GB" altLang="en-US" sz="1200" b="1" dirty="0" smtClean="0"/>
          </a:p>
          <a:p>
            <a:pPr eaLnBrk="1" hangingPunct="1"/>
            <a:r>
              <a:rPr lang="en-GB" altLang="en-US" sz="1000" dirty="0" smtClean="0"/>
              <a:t>Christopher Bishop – Introduction to Bayesian Inference </a:t>
            </a:r>
            <a:r>
              <a:rPr lang="en-GB" sz="1000" dirty="0" smtClean="0">
                <a:solidFill>
                  <a:srgbClr val="0000FF"/>
                </a:solidFill>
              </a:rPr>
              <a:t>http</a:t>
            </a:r>
            <a:r>
              <a:rPr lang="en-GB" sz="1000" dirty="0">
                <a:solidFill>
                  <a:srgbClr val="0000FF"/>
                </a:solidFill>
              </a:rPr>
              <a:t>://</a:t>
            </a:r>
            <a:r>
              <a:rPr lang="en-GB" sz="1000" dirty="0" smtClean="0">
                <a:solidFill>
                  <a:srgbClr val="0000FF"/>
                </a:solidFill>
              </a:rPr>
              <a:t>videolectures.net/mlss09uk_bishop_ibi</a:t>
            </a:r>
            <a:r>
              <a:rPr lang="en-GB" sz="1000" dirty="0" smtClean="0"/>
              <a:t>/</a:t>
            </a:r>
            <a:endParaRPr lang="en-GB" sz="1000" dirty="0"/>
          </a:p>
          <a:p>
            <a:pPr lvl="1" eaLnBrk="1" hangingPunct="1">
              <a:buFont typeface="Courier New" panose="02070309020205020404" pitchFamily="49" charset="0"/>
              <a:buChar char="o"/>
            </a:pPr>
            <a:r>
              <a:rPr lang="en-GB" sz="1000" dirty="0" smtClean="0"/>
              <a:t>Part 1: 5:37-15:10 </a:t>
            </a:r>
            <a:r>
              <a:rPr lang="en-GB" altLang="en-US" sz="1000" dirty="0"/>
              <a:t>– Probability theory including basics of Bayes</a:t>
            </a:r>
          </a:p>
          <a:p>
            <a:pPr eaLnBrk="1" hangingPunct="1"/>
            <a:r>
              <a:rPr lang="en-GB" sz="1000" dirty="0" smtClean="0"/>
              <a:t>David Mackay – Course on Information Theory, Pattern Recognition, and Neural Networks</a:t>
            </a:r>
          </a:p>
          <a:p>
            <a:pPr lvl="1" eaLnBrk="1" hangingPunct="1">
              <a:buFont typeface="Courier New" panose="02070309020205020404" pitchFamily="49" charset="0"/>
              <a:buChar char="o"/>
            </a:pPr>
            <a:r>
              <a:rPr lang="en-GB" sz="1000" dirty="0" smtClean="0"/>
              <a:t>Lecture 9: </a:t>
            </a:r>
            <a:r>
              <a:rPr lang="en-GB" sz="1000" dirty="0" smtClean="0">
                <a:solidFill>
                  <a:srgbClr val="0000FF"/>
                </a:solidFill>
              </a:rPr>
              <a:t>http</a:t>
            </a:r>
            <a:r>
              <a:rPr lang="en-GB" sz="1000" dirty="0">
                <a:solidFill>
                  <a:srgbClr val="0000FF"/>
                </a:solidFill>
              </a:rPr>
              <a:t>://</a:t>
            </a:r>
            <a:r>
              <a:rPr lang="en-GB" sz="1000" dirty="0" smtClean="0">
                <a:solidFill>
                  <a:srgbClr val="0000FF"/>
                </a:solidFill>
              </a:rPr>
              <a:t>videolectures.net/mackay_course_09/</a:t>
            </a:r>
            <a:r>
              <a:rPr lang="en-GB" sz="1000" dirty="0" smtClean="0"/>
              <a:t> 13:50 onward – inferring parameters of a Gaussian, clear explanation of differences between data space and parameter space, nice visual demonstration of likelihood functions.</a:t>
            </a:r>
          </a:p>
          <a:p>
            <a:pPr lvl="1" eaLnBrk="1" hangingPunct="1">
              <a:buFont typeface="Courier New" panose="02070309020205020404" pitchFamily="49" charset="0"/>
              <a:buChar char="o"/>
            </a:pPr>
            <a:r>
              <a:rPr lang="en-GB" sz="1000" dirty="0" smtClean="0"/>
              <a:t>Lecture 10: </a:t>
            </a:r>
            <a:r>
              <a:rPr lang="en-GB" sz="1000" dirty="0">
                <a:solidFill>
                  <a:srgbClr val="0000FF"/>
                </a:solidFill>
              </a:rPr>
              <a:t>http://</a:t>
            </a:r>
            <a:r>
              <a:rPr lang="en-GB" sz="1000" dirty="0" smtClean="0">
                <a:solidFill>
                  <a:srgbClr val="0000FF"/>
                </a:solidFill>
              </a:rPr>
              <a:t>videolectures.net/mackay_course_10/</a:t>
            </a:r>
            <a:r>
              <a:rPr lang="en-GB" sz="1000" dirty="0" smtClean="0"/>
              <a:t> Application of Bayes’ Theorem to a physical problem. Watch the intro then skip to 26:39 for Bayes application, but worth watching the whole thing for how Bayes reaches places where other methods don’t.</a:t>
            </a:r>
          </a:p>
        </p:txBody>
      </p:sp>
    </p:spTree>
    <p:extLst>
      <p:ext uri="{BB962C8B-B14F-4D97-AF65-F5344CB8AC3E}">
        <p14:creationId xmlns:p14="http://schemas.microsoft.com/office/powerpoint/2010/main" val="16737947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a:t>
            </a:r>
            <a:r>
              <a:rPr lang="en-US" altLang="en-US" smtClean="0"/>
              <a:t>sandwich van</a:t>
            </a:r>
            <a:endParaRPr lang="en-US" altLang="en-US" dirty="0" smtClean="0"/>
          </a:p>
        </p:txBody>
      </p:sp>
      <p:sp>
        <p:nvSpPr>
          <p:cNvPr id="32771"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916832"/>
            <a:ext cx="2065408" cy="15426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2204864"/>
            <a:ext cx="1884040" cy="1884040"/>
          </a:xfrm>
          <a:prstGeom prst="rect">
            <a:avLst/>
          </a:prstGeom>
        </p:spPr>
      </p:pic>
      <p:grpSp>
        <p:nvGrpSpPr>
          <p:cNvPr id="8" name="Group 7"/>
          <p:cNvGrpSpPr/>
          <p:nvPr/>
        </p:nvGrpSpPr>
        <p:grpSpPr>
          <a:xfrm>
            <a:off x="5972845" y="2564904"/>
            <a:ext cx="2127547" cy="2062103"/>
            <a:chOff x="5972845" y="3223008"/>
            <a:chExt cx="2127547" cy="2062103"/>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2845" y="3459513"/>
              <a:ext cx="2127547" cy="1589094"/>
            </a:xfrm>
            <a:prstGeom prst="rect">
              <a:avLst/>
            </a:prstGeom>
          </p:spPr>
        </p:pic>
        <p:sp>
          <p:nvSpPr>
            <p:cNvPr id="6" name="TextBox 5"/>
            <p:cNvSpPr txBox="1"/>
            <p:nvPr/>
          </p:nvSpPr>
          <p:spPr>
            <a:xfrm>
              <a:off x="6453236" y="3223008"/>
              <a:ext cx="1122478" cy="2062103"/>
            </a:xfrm>
            <a:prstGeom prst="rect">
              <a:avLst/>
            </a:prstGeom>
            <a:noFill/>
          </p:spPr>
          <p:txBody>
            <a:bodyPr wrap="square" rtlCol="0">
              <a:spAutoFit/>
            </a:bodyPr>
            <a:lstStyle/>
            <a:p>
              <a:r>
                <a:rPr lang="en-GB" sz="12800" b="1" dirty="0" smtClean="0">
                  <a:solidFill>
                    <a:schemeClr val="accent6">
                      <a:lumMod val="20000"/>
                      <a:lumOff val="80000"/>
                    </a:schemeClr>
                  </a:solidFill>
                </a:rPr>
                <a:t>?</a:t>
              </a:r>
              <a:endParaRPr lang="en-GB" sz="12800" b="1" dirty="0">
                <a:solidFill>
                  <a:schemeClr val="accent6">
                    <a:lumMod val="20000"/>
                    <a:lumOff val="80000"/>
                  </a:schemeClr>
                </a:solidFill>
              </a:endParaRPr>
            </a:p>
          </p:txBody>
        </p:sp>
      </p:grpSp>
      <p:sp>
        <p:nvSpPr>
          <p:cNvPr id="7" name="TextBox 6"/>
          <p:cNvSpPr txBox="1"/>
          <p:nvPr/>
        </p:nvSpPr>
        <p:spPr>
          <a:xfrm>
            <a:off x="518642" y="3595691"/>
            <a:ext cx="2026541" cy="738664"/>
          </a:xfrm>
          <a:prstGeom prst="rect">
            <a:avLst/>
          </a:prstGeom>
          <a:noFill/>
        </p:spPr>
        <p:txBody>
          <a:bodyPr wrap="square" rtlCol="0">
            <a:spAutoFit/>
          </a:bodyPr>
          <a:lstStyle/>
          <a:p>
            <a:pPr algn="l"/>
            <a:r>
              <a:rPr lang="en-GB" sz="1400" dirty="0" smtClean="0">
                <a:latin typeface="+mj-lt"/>
              </a:rPr>
              <a:t>Unexpected morning meeting with supervisor …</a:t>
            </a:r>
            <a:endParaRPr lang="en-GB" sz="1400" dirty="0">
              <a:latin typeface="+mj-lt"/>
            </a:endParaRPr>
          </a:p>
        </p:txBody>
      </p:sp>
      <p:sp>
        <p:nvSpPr>
          <p:cNvPr id="10" name="TextBox 9"/>
          <p:cNvSpPr txBox="1"/>
          <p:nvPr/>
        </p:nvSpPr>
        <p:spPr>
          <a:xfrm>
            <a:off x="3059832" y="4278548"/>
            <a:ext cx="2376264" cy="307777"/>
          </a:xfrm>
          <a:prstGeom prst="rect">
            <a:avLst/>
          </a:prstGeom>
          <a:noFill/>
        </p:spPr>
        <p:txBody>
          <a:bodyPr wrap="square" rtlCol="0">
            <a:spAutoFit/>
          </a:bodyPr>
          <a:lstStyle/>
          <a:p>
            <a:pPr algn="l"/>
            <a:r>
              <a:rPr lang="en-GB" sz="1400" dirty="0" smtClean="0">
                <a:latin typeface="+mj-lt"/>
              </a:rPr>
              <a:t>… finishes at 10:35am.</a:t>
            </a:r>
            <a:endParaRPr lang="en-GB" sz="1400" dirty="0">
              <a:latin typeface="+mj-lt"/>
            </a:endParaRPr>
          </a:p>
        </p:txBody>
      </p:sp>
      <p:sp>
        <p:nvSpPr>
          <p:cNvPr id="11" name="TextBox 10"/>
          <p:cNvSpPr txBox="1"/>
          <p:nvPr/>
        </p:nvSpPr>
        <p:spPr>
          <a:xfrm>
            <a:off x="6073851" y="4622282"/>
            <a:ext cx="2242565" cy="523220"/>
          </a:xfrm>
          <a:prstGeom prst="rect">
            <a:avLst/>
          </a:prstGeom>
          <a:noFill/>
        </p:spPr>
        <p:txBody>
          <a:bodyPr wrap="square" rtlCol="0">
            <a:spAutoFit/>
          </a:bodyPr>
          <a:lstStyle/>
          <a:p>
            <a:pPr algn="l"/>
            <a:r>
              <a:rPr lang="en-GB" sz="1400" dirty="0" smtClean="0">
                <a:latin typeface="+mj-lt"/>
              </a:rPr>
              <a:t>Have I missed the sandwich van?</a:t>
            </a:r>
            <a:endParaRPr lang="en-GB" sz="1400" dirty="0">
              <a:latin typeface="+mj-lt"/>
            </a:endParaRPr>
          </a:p>
        </p:txBody>
      </p:sp>
      <p:sp>
        <p:nvSpPr>
          <p:cNvPr id="12" name="TextBox 11"/>
          <p:cNvSpPr txBox="1"/>
          <p:nvPr/>
        </p:nvSpPr>
        <p:spPr>
          <a:xfrm>
            <a:off x="518642" y="5589240"/>
            <a:ext cx="7387472" cy="369332"/>
          </a:xfrm>
          <a:prstGeom prst="rect">
            <a:avLst/>
          </a:prstGeom>
          <a:noFill/>
        </p:spPr>
        <p:txBody>
          <a:bodyPr wrap="none" rtlCol="0">
            <a:spAutoFit/>
          </a:bodyPr>
          <a:lstStyle/>
          <a:p>
            <a:pPr algn="l"/>
            <a:r>
              <a:rPr lang="en-GB" sz="1800" dirty="0" smtClean="0">
                <a:latin typeface="Arial" panose="020B0604020202020204" pitchFamily="34" charset="0"/>
                <a:cs typeface="Arial" panose="020B0604020202020204" pitchFamily="34" charset="0"/>
              </a:rPr>
              <a:t>From experience, van has left by 10.35am on 10 out of 11 mornings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a:t>
            </a:r>
            <a:r>
              <a:rPr lang="en-US" altLang="en-US" smtClean="0"/>
              <a:t>sandwich van</a:t>
            </a:r>
            <a:endParaRPr lang="en-US" altLang="en-US" dirty="0" smtClean="0"/>
          </a:p>
        </p:txBody>
      </p:sp>
      <p:sp>
        <p:nvSpPr>
          <p:cNvPr id="32771"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200" y="2132856"/>
            <a:ext cx="4064000" cy="3048000"/>
          </a:xfrm>
          <a:prstGeom prst="rect">
            <a:avLst/>
          </a:prstGeom>
          <a:scene3d>
            <a:camera prst="orthographicFront">
              <a:rot lat="0" lon="0" rev="16200000"/>
            </a:camera>
            <a:lightRig rig="threePt" dir="t"/>
          </a:scene3d>
        </p:spPr>
      </p:pic>
      <p:sp>
        <p:nvSpPr>
          <p:cNvPr id="14" name="TextBox 13"/>
          <p:cNvSpPr txBox="1"/>
          <p:nvPr/>
        </p:nvSpPr>
        <p:spPr>
          <a:xfrm>
            <a:off x="2339752" y="5945465"/>
            <a:ext cx="3993401" cy="369332"/>
          </a:xfrm>
          <a:prstGeom prst="rect">
            <a:avLst/>
          </a:prstGeom>
          <a:noFill/>
        </p:spPr>
        <p:txBody>
          <a:bodyPr wrap="none" rtlCol="0">
            <a:spAutoFit/>
          </a:bodyPr>
          <a:lstStyle/>
          <a:p>
            <a:pPr algn="l"/>
            <a:r>
              <a:rPr lang="en-GB" sz="1800" dirty="0" smtClean="0">
                <a:latin typeface="Arial" panose="020B0604020202020204" pitchFamily="34" charset="0"/>
                <a:cs typeface="Arial" panose="020B0604020202020204" pitchFamily="34" charset="0"/>
              </a:rPr>
              <a:t>Probably going to go hungry today …</a:t>
            </a:r>
          </a:p>
        </p:txBody>
      </p:sp>
    </p:spTree>
    <p:extLst>
      <p:ext uri="{BB962C8B-B14F-4D97-AF65-F5344CB8AC3E}">
        <p14:creationId xmlns:p14="http://schemas.microsoft.com/office/powerpoint/2010/main" val="190601074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sandwich van</a:t>
            </a:r>
          </a:p>
        </p:txBody>
      </p:sp>
      <p:sp>
        <p:nvSpPr>
          <p:cNvPr id="34819"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2" name="Content Placeholder 6"/>
          <p:cNvSpPr>
            <a:spLocks noGrp="1"/>
          </p:cNvSpPr>
          <p:nvPr>
            <p:ph idx="1"/>
          </p:nvPr>
        </p:nvSpPr>
        <p:spPr bwMode="auto">
          <a:xfrm>
            <a:off x="684213" y="5013176"/>
            <a:ext cx="2303611"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1400" dirty="0" smtClean="0"/>
              <a:t>No email from Susan this morning to say the van has arrived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028678"/>
            <a:ext cx="3031700" cy="2264418"/>
          </a:xfrm>
          <a:prstGeom prst="rect">
            <a:avLst/>
          </a:prstGeom>
          <a:scene3d>
            <a:camera prst="orthographicFront">
              <a:rot lat="0" lon="0" rev="16200000"/>
            </a:camera>
            <a:lightRig rig="threePt" dir="t"/>
          </a:scene3d>
        </p:spPr>
      </p:pic>
      <p:grpSp>
        <p:nvGrpSpPr>
          <p:cNvPr id="19" name="Group 18"/>
          <p:cNvGrpSpPr/>
          <p:nvPr/>
        </p:nvGrpSpPr>
        <p:grpSpPr>
          <a:xfrm>
            <a:off x="1178431" y="2279939"/>
            <a:ext cx="1321894" cy="1785798"/>
            <a:chOff x="6984379" y="1931234"/>
            <a:chExt cx="1321894" cy="1785798"/>
          </a:xfrm>
        </p:grpSpPr>
        <p:cxnSp>
          <p:nvCxnSpPr>
            <p:cNvPr id="8" name="Straight Connector 7"/>
            <p:cNvCxnSpPr>
              <a:cxnSpLocks noChangeAspect="1"/>
            </p:cNvCxnSpPr>
            <p:nvPr/>
          </p:nvCxnSpPr>
          <p:spPr bwMode="auto">
            <a:xfrm>
              <a:off x="6984379" y="1931234"/>
              <a:ext cx="1321892"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0" name="Straight Connector 9"/>
            <p:cNvCxnSpPr>
              <a:cxnSpLocks noChangeAspect="1"/>
            </p:cNvCxnSpPr>
            <p:nvPr/>
          </p:nvCxnSpPr>
          <p:spPr bwMode="auto">
            <a:xfrm flipH="1">
              <a:off x="6984380" y="1931234"/>
              <a:ext cx="1321893" cy="1785798"/>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nvGrpSpPr>
          <p:cNvPr id="20" name="Group 19"/>
          <p:cNvGrpSpPr>
            <a:grpSpLocks noChangeAspect="1"/>
          </p:cNvGrpSpPr>
          <p:nvPr/>
        </p:nvGrpSpPr>
        <p:grpSpPr>
          <a:xfrm>
            <a:off x="3923928" y="1340768"/>
            <a:ext cx="4123085" cy="3367189"/>
            <a:chOff x="5796136" y="4245379"/>
            <a:chExt cx="2748723" cy="2244792"/>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437112"/>
              <a:ext cx="2748723" cy="2053059"/>
            </a:xfrm>
            <a:prstGeom prst="rect">
              <a:avLst/>
            </a:prstGeom>
          </p:spPr>
        </p:pic>
        <p:sp>
          <p:nvSpPr>
            <p:cNvPr id="25" name="TextBox 24"/>
            <p:cNvSpPr txBox="1"/>
            <p:nvPr/>
          </p:nvSpPr>
          <p:spPr>
            <a:xfrm>
              <a:off x="6601462" y="4245379"/>
              <a:ext cx="1122478" cy="2113399"/>
            </a:xfrm>
            <a:prstGeom prst="rect">
              <a:avLst/>
            </a:prstGeom>
            <a:noFill/>
          </p:spPr>
          <p:txBody>
            <a:bodyPr wrap="square" rtlCol="0">
              <a:spAutoFit/>
            </a:bodyPr>
            <a:lstStyle/>
            <a:p>
              <a:r>
                <a:rPr lang="en-GB" sz="20000" b="1" dirty="0" smtClean="0">
                  <a:solidFill>
                    <a:schemeClr val="accent6">
                      <a:lumMod val="20000"/>
                      <a:lumOff val="80000"/>
                    </a:schemeClr>
                  </a:solidFill>
                </a:rPr>
                <a:t>?</a:t>
              </a:r>
              <a:endParaRPr lang="en-GB" sz="20000" b="1" dirty="0">
                <a:solidFill>
                  <a:schemeClr val="accent6">
                    <a:lumMod val="20000"/>
                    <a:lumOff val="80000"/>
                  </a:schemeClr>
                </a:solidFill>
              </a:endParaRPr>
            </a:p>
          </p:txBody>
        </p:sp>
      </p:grpSp>
      <p:sp>
        <p:nvSpPr>
          <p:cNvPr id="27" name="Content Placeholder 6"/>
          <p:cNvSpPr txBox="1">
            <a:spLocks/>
          </p:cNvSpPr>
          <p:nvPr/>
        </p:nvSpPr>
        <p:spPr bwMode="auto">
          <a:xfrm>
            <a:off x="3923928" y="5013176"/>
            <a:ext cx="4123085"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20049"/>
              </a:buClr>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20049"/>
              </a:buClr>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ＭＳ Ｐゴシック" pitchFamily="-106"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ＭＳ Ｐゴシック" pitchFamily="-106"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06" charset="-128"/>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a:lstStyle>
          <a:p>
            <a:pPr marL="0" indent="0">
              <a:buFontTx/>
              <a:buNone/>
            </a:pPr>
            <a:r>
              <a:rPr lang="en-US" altLang="en-US" sz="1400" kern="0" dirty="0" smtClean="0"/>
              <a:t>… do I still think I’ve missed the van?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sandwich van</a:t>
            </a:r>
          </a:p>
        </p:txBody>
      </p:sp>
      <p:sp>
        <p:nvSpPr>
          <p:cNvPr id="36867"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2" name="Content Placeholder 6"/>
          <p:cNvSpPr>
            <a:spLocks noGrp="1"/>
          </p:cNvSpPr>
          <p:nvPr>
            <p:ph idx="1"/>
          </p:nvPr>
        </p:nvSpPr>
        <p:spPr bwMode="auto">
          <a:xfrm>
            <a:off x="468313" y="1773238"/>
            <a:ext cx="8459787" cy="2519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2000" i="1" smtClean="0"/>
              <a:t>p </a:t>
            </a:r>
            <a:r>
              <a:rPr lang="en-US" altLang="en-US" sz="2000" smtClean="0"/>
              <a:t>(van been)				10/11</a:t>
            </a:r>
          </a:p>
          <a:p>
            <a:pPr marL="0" indent="0">
              <a:buFontTx/>
              <a:buNone/>
            </a:pPr>
            <a:r>
              <a:rPr lang="en-US" altLang="en-US" sz="2000" smtClean="0">
                <a:solidFill>
                  <a:srgbClr val="0000FF"/>
                </a:solidFill>
              </a:rPr>
              <a:t>					</a:t>
            </a:r>
            <a:r>
              <a:rPr lang="en-US" altLang="en-US" sz="1600" smtClean="0">
                <a:solidFill>
                  <a:srgbClr val="0000FF"/>
                </a:solidFill>
              </a:rPr>
              <a:t>Van is rarely still there at 10.35am</a:t>
            </a:r>
          </a:p>
          <a:p>
            <a:pPr marL="0" indent="0">
              <a:buFontTx/>
              <a:buNone/>
            </a:pPr>
            <a:endParaRPr lang="en-US" altLang="en-US" sz="2000" smtClean="0"/>
          </a:p>
          <a:p>
            <a:pPr marL="0" indent="0">
              <a:buFontTx/>
              <a:buNone/>
            </a:pPr>
            <a:endParaRPr lang="en-US" altLang="en-US" sz="2000" smtClean="0"/>
          </a:p>
          <a:p>
            <a:pPr marL="0" indent="0">
              <a:buFontTx/>
              <a:buNone/>
            </a:pPr>
            <a:r>
              <a:rPr lang="en-US" altLang="en-US" sz="2000" i="1" smtClean="0"/>
              <a:t>p </a:t>
            </a:r>
            <a:r>
              <a:rPr lang="en-US" altLang="en-US" sz="2000" smtClean="0"/>
              <a:t>(van been | no email)		?</a:t>
            </a:r>
          </a:p>
          <a:p>
            <a:pPr marL="0" indent="0">
              <a:buFontTx/>
              <a:buNone/>
            </a:pPr>
            <a:endParaRPr lang="en-US" altLang="en-US" sz="2000" i="1" smtClean="0"/>
          </a:p>
          <a:p>
            <a:pPr marL="0" indent="0">
              <a:buFontTx/>
              <a:buNone/>
            </a:pPr>
            <a:endParaRPr lang="en-US" altLang="en-US" sz="2000" i="1" smtClean="0"/>
          </a:p>
          <a:p>
            <a:pPr marL="0" indent="0">
              <a:buFontTx/>
              <a:buNone/>
            </a:pPr>
            <a:r>
              <a:rPr lang="en-US" altLang="en-US" sz="2000" i="1" smtClean="0"/>
              <a:t>p </a:t>
            </a:r>
            <a:r>
              <a:rPr lang="en-US" altLang="en-US" sz="2000" smtClean="0"/>
              <a:t>(no email | van been)		1/10</a:t>
            </a:r>
          </a:p>
          <a:p>
            <a:pPr marL="0" indent="0">
              <a:buFontTx/>
              <a:buNone/>
            </a:pPr>
            <a:r>
              <a:rPr lang="en-US" altLang="en-US" sz="1600" smtClean="0">
                <a:solidFill>
                  <a:srgbClr val="0000FF"/>
                </a:solidFill>
              </a:rPr>
              <a:t>					Once a fortnight, Susan too busy</a:t>
            </a:r>
          </a:p>
          <a:p>
            <a:pPr marL="0" indent="0">
              <a:buFontTx/>
              <a:buNone/>
            </a:pPr>
            <a:endParaRPr lang="en-US" altLang="en-US" sz="2000" i="1" smtClean="0"/>
          </a:p>
          <a:p>
            <a:pPr marL="0" indent="0">
              <a:buFontTx/>
              <a:buNone/>
            </a:pPr>
            <a:endParaRPr lang="en-US" altLang="en-US" sz="2000" i="1" smtClean="0"/>
          </a:p>
          <a:p>
            <a:pPr marL="0" indent="0">
              <a:buFontTx/>
              <a:buNone/>
            </a:pPr>
            <a:r>
              <a:rPr lang="en-US" altLang="en-US" sz="2000" i="1" smtClean="0"/>
              <a:t>p </a:t>
            </a:r>
            <a:r>
              <a:rPr lang="en-US" altLang="en-US" sz="2000" smtClean="0"/>
              <a:t>(no email | van not been)		1</a:t>
            </a:r>
          </a:p>
          <a:p>
            <a:pPr marL="0" indent="0">
              <a:buFontTx/>
              <a:buNone/>
            </a:pPr>
            <a:r>
              <a:rPr lang="en-US" altLang="en-US" sz="1600" smtClean="0">
                <a:solidFill>
                  <a:srgbClr val="0000FF"/>
                </a:solidFill>
              </a:rPr>
              <a:t>					Susan doesn’t lie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a:spLocks noChangeArrowheads="1"/>
          </p:cNvSpPr>
          <p:nvPr/>
        </p:nvSpPr>
        <p:spPr bwMode="auto">
          <a:xfrm>
            <a:off x="6934200" y="6019800"/>
            <a:ext cx="1524000" cy="576263"/>
          </a:xfrm>
          <a:prstGeom prst="ellipse">
            <a:avLst/>
          </a:prstGeom>
          <a:solidFill>
            <a:schemeClr val="bg1">
              <a:alpha val="0"/>
            </a:schemeClr>
          </a:solidFill>
          <a:ln w="38100">
            <a:solidFill>
              <a:srgbClr val="FF0000"/>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53" name="Oval 52"/>
          <p:cNvSpPr>
            <a:spLocks noChangeArrowheads="1"/>
          </p:cNvSpPr>
          <p:nvPr/>
        </p:nvSpPr>
        <p:spPr bwMode="auto">
          <a:xfrm>
            <a:off x="6934200" y="3081338"/>
            <a:ext cx="1524000" cy="576262"/>
          </a:xfrm>
          <a:prstGeom prst="ellipse">
            <a:avLst/>
          </a:prstGeom>
          <a:solidFill>
            <a:schemeClr val="bg1">
              <a:alpha val="0"/>
            </a:schemeClr>
          </a:solidFill>
          <a:ln w="38100">
            <a:solidFill>
              <a:srgbClr val="FF0000"/>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38916"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The sandwich van</a:t>
            </a:r>
          </a:p>
        </p:txBody>
      </p:sp>
      <p:sp>
        <p:nvSpPr>
          <p:cNvPr id="38917"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7" name="Oval 6"/>
          <p:cNvSpPr>
            <a:spLocks noChangeAspect="1"/>
          </p:cNvSpPr>
          <p:nvPr/>
        </p:nvSpPr>
        <p:spPr bwMode="auto">
          <a:xfrm>
            <a:off x="735013" y="3859213"/>
            <a:ext cx="179387" cy="179387"/>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cxnSp>
        <p:nvCxnSpPr>
          <p:cNvPr id="10" name="Straight Arrow Connector 9"/>
          <p:cNvCxnSpPr>
            <a:cxnSpLocks noChangeShapeType="1"/>
          </p:cNvCxnSpPr>
          <p:nvPr/>
        </p:nvCxnSpPr>
        <p:spPr bwMode="auto">
          <a:xfrm>
            <a:off x="990600" y="4114800"/>
            <a:ext cx="2514600" cy="12192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flipV="1">
            <a:off x="990600" y="2514600"/>
            <a:ext cx="2514600" cy="12192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17"/>
          <p:cNvSpPr txBox="1"/>
          <p:nvPr/>
        </p:nvSpPr>
        <p:spPr>
          <a:xfrm>
            <a:off x="1448540" y="2819400"/>
            <a:ext cx="1142260" cy="338554"/>
          </a:xfrm>
          <a:prstGeom prst="rect">
            <a:avLst/>
          </a:prstGeom>
          <a:noFill/>
          <a:scene3d>
            <a:camera prst="orthographicFront">
              <a:rot lat="0" lon="0" rev="1560000"/>
            </a:camera>
            <a:lightRig rig="threePt" dir="t"/>
          </a:scene3d>
        </p:spPr>
        <p:txBody>
          <a:bodyPr wrap="none">
            <a:spAutoFit/>
          </a:bodyPr>
          <a:lstStyle/>
          <a:p>
            <a:pPr>
              <a:defRPr/>
            </a:pPr>
            <a:r>
              <a:rPr lang="en-US" sz="1600">
                <a:latin typeface="Verdana"/>
                <a:ea typeface="+mn-ea"/>
              </a:rPr>
              <a:t>Van been</a:t>
            </a:r>
          </a:p>
        </p:txBody>
      </p:sp>
      <p:sp>
        <p:nvSpPr>
          <p:cNvPr id="19" name="TextBox 18"/>
          <p:cNvSpPr txBox="1"/>
          <p:nvPr/>
        </p:nvSpPr>
        <p:spPr>
          <a:xfrm>
            <a:off x="1650777" y="4419600"/>
            <a:ext cx="1549623" cy="338554"/>
          </a:xfrm>
          <a:prstGeom prst="rect">
            <a:avLst/>
          </a:prstGeom>
          <a:noFill/>
          <a:scene3d>
            <a:camera prst="orthographicFront">
              <a:rot lat="0" lon="0" rev="20040000"/>
            </a:camera>
            <a:lightRig rig="threePt" dir="t"/>
          </a:scene3d>
        </p:spPr>
        <p:txBody>
          <a:bodyPr wrap="none">
            <a:spAutoFit/>
          </a:bodyPr>
          <a:lstStyle/>
          <a:p>
            <a:pPr>
              <a:defRPr/>
            </a:pPr>
            <a:r>
              <a:rPr lang="en-US" sz="1600">
                <a:latin typeface="Verdana"/>
                <a:ea typeface="+mn-ea"/>
              </a:rPr>
              <a:t>Van not been</a:t>
            </a:r>
          </a:p>
        </p:txBody>
      </p:sp>
      <p:sp>
        <p:nvSpPr>
          <p:cNvPr id="23" name="TextBox 22"/>
          <p:cNvSpPr txBox="1"/>
          <p:nvPr/>
        </p:nvSpPr>
        <p:spPr>
          <a:xfrm>
            <a:off x="1604473" y="3181290"/>
            <a:ext cx="1312641" cy="338554"/>
          </a:xfrm>
          <a:prstGeom prst="rect">
            <a:avLst/>
          </a:prstGeom>
          <a:noFill/>
          <a:scene3d>
            <a:camera prst="orthographicFront">
              <a:rot lat="0" lon="0" rev="156000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10/11</a:t>
            </a:r>
            <a:endParaRPr lang="en-US" sz="1600" i="1">
              <a:solidFill>
                <a:srgbClr val="0000FF"/>
              </a:solidFill>
              <a:latin typeface="Verdana"/>
              <a:ea typeface="+mn-ea"/>
            </a:endParaRPr>
          </a:p>
        </p:txBody>
      </p:sp>
      <p:sp>
        <p:nvSpPr>
          <p:cNvPr id="24" name="TextBox 23"/>
          <p:cNvSpPr txBox="1"/>
          <p:nvPr/>
        </p:nvSpPr>
        <p:spPr>
          <a:xfrm>
            <a:off x="1637204" y="4766846"/>
            <a:ext cx="1182196" cy="338554"/>
          </a:xfrm>
          <a:prstGeom prst="rect">
            <a:avLst/>
          </a:prstGeom>
          <a:noFill/>
          <a:scene3d>
            <a:camera prst="orthographicFront">
              <a:rot lat="0" lon="0" rev="20040000"/>
            </a:camera>
            <a:lightRig rig="threePt" dir="t"/>
          </a:scene3d>
        </p:spPr>
        <p:txBody>
          <a:bodyPr wrap="none">
            <a:spAutoFit/>
          </a:bodyPr>
          <a:lstStyle/>
          <a:p>
            <a:pPr>
              <a:defRPr/>
            </a:pPr>
            <a:r>
              <a:rPr lang="en-US" sz="1600" i="1">
                <a:solidFill>
                  <a:srgbClr val="0000FF"/>
                </a:solidFill>
                <a:latin typeface="Verdana"/>
                <a:ea typeface="+mn-ea"/>
              </a:rPr>
              <a:t>p</a:t>
            </a:r>
            <a:r>
              <a:rPr lang="en-US" sz="1600">
                <a:solidFill>
                  <a:srgbClr val="0000FF"/>
                </a:solidFill>
                <a:latin typeface="Verdana"/>
                <a:ea typeface="+mn-ea"/>
              </a:rPr>
              <a:t> = 1/11</a:t>
            </a:r>
            <a:endParaRPr lang="en-US" sz="1600" i="1">
              <a:solidFill>
                <a:srgbClr val="0000FF"/>
              </a:solidFill>
              <a:latin typeface="Verdana"/>
              <a:ea typeface="+mn-ea"/>
            </a:endParaRPr>
          </a:p>
        </p:txBody>
      </p:sp>
      <p:sp>
        <p:nvSpPr>
          <p:cNvPr id="25" name="Oval 24"/>
          <p:cNvSpPr>
            <a:spLocks noChangeAspect="1"/>
          </p:cNvSpPr>
          <p:nvPr/>
        </p:nvSpPr>
        <p:spPr bwMode="auto">
          <a:xfrm>
            <a:off x="3657600" y="23622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6" name="Oval 25"/>
          <p:cNvSpPr>
            <a:spLocks noChangeAspect="1"/>
          </p:cNvSpPr>
          <p:nvPr/>
        </p:nvSpPr>
        <p:spPr bwMode="auto">
          <a:xfrm>
            <a:off x="3657600" y="53340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cxnSp>
        <p:nvCxnSpPr>
          <p:cNvPr id="27" name="Straight Arrow Connector 26"/>
          <p:cNvCxnSpPr>
            <a:cxnSpLocks noChangeShapeType="1"/>
          </p:cNvCxnSpPr>
          <p:nvPr/>
        </p:nvCxnSpPr>
        <p:spPr bwMode="auto">
          <a:xfrm flipV="1">
            <a:off x="4038600" y="1905000"/>
            <a:ext cx="2438400" cy="4572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1" name="TextBox 30"/>
          <p:cNvSpPr txBox="1"/>
          <p:nvPr/>
        </p:nvSpPr>
        <p:spPr>
          <a:xfrm>
            <a:off x="5269975" y="1676400"/>
            <a:ext cx="749825" cy="338554"/>
          </a:xfrm>
          <a:prstGeom prst="rect">
            <a:avLst/>
          </a:prstGeom>
          <a:noFill/>
          <a:scene3d>
            <a:camera prst="orthographicFront">
              <a:rot lat="0" lon="0" rev="600000"/>
            </a:camera>
            <a:lightRig rig="threePt" dir="t"/>
          </a:scene3d>
        </p:spPr>
        <p:txBody>
          <a:bodyPr wrap="none">
            <a:spAutoFit/>
          </a:bodyPr>
          <a:lstStyle/>
          <a:p>
            <a:pPr>
              <a:defRPr/>
            </a:pPr>
            <a:r>
              <a:rPr lang="en-US" sz="1600">
                <a:latin typeface="Verdana"/>
                <a:ea typeface="+mn-ea"/>
              </a:rPr>
              <a:t>Email</a:t>
            </a:r>
          </a:p>
        </p:txBody>
      </p:sp>
      <p:sp>
        <p:nvSpPr>
          <p:cNvPr id="33" name="TextBox 32"/>
          <p:cNvSpPr txBox="1"/>
          <p:nvPr/>
        </p:nvSpPr>
        <p:spPr>
          <a:xfrm>
            <a:off x="5142404" y="2057400"/>
            <a:ext cx="1182196" cy="338554"/>
          </a:xfrm>
          <a:prstGeom prst="rect">
            <a:avLst/>
          </a:prstGeom>
          <a:noFill/>
          <a:scene3d>
            <a:camera prst="orthographicFront">
              <a:rot lat="0" lon="0" rev="60000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9/10</a:t>
            </a:r>
            <a:endParaRPr lang="en-US" sz="1600" i="1">
              <a:solidFill>
                <a:srgbClr val="0000FF"/>
              </a:solidFill>
              <a:latin typeface="Verdana"/>
              <a:ea typeface="+mn-ea"/>
            </a:endParaRPr>
          </a:p>
        </p:txBody>
      </p:sp>
      <p:cxnSp>
        <p:nvCxnSpPr>
          <p:cNvPr id="34" name="Straight Arrow Connector 33"/>
          <p:cNvCxnSpPr>
            <a:cxnSpLocks noChangeShapeType="1"/>
          </p:cNvCxnSpPr>
          <p:nvPr/>
        </p:nvCxnSpPr>
        <p:spPr bwMode="auto">
          <a:xfrm flipV="1">
            <a:off x="4038600" y="4910138"/>
            <a:ext cx="2438400" cy="4572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5" name="TextBox 34"/>
          <p:cNvSpPr txBox="1"/>
          <p:nvPr/>
        </p:nvSpPr>
        <p:spPr>
          <a:xfrm>
            <a:off x="5117575" y="4690646"/>
            <a:ext cx="749825" cy="338554"/>
          </a:xfrm>
          <a:prstGeom prst="rect">
            <a:avLst/>
          </a:prstGeom>
          <a:noFill/>
          <a:scene3d>
            <a:camera prst="orthographicFront">
              <a:rot lat="0" lon="0" rev="600000"/>
            </a:camera>
            <a:lightRig rig="threePt" dir="t"/>
          </a:scene3d>
        </p:spPr>
        <p:txBody>
          <a:bodyPr wrap="none">
            <a:spAutoFit/>
          </a:bodyPr>
          <a:lstStyle/>
          <a:p>
            <a:pPr>
              <a:defRPr/>
            </a:pPr>
            <a:r>
              <a:rPr lang="en-US" sz="1600">
                <a:latin typeface="Verdana"/>
                <a:ea typeface="+mn-ea"/>
              </a:rPr>
              <a:t>Email</a:t>
            </a:r>
          </a:p>
        </p:txBody>
      </p:sp>
      <p:sp>
        <p:nvSpPr>
          <p:cNvPr id="36" name="TextBox 35"/>
          <p:cNvSpPr txBox="1"/>
          <p:nvPr/>
        </p:nvSpPr>
        <p:spPr>
          <a:xfrm>
            <a:off x="5191667" y="5105400"/>
            <a:ext cx="828133" cy="338554"/>
          </a:xfrm>
          <a:prstGeom prst="rect">
            <a:avLst/>
          </a:prstGeom>
          <a:noFill/>
          <a:scene3d>
            <a:camera prst="orthographicFront">
              <a:rot lat="0" lon="0" rev="60000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0</a:t>
            </a:r>
            <a:endParaRPr lang="en-US" sz="1600" i="1">
              <a:solidFill>
                <a:srgbClr val="0000FF"/>
              </a:solidFill>
              <a:latin typeface="Verdana"/>
              <a:ea typeface="+mn-ea"/>
            </a:endParaRPr>
          </a:p>
        </p:txBody>
      </p:sp>
      <p:cxnSp>
        <p:nvCxnSpPr>
          <p:cNvPr id="37" name="Straight Arrow Connector 36"/>
          <p:cNvCxnSpPr>
            <a:cxnSpLocks noChangeShapeType="1"/>
          </p:cNvCxnSpPr>
          <p:nvPr/>
        </p:nvCxnSpPr>
        <p:spPr bwMode="auto">
          <a:xfrm>
            <a:off x="4038600" y="5638800"/>
            <a:ext cx="24384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extBox 39"/>
          <p:cNvSpPr txBox="1"/>
          <p:nvPr/>
        </p:nvSpPr>
        <p:spPr>
          <a:xfrm>
            <a:off x="5155933" y="5681246"/>
            <a:ext cx="1092467" cy="338554"/>
          </a:xfrm>
          <a:prstGeom prst="rect">
            <a:avLst/>
          </a:prstGeom>
          <a:noFill/>
          <a:scene3d>
            <a:camera prst="orthographicFront">
              <a:rot lat="0" lon="0" rev="20880000"/>
            </a:camera>
            <a:lightRig rig="threePt" dir="t"/>
          </a:scene3d>
        </p:spPr>
        <p:txBody>
          <a:bodyPr wrap="none">
            <a:spAutoFit/>
          </a:bodyPr>
          <a:lstStyle/>
          <a:p>
            <a:pPr>
              <a:defRPr/>
            </a:pPr>
            <a:r>
              <a:rPr lang="en-US" sz="1600">
                <a:latin typeface="Verdana"/>
                <a:ea typeface="+mn-ea"/>
              </a:rPr>
              <a:t>No email</a:t>
            </a:r>
          </a:p>
        </p:txBody>
      </p:sp>
      <p:sp>
        <p:nvSpPr>
          <p:cNvPr id="41" name="TextBox 40"/>
          <p:cNvSpPr txBox="1"/>
          <p:nvPr/>
        </p:nvSpPr>
        <p:spPr>
          <a:xfrm>
            <a:off x="5115467" y="6062246"/>
            <a:ext cx="828133" cy="338554"/>
          </a:xfrm>
          <a:prstGeom prst="rect">
            <a:avLst/>
          </a:prstGeom>
          <a:noFill/>
          <a:scene3d>
            <a:camera prst="orthographicFront">
              <a:rot lat="0" lon="0" rev="2088000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1</a:t>
            </a:r>
            <a:endParaRPr lang="en-US" sz="1600" i="1">
              <a:solidFill>
                <a:srgbClr val="0000FF"/>
              </a:solidFill>
              <a:latin typeface="Verdana"/>
              <a:ea typeface="+mn-ea"/>
            </a:endParaRPr>
          </a:p>
        </p:txBody>
      </p:sp>
      <p:cxnSp>
        <p:nvCxnSpPr>
          <p:cNvPr id="42" name="Straight Arrow Connector 41"/>
          <p:cNvCxnSpPr>
            <a:cxnSpLocks noChangeShapeType="1"/>
          </p:cNvCxnSpPr>
          <p:nvPr/>
        </p:nvCxnSpPr>
        <p:spPr bwMode="auto">
          <a:xfrm>
            <a:off x="4064000" y="2700338"/>
            <a:ext cx="24384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TextBox 42"/>
          <p:cNvSpPr txBox="1"/>
          <p:nvPr/>
        </p:nvSpPr>
        <p:spPr>
          <a:xfrm>
            <a:off x="5181600" y="2743200"/>
            <a:ext cx="1092467" cy="338554"/>
          </a:xfrm>
          <a:prstGeom prst="rect">
            <a:avLst/>
          </a:prstGeom>
          <a:noFill/>
          <a:scene3d>
            <a:camera prst="orthographicFront">
              <a:rot lat="0" lon="0" rev="20880000"/>
            </a:camera>
            <a:lightRig rig="threePt" dir="t"/>
          </a:scene3d>
        </p:spPr>
        <p:txBody>
          <a:bodyPr wrap="none">
            <a:spAutoFit/>
          </a:bodyPr>
          <a:lstStyle/>
          <a:p>
            <a:pPr>
              <a:defRPr/>
            </a:pPr>
            <a:r>
              <a:rPr lang="en-US" sz="1600">
                <a:latin typeface="Verdana"/>
                <a:ea typeface="+mn-ea"/>
              </a:rPr>
              <a:t>No email</a:t>
            </a:r>
          </a:p>
        </p:txBody>
      </p:sp>
      <p:sp>
        <p:nvSpPr>
          <p:cNvPr id="44" name="TextBox 43"/>
          <p:cNvSpPr txBox="1"/>
          <p:nvPr/>
        </p:nvSpPr>
        <p:spPr>
          <a:xfrm>
            <a:off x="4990004" y="3124200"/>
            <a:ext cx="1182196" cy="338554"/>
          </a:xfrm>
          <a:prstGeom prst="rect">
            <a:avLst/>
          </a:prstGeom>
          <a:noFill/>
          <a:scene3d>
            <a:camera prst="orthographicFront">
              <a:rot lat="0" lon="0" rev="2088000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1/10</a:t>
            </a:r>
            <a:endParaRPr lang="en-US" sz="1600" i="1">
              <a:solidFill>
                <a:srgbClr val="0000FF"/>
              </a:solidFill>
              <a:latin typeface="Verdana"/>
              <a:ea typeface="+mn-ea"/>
            </a:endParaRPr>
          </a:p>
        </p:txBody>
      </p:sp>
      <p:sp>
        <p:nvSpPr>
          <p:cNvPr id="45" name="Oval 44"/>
          <p:cNvSpPr>
            <a:spLocks noChangeAspect="1"/>
          </p:cNvSpPr>
          <p:nvPr/>
        </p:nvSpPr>
        <p:spPr bwMode="auto">
          <a:xfrm>
            <a:off x="6629400" y="18288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46" name="Oval 45"/>
          <p:cNvSpPr>
            <a:spLocks noChangeAspect="1"/>
          </p:cNvSpPr>
          <p:nvPr/>
        </p:nvSpPr>
        <p:spPr bwMode="auto">
          <a:xfrm>
            <a:off x="6629400" y="32766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47" name="Oval 46"/>
          <p:cNvSpPr>
            <a:spLocks noChangeAspect="1"/>
          </p:cNvSpPr>
          <p:nvPr/>
        </p:nvSpPr>
        <p:spPr bwMode="auto">
          <a:xfrm>
            <a:off x="6629400" y="48006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48" name="Oval 47"/>
          <p:cNvSpPr>
            <a:spLocks noChangeAspect="1"/>
          </p:cNvSpPr>
          <p:nvPr/>
        </p:nvSpPr>
        <p:spPr bwMode="auto">
          <a:xfrm>
            <a:off x="6629400" y="6172200"/>
            <a:ext cx="179388" cy="179388"/>
          </a:xfrm>
          <a:prstGeom prst="ellipse">
            <a:avLst/>
          </a:prstGeom>
          <a:solidFill>
            <a:schemeClr val="accent1"/>
          </a:solidFill>
          <a:ln w="50800">
            <a:solidFill>
              <a:schemeClr val="accent1"/>
            </a:solidFill>
            <a:round/>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49" name="TextBox 48"/>
          <p:cNvSpPr txBox="1"/>
          <p:nvPr/>
        </p:nvSpPr>
        <p:spPr>
          <a:xfrm>
            <a:off x="7086600" y="1676400"/>
            <a:ext cx="1182196" cy="338554"/>
          </a:xfrm>
          <a:prstGeom prst="rect">
            <a:avLst/>
          </a:prstGeom>
          <a:noFill/>
          <a:scene3d>
            <a:camera prst="orthographicFront">
              <a:rot lat="0" lon="0" rev="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9/11</a:t>
            </a:r>
            <a:endParaRPr lang="en-US" sz="1600" i="1">
              <a:solidFill>
                <a:srgbClr val="0000FF"/>
              </a:solidFill>
              <a:latin typeface="Verdana"/>
              <a:ea typeface="+mn-ea"/>
            </a:endParaRPr>
          </a:p>
        </p:txBody>
      </p:sp>
      <p:sp>
        <p:nvSpPr>
          <p:cNvPr id="50" name="TextBox 49"/>
          <p:cNvSpPr txBox="1"/>
          <p:nvPr/>
        </p:nvSpPr>
        <p:spPr>
          <a:xfrm>
            <a:off x="7064644" y="3200400"/>
            <a:ext cx="1182196" cy="338554"/>
          </a:xfrm>
          <a:prstGeom prst="rect">
            <a:avLst/>
          </a:prstGeom>
          <a:noFill/>
          <a:scene3d>
            <a:camera prst="orthographicFront">
              <a:rot lat="0" lon="0" rev="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1/11</a:t>
            </a:r>
            <a:endParaRPr lang="en-US" sz="1600" i="1">
              <a:solidFill>
                <a:srgbClr val="0000FF"/>
              </a:solidFill>
              <a:latin typeface="Verdana"/>
              <a:ea typeface="+mn-ea"/>
            </a:endParaRPr>
          </a:p>
        </p:txBody>
      </p:sp>
      <p:sp>
        <p:nvSpPr>
          <p:cNvPr id="51" name="TextBox 50"/>
          <p:cNvSpPr txBox="1"/>
          <p:nvPr/>
        </p:nvSpPr>
        <p:spPr>
          <a:xfrm>
            <a:off x="7239000" y="4724400"/>
            <a:ext cx="828133" cy="338554"/>
          </a:xfrm>
          <a:prstGeom prst="rect">
            <a:avLst/>
          </a:prstGeom>
          <a:noFill/>
          <a:scene3d>
            <a:camera prst="orthographicFront">
              <a:rot lat="0" lon="0" rev="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0</a:t>
            </a:r>
            <a:endParaRPr lang="en-US" sz="1600" i="1">
              <a:solidFill>
                <a:srgbClr val="0000FF"/>
              </a:solidFill>
              <a:latin typeface="Verdana"/>
              <a:ea typeface="+mn-ea"/>
            </a:endParaRPr>
          </a:p>
        </p:txBody>
      </p:sp>
      <p:sp>
        <p:nvSpPr>
          <p:cNvPr id="52" name="TextBox 51"/>
          <p:cNvSpPr txBox="1"/>
          <p:nvPr/>
        </p:nvSpPr>
        <p:spPr>
          <a:xfrm>
            <a:off x="7086600" y="6096000"/>
            <a:ext cx="1182196" cy="338554"/>
          </a:xfrm>
          <a:prstGeom prst="rect">
            <a:avLst/>
          </a:prstGeom>
          <a:noFill/>
          <a:scene3d>
            <a:camera prst="orthographicFront">
              <a:rot lat="0" lon="0" rev="0"/>
            </a:camera>
            <a:lightRig rig="threePt" dir="t"/>
          </a:scene3d>
        </p:spPr>
        <p:txBody>
          <a:bodyPr wrap="none">
            <a:spAutoFit/>
          </a:bodyPr>
          <a:lstStyle/>
          <a:p>
            <a:pPr>
              <a:defRPr/>
            </a:pPr>
            <a:r>
              <a:rPr lang="en-US" sz="1600" i="1">
                <a:solidFill>
                  <a:srgbClr val="0000FF"/>
                </a:solidFill>
                <a:latin typeface="Verdana"/>
                <a:ea typeface="+mn-ea"/>
              </a:rPr>
              <a:t>p </a:t>
            </a:r>
            <a:r>
              <a:rPr lang="en-US" sz="1600">
                <a:solidFill>
                  <a:srgbClr val="0000FF"/>
                </a:solidFill>
                <a:latin typeface="Verdana"/>
                <a:ea typeface="+mn-ea"/>
              </a:rPr>
              <a:t>= 1/11</a:t>
            </a:r>
            <a:endParaRPr lang="en-US" sz="1600" i="1">
              <a:solidFill>
                <a:srgbClr val="0000FF"/>
              </a:solidFill>
              <a:latin typeface="Verdana"/>
              <a:ea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7" grpId="0" animBg="1"/>
      <p:bldP spid="25" grpId="0" animBg="1"/>
      <p:bldP spid="26"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Bayes’ rule</a:t>
            </a:r>
          </a:p>
        </p:txBody>
      </p:sp>
      <p:sp>
        <p:nvSpPr>
          <p:cNvPr id="40963"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2" name="Content Placeholder 6"/>
          <p:cNvSpPr>
            <a:spLocks noGrp="1"/>
          </p:cNvSpPr>
          <p:nvPr>
            <p:ph idx="1"/>
          </p:nvPr>
        </p:nvSpPr>
        <p:spPr bwMode="auto">
          <a:xfrm>
            <a:off x="468313" y="1752600"/>
            <a:ext cx="8459787" cy="58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2000" smtClean="0"/>
              <a:t>For two events A and B, where </a:t>
            </a:r>
            <a:r>
              <a:rPr lang="en-US" altLang="en-US" sz="2000" i="1" smtClean="0"/>
              <a:t>p</a:t>
            </a:r>
            <a:r>
              <a:rPr lang="en-US" altLang="en-US" sz="2000" smtClean="0"/>
              <a:t>(B)≠0: </a:t>
            </a:r>
          </a:p>
          <a:p>
            <a:pPr marL="0" indent="0">
              <a:buFontTx/>
              <a:buNone/>
            </a:pPr>
            <a:endParaRPr lang="en-US" altLang="en-US" sz="2000" i="1" smtClean="0"/>
          </a:p>
          <a:p>
            <a:pPr marL="0" indent="0">
              <a:buFontTx/>
              <a:buNone/>
            </a:pPr>
            <a:r>
              <a:rPr lang="en-US" altLang="en-US" sz="2000" i="1" smtClean="0"/>
              <a:t> 	</a:t>
            </a:r>
          </a:p>
        </p:txBody>
      </p:sp>
      <p:cxnSp>
        <p:nvCxnSpPr>
          <p:cNvPr id="6" name="Straight Connector 5"/>
          <p:cNvCxnSpPr>
            <a:cxnSpLocks noChangeShapeType="1"/>
          </p:cNvCxnSpPr>
          <p:nvPr/>
        </p:nvCxnSpPr>
        <p:spPr bwMode="auto">
          <a:xfrm>
            <a:off x="3581400" y="3733800"/>
            <a:ext cx="1638300" cy="15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sp>
        <p:nvSpPr>
          <p:cNvPr id="11" name="TextBox 10"/>
          <p:cNvSpPr txBox="1">
            <a:spLocks noChangeArrowheads="1"/>
          </p:cNvSpPr>
          <p:nvPr/>
        </p:nvSpPr>
        <p:spPr bwMode="auto">
          <a:xfrm>
            <a:off x="1384300" y="2438400"/>
            <a:ext cx="195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dirty="0" smtClean="0">
                <a:latin typeface="Verdana" charset="0"/>
              </a:rPr>
              <a:t>p</a:t>
            </a:r>
            <a:r>
              <a:rPr lang="en-US" altLang="en-US" sz="2000" dirty="0" smtClean="0">
                <a:latin typeface="Verdana" charset="0"/>
              </a:rPr>
              <a:t>(A and B</a:t>
            </a:r>
            <a:r>
              <a:rPr lang="en-US" altLang="en-US" sz="2000" dirty="0">
                <a:latin typeface="Verdana" charset="0"/>
              </a:rPr>
              <a:t>) </a:t>
            </a:r>
            <a:r>
              <a:rPr lang="en-US" altLang="en-US" sz="2000" i="1" dirty="0">
                <a:latin typeface="Verdana" charset="0"/>
              </a:rPr>
              <a:t>=</a:t>
            </a:r>
          </a:p>
        </p:txBody>
      </p:sp>
      <p:sp>
        <p:nvSpPr>
          <p:cNvPr id="12" name="TextBox 11"/>
          <p:cNvSpPr txBox="1">
            <a:spLocks noChangeArrowheads="1"/>
          </p:cNvSpPr>
          <p:nvPr/>
        </p:nvSpPr>
        <p:spPr bwMode="auto">
          <a:xfrm>
            <a:off x="3097213" y="2438400"/>
            <a:ext cx="186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a:latin typeface="Verdana" charset="0"/>
              </a:rPr>
              <a:t> p</a:t>
            </a:r>
            <a:r>
              <a:rPr lang="en-US" altLang="en-US" sz="2000">
                <a:latin typeface="Verdana" charset="0"/>
              </a:rPr>
              <a:t>(A) </a:t>
            </a:r>
            <a:r>
              <a:rPr lang="en-US" altLang="en-US" sz="2000" i="1">
                <a:latin typeface="Verdana" charset="0"/>
              </a:rPr>
              <a:t>p</a:t>
            </a:r>
            <a:r>
              <a:rPr lang="en-US" altLang="en-US" sz="2000">
                <a:latin typeface="Verdana" charset="0"/>
              </a:rPr>
              <a:t>(B|A)</a:t>
            </a:r>
            <a:endParaRPr lang="en-US" altLang="en-US" sz="2000" i="1">
              <a:latin typeface="Verdana" charset="0"/>
            </a:endParaRPr>
          </a:p>
        </p:txBody>
      </p:sp>
      <p:sp>
        <p:nvSpPr>
          <p:cNvPr id="14" name="TextBox 13"/>
          <p:cNvSpPr txBox="1">
            <a:spLocks noChangeArrowheads="1"/>
          </p:cNvSpPr>
          <p:nvPr/>
        </p:nvSpPr>
        <p:spPr bwMode="auto">
          <a:xfrm>
            <a:off x="457200" y="2438400"/>
            <a:ext cx="207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a:latin typeface="Verdana" charset="0"/>
              </a:rPr>
              <a:t>p</a:t>
            </a:r>
            <a:r>
              <a:rPr lang="en-US" altLang="en-US" sz="2000">
                <a:latin typeface="Verdana" charset="0"/>
              </a:rPr>
              <a:t>(B) </a:t>
            </a:r>
            <a:r>
              <a:rPr lang="en-US" altLang="en-US" sz="2000" i="1">
                <a:latin typeface="Verdana" charset="0"/>
              </a:rPr>
              <a:t>p</a:t>
            </a:r>
            <a:r>
              <a:rPr lang="en-US" altLang="en-US" sz="2000">
                <a:latin typeface="Verdana" charset="0"/>
              </a:rPr>
              <a:t>(A|B) </a:t>
            </a:r>
            <a:r>
              <a:rPr lang="en-US" altLang="en-US" sz="2000" i="1">
                <a:latin typeface="Verdana" charset="0"/>
              </a:rPr>
              <a:t>=</a:t>
            </a:r>
          </a:p>
        </p:txBody>
      </p:sp>
      <p:sp>
        <p:nvSpPr>
          <p:cNvPr id="15" name="TextBox 14"/>
          <p:cNvSpPr txBox="1">
            <a:spLocks noChangeArrowheads="1"/>
          </p:cNvSpPr>
          <p:nvPr/>
        </p:nvSpPr>
        <p:spPr bwMode="auto">
          <a:xfrm>
            <a:off x="2219325" y="3276600"/>
            <a:ext cx="311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i="1">
                <a:solidFill>
                  <a:srgbClr val="0000FF"/>
                </a:solidFill>
                <a:latin typeface="Verdana" charset="0"/>
              </a:rPr>
              <a:t>p</a:t>
            </a:r>
            <a:r>
              <a:rPr lang="en-US" altLang="en-US" sz="2000">
                <a:solidFill>
                  <a:srgbClr val="0000FF"/>
                </a:solidFill>
                <a:latin typeface="Verdana" charset="0"/>
              </a:rPr>
              <a:t>(A|B) </a:t>
            </a:r>
            <a:r>
              <a:rPr lang="en-US" altLang="en-US" sz="2000" i="1">
                <a:solidFill>
                  <a:srgbClr val="0000FF"/>
                </a:solidFill>
                <a:latin typeface="Verdana" charset="0"/>
              </a:rPr>
              <a:t>=  p</a:t>
            </a:r>
            <a:r>
              <a:rPr lang="en-US" altLang="en-US" sz="2000">
                <a:solidFill>
                  <a:srgbClr val="0000FF"/>
                </a:solidFill>
                <a:latin typeface="Verdana" charset="0"/>
              </a:rPr>
              <a:t>(B|A) </a:t>
            </a:r>
            <a:r>
              <a:rPr lang="en-US" altLang="en-US" sz="2000" i="1">
                <a:solidFill>
                  <a:srgbClr val="0000FF"/>
                </a:solidFill>
                <a:latin typeface="Verdana" charset="0"/>
              </a:rPr>
              <a:t>p</a:t>
            </a:r>
            <a:r>
              <a:rPr lang="en-US" altLang="en-US" sz="2000">
                <a:solidFill>
                  <a:srgbClr val="0000FF"/>
                </a:solidFill>
                <a:latin typeface="Verdana" charset="0"/>
              </a:rPr>
              <a:t>(A)</a:t>
            </a:r>
            <a:endParaRPr lang="en-US" altLang="en-US" sz="2000" i="1">
              <a:solidFill>
                <a:srgbClr val="0000FF"/>
              </a:solidFill>
              <a:latin typeface="Verdana" charset="0"/>
            </a:endParaRPr>
          </a:p>
        </p:txBody>
      </p:sp>
      <p:sp>
        <p:nvSpPr>
          <p:cNvPr id="16" name="TextBox 15"/>
          <p:cNvSpPr txBox="1">
            <a:spLocks noChangeArrowheads="1"/>
          </p:cNvSpPr>
          <p:nvPr/>
        </p:nvSpPr>
        <p:spPr bwMode="auto">
          <a:xfrm>
            <a:off x="4038600" y="3733800"/>
            <a:ext cx="76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a:solidFill>
                  <a:srgbClr val="0000FF"/>
                </a:solidFill>
                <a:latin typeface="Verdana" charset="0"/>
              </a:rPr>
              <a:t>p</a:t>
            </a:r>
            <a:r>
              <a:rPr lang="en-US" altLang="en-US" sz="2000">
                <a:solidFill>
                  <a:srgbClr val="0000FF"/>
                </a:solidFill>
                <a:latin typeface="Verdana" charset="0"/>
              </a:rPr>
              <a:t>(B)</a:t>
            </a:r>
          </a:p>
        </p:txBody>
      </p:sp>
      <p:sp>
        <p:nvSpPr>
          <p:cNvPr id="18" name="TextBox 17"/>
          <p:cNvSpPr txBox="1">
            <a:spLocks noChangeArrowheads="1"/>
          </p:cNvSpPr>
          <p:nvPr/>
        </p:nvSpPr>
        <p:spPr bwMode="auto">
          <a:xfrm>
            <a:off x="457200" y="3733800"/>
            <a:ext cx="666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p </a:t>
            </a:r>
            <a:r>
              <a:rPr lang="en-US" altLang="en-US" sz="1600">
                <a:latin typeface="Verdana" charset="0"/>
              </a:rPr>
              <a:t>(van been|no email) </a:t>
            </a:r>
            <a:r>
              <a:rPr lang="en-US" altLang="en-US" sz="1600" i="1">
                <a:latin typeface="Verdana" charset="0"/>
              </a:rPr>
              <a:t>=  p </a:t>
            </a:r>
            <a:r>
              <a:rPr lang="en-US" altLang="en-US" sz="1600">
                <a:latin typeface="Verdana" charset="0"/>
              </a:rPr>
              <a:t>(no email|van been) </a:t>
            </a:r>
            <a:r>
              <a:rPr lang="en-US" altLang="en-US" sz="1600" i="1">
                <a:latin typeface="Verdana" charset="0"/>
              </a:rPr>
              <a:t>p </a:t>
            </a:r>
            <a:r>
              <a:rPr lang="en-US" altLang="en-US" sz="1600">
                <a:latin typeface="Verdana" charset="0"/>
              </a:rPr>
              <a:t>(van been)</a:t>
            </a:r>
            <a:endParaRPr lang="en-US" altLang="en-US" sz="1600" i="1">
              <a:latin typeface="Verdana" charset="0"/>
            </a:endParaRPr>
          </a:p>
        </p:txBody>
      </p:sp>
      <p:cxnSp>
        <p:nvCxnSpPr>
          <p:cNvPr id="20" name="Straight Connector 19"/>
          <p:cNvCxnSpPr>
            <a:cxnSpLocks noChangeShapeType="1"/>
          </p:cNvCxnSpPr>
          <p:nvPr/>
        </p:nvCxnSpPr>
        <p:spPr bwMode="auto">
          <a:xfrm>
            <a:off x="3200400" y="4157663"/>
            <a:ext cx="36576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a:spLocks noChangeArrowheads="1"/>
          </p:cNvSpPr>
          <p:nvPr/>
        </p:nvSpPr>
        <p:spPr bwMode="auto">
          <a:xfrm>
            <a:off x="4186238" y="4157663"/>
            <a:ext cx="1528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p </a:t>
            </a:r>
            <a:r>
              <a:rPr lang="en-US" altLang="en-US" sz="1600">
                <a:latin typeface="Verdana" charset="0"/>
              </a:rPr>
              <a:t>(no email)</a:t>
            </a:r>
            <a:endParaRPr lang="en-US" altLang="en-US" sz="1600" i="1">
              <a:latin typeface="Verdana" charset="0"/>
            </a:endParaRPr>
          </a:p>
        </p:txBody>
      </p:sp>
      <p:sp>
        <p:nvSpPr>
          <p:cNvPr id="23" name="TextBox 22"/>
          <p:cNvSpPr txBox="1">
            <a:spLocks noChangeArrowheads="1"/>
          </p:cNvSpPr>
          <p:nvPr/>
        </p:nvSpPr>
        <p:spPr bwMode="auto">
          <a:xfrm>
            <a:off x="152400" y="46482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dirty="0">
                <a:latin typeface="Verdana" charset="0"/>
              </a:rPr>
              <a:t>=  	  	          p </a:t>
            </a:r>
            <a:r>
              <a:rPr lang="en-US" altLang="en-US" sz="1600" dirty="0">
                <a:latin typeface="Verdana" charset="0"/>
              </a:rPr>
              <a:t>(no </a:t>
            </a:r>
            <a:r>
              <a:rPr lang="en-US" altLang="en-US" sz="1600" dirty="0" err="1">
                <a:latin typeface="Verdana" charset="0"/>
              </a:rPr>
              <a:t>email|van</a:t>
            </a:r>
            <a:r>
              <a:rPr lang="en-US" altLang="en-US" sz="1600" dirty="0">
                <a:latin typeface="Verdana" charset="0"/>
              </a:rPr>
              <a:t> been) </a:t>
            </a:r>
            <a:r>
              <a:rPr lang="en-US" altLang="en-US" sz="1600" i="1" dirty="0">
                <a:latin typeface="Verdana" charset="0"/>
              </a:rPr>
              <a:t>p </a:t>
            </a:r>
            <a:r>
              <a:rPr lang="en-US" altLang="en-US" sz="1600" dirty="0">
                <a:latin typeface="Verdana" charset="0"/>
              </a:rPr>
              <a:t>(van been)</a:t>
            </a:r>
            <a:endParaRPr lang="en-US" altLang="en-US" sz="1600" i="1" dirty="0">
              <a:latin typeface="Verdana" charset="0"/>
            </a:endParaRPr>
          </a:p>
        </p:txBody>
      </p:sp>
      <p:cxnSp>
        <p:nvCxnSpPr>
          <p:cNvPr id="24" name="Straight Connector 23"/>
          <p:cNvCxnSpPr>
            <a:cxnSpLocks noChangeShapeType="1"/>
          </p:cNvCxnSpPr>
          <p:nvPr/>
        </p:nvCxnSpPr>
        <p:spPr bwMode="auto">
          <a:xfrm>
            <a:off x="533400" y="5062538"/>
            <a:ext cx="83693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5" name="TextBox 24"/>
          <p:cNvSpPr txBox="1">
            <a:spLocks noChangeArrowheads="1"/>
          </p:cNvSpPr>
          <p:nvPr/>
        </p:nvSpPr>
        <p:spPr bwMode="auto">
          <a:xfrm>
            <a:off x="457200" y="5105400"/>
            <a:ext cx="8951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p </a:t>
            </a:r>
            <a:r>
              <a:rPr lang="en-US" altLang="en-US" sz="1600">
                <a:latin typeface="Verdana" charset="0"/>
              </a:rPr>
              <a:t>(no email|van been) </a:t>
            </a:r>
            <a:r>
              <a:rPr lang="en-US" altLang="en-US" sz="1600" i="1">
                <a:latin typeface="Verdana" charset="0"/>
              </a:rPr>
              <a:t>p </a:t>
            </a:r>
            <a:r>
              <a:rPr lang="en-US" altLang="en-US" sz="1600">
                <a:latin typeface="Verdana" charset="0"/>
              </a:rPr>
              <a:t>(van been) </a:t>
            </a:r>
            <a:r>
              <a:rPr lang="en-US" altLang="en-US" sz="1600" i="1">
                <a:latin typeface="Verdana" charset="0"/>
              </a:rPr>
              <a:t>+</a:t>
            </a:r>
            <a:r>
              <a:rPr lang="en-US" altLang="en-US" sz="1600">
                <a:latin typeface="Verdana" charset="0"/>
              </a:rPr>
              <a:t> </a:t>
            </a:r>
            <a:r>
              <a:rPr lang="en-US" altLang="en-US" sz="1600" i="1">
                <a:latin typeface="Verdana" charset="0"/>
              </a:rPr>
              <a:t>p</a:t>
            </a:r>
            <a:r>
              <a:rPr lang="en-US" altLang="en-US" sz="1600">
                <a:latin typeface="Verdana" charset="0"/>
              </a:rPr>
              <a:t> (no email|van not been) </a:t>
            </a:r>
            <a:r>
              <a:rPr lang="en-US" altLang="en-US" sz="1600" i="1">
                <a:latin typeface="Verdana" charset="0"/>
              </a:rPr>
              <a:t>p</a:t>
            </a:r>
            <a:r>
              <a:rPr lang="en-US" altLang="en-US" sz="1600">
                <a:latin typeface="Verdana" charset="0"/>
              </a:rPr>
              <a:t> (van not been)</a:t>
            </a:r>
            <a:endParaRPr lang="en-US" altLang="en-US" sz="1600" i="1">
              <a:latin typeface="Verdana" charset="0"/>
            </a:endParaRPr>
          </a:p>
        </p:txBody>
      </p:sp>
      <p:sp>
        <p:nvSpPr>
          <p:cNvPr id="30" name="TextBox 29"/>
          <p:cNvSpPr txBox="1">
            <a:spLocks noChangeArrowheads="1"/>
          </p:cNvSpPr>
          <p:nvPr/>
        </p:nvSpPr>
        <p:spPr bwMode="auto">
          <a:xfrm>
            <a:off x="2057400" y="5715000"/>
            <a:ext cx="335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1/10 * 10/11</a:t>
            </a:r>
            <a:r>
              <a:rPr lang="en-US" altLang="en-US" sz="1600" i="1">
                <a:latin typeface="Verdana" charset="0"/>
              </a:rPr>
              <a:t> </a:t>
            </a:r>
          </a:p>
        </p:txBody>
      </p:sp>
      <p:cxnSp>
        <p:nvCxnSpPr>
          <p:cNvPr id="31" name="Straight Connector 30"/>
          <p:cNvCxnSpPr>
            <a:cxnSpLocks noChangeShapeType="1"/>
          </p:cNvCxnSpPr>
          <p:nvPr/>
        </p:nvCxnSpPr>
        <p:spPr bwMode="auto">
          <a:xfrm>
            <a:off x="2514600" y="6096000"/>
            <a:ext cx="2743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2" name="TextBox 31"/>
          <p:cNvSpPr txBox="1">
            <a:spLocks noChangeArrowheads="1"/>
          </p:cNvSpPr>
          <p:nvPr/>
        </p:nvSpPr>
        <p:spPr bwMode="auto">
          <a:xfrm>
            <a:off x="2133600" y="6138863"/>
            <a:ext cx="335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1/10 * 10/11  + 1 * 1/11</a:t>
            </a:r>
            <a:endParaRPr lang="en-US" altLang="en-US" sz="1600" i="1">
              <a:latin typeface="Verdana" charset="0"/>
            </a:endParaRPr>
          </a:p>
        </p:txBody>
      </p:sp>
      <p:sp>
        <p:nvSpPr>
          <p:cNvPr id="37" name="TextBox 36"/>
          <p:cNvSpPr txBox="1">
            <a:spLocks noChangeArrowheads="1"/>
          </p:cNvSpPr>
          <p:nvPr/>
        </p:nvSpPr>
        <p:spPr bwMode="auto">
          <a:xfrm>
            <a:off x="5638800" y="5715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1/11</a:t>
            </a:r>
            <a:r>
              <a:rPr lang="en-US" altLang="en-US" sz="1600" i="1">
                <a:latin typeface="Verdana" charset="0"/>
              </a:rPr>
              <a:t> </a:t>
            </a:r>
          </a:p>
        </p:txBody>
      </p:sp>
      <p:cxnSp>
        <p:nvCxnSpPr>
          <p:cNvPr id="38" name="Straight Connector 37"/>
          <p:cNvCxnSpPr>
            <a:cxnSpLocks noChangeShapeType="1"/>
          </p:cNvCxnSpPr>
          <p:nvPr/>
        </p:nvCxnSpPr>
        <p:spPr bwMode="auto">
          <a:xfrm>
            <a:off x="6172200" y="6096000"/>
            <a:ext cx="762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0" name="TextBox 39"/>
          <p:cNvSpPr txBox="1">
            <a:spLocks noChangeArrowheads="1"/>
          </p:cNvSpPr>
          <p:nvPr/>
        </p:nvSpPr>
        <p:spPr bwMode="auto">
          <a:xfrm>
            <a:off x="5638800" y="6096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2/11</a:t>
            </a:r>
            <a:r>
              <a:rPr lang="en-US" altLang="en-US" sz="1600" i="1">
                <a:latin typeface="Verdana" charset="0"/>
              </a:rPr>
              <a:t> </a:t>
            </a:r>
          </a:p>
        </p:txBody>
      </p:sp>
      <p:sp>
        <p:nvSpPr>
          <p:cNvPr id="47" name="TextBox 46"/>
          <p:cNvSpPr txBox="1">
            <a:spLocks noChangeArrowheads="1"/>
          </p:cNvSpPr>
          <p:nvPr/>
        </p:nvSpPr>
        <p:spPr bwMode="auto">
          <a:xfrm>
            <a:off x="7315200" y="5715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1</a:t>
            </a:r>
            <a:endParaRPr lang="en-US" altLang="en-US" sz="1600" i="1">
              <a:latin typeface="Verdana" charset="0"/>
            </a:endParaRPr>
          </a:p>
        </p:txBody>
      </p:sp>
      <p:sp>
        <p:nvSpPr>
          <p:cNvPr id="48" name="TextBox 47"/>
          <p:cNvSpPr txBox="1">
            <a:spLocks noChangeArrowheads="1"/>
          </p:cNvSpPr>
          <p:nvPr/>
        </p:nvSpPr>
        <p:spPr bwMode="auto">
          <a:xfrm>
            <a:off x="7315200" y="6096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600" i="1">
                <a:latin typeface="Verdana" charset="0"/>
              </a:rPr>
              <a:t>        </a:t>
            </a:r>
            <a:r>
              <a:rPr lang="en-US" altLang="en-US" sz="1600">
                <a:latin typeface="Verdana" charset="0"/>
              </a:rPr>
              <a:t>2</a:t>
            </a:r>
            <a:endParaRPr lang="en-US" altLang="en-US" sz="1600" i="1">
              <a:latin typeface="Verdana" charset="0"/>
            </a:endParaRPr>
          </a:p>
        </p:txBody>
      </p:sp>
      <p:sp>
        <p:nvSpPr>
          <p:cNvPr id="49" name="TextBox 48"/>
          <p:cNvSpPr txBox="1">
            <a:spLocks noChangeArrowheads="1"/>
          </p:cNvSpPr>
          <p:nvPr/>
        </p:nvSpPr>
        <p:spPr bwMode="auto">
          <a:xfrm>
            <a:off x="5581650" y="5791200"/>
            <a:ext cx="300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t>=</a:t>
            </a:r>
          </a:p>
        </p:txBody>
      </p:sp>
      <p:sp>
        <p:nvSpPr>
          <p:cNvPr id="50" name="TextBox 49"/>
          <p:cNvSpPr txBox="1">
            <a:spLocks noChangeArrowheads="1"/>
          </p:cNvSpPr>
          <p:nvPr/>
        </p:nvSpPr>
        <p:spPr bwMode="auto">
          <a:xfrm>
            <a:off x="7242175" y="5791200"/>
            <a:ext cx="352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latin typeface="Verdana" charset="0"/>
              </a:rPr>
              <a:t>=</a:t>
            </a:r>
          </a:p>
        </p:txBody>
      </p:sp>
      <p:cxnSp>
        <p:nvCxnSpPr>
          <p:cNvPr id="51" name="Straight Connector 50"/>
          <p:cNvCxnSpPr>
            <a:cxnSpLocks noChangeShapeType="1"/>
          </p:cNvCxnSpPr>
          <p:nvPr/>
        </p:nvCxnSpPr>
        <p:spPr bwMode="auto">
          <a:xfrm>
            <a:off x="7869238" y="6096000"/>
            <a:ext cx="36036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440" y="1605788"/>
            <a:ext cx="3197032" cy="20652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 0 L 0.10833 0 " pathEditMode="relative" ptsTypes="AA">
                                      <p:cBhvr>
                                        <p:cTn id="24" dur="2000" fill="hold"/>
                                        <p:tgtEl>
                                          <p:spTgt spid="11"/>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0 0 L 0.10833 0 " pathEditMode="relative" ptsTypes="AA">
                                      <p:cBhvr>
                                        <p:cTn id="26" dur="2000" fill="hold"/>
                                        <p:tgtEl>
                                          <p:spTgt spid="12"/>
                                        </p:tgtEl>
                                        <p:attrNameLst>
                                          <p:attrName>ppt_x</p:attrName>
                                          <p:attrName>ppt_y</p:attrName>
                                        </p:attrNameLst>
                                      </p:cBhvr>
                                    </p:animMotion>
                                  </p:childTnLst>
                                </p:cTn>
                              </p:par>
                            </p:childTnLst>
                          </p:cTn>
                        </p:par>
                        <p:par>
                          <p:cTn id="27" fill="hold" nodeType="afterGroup">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nodeType="afterGroup">
                            <p:stCondLst>
                              <p:cond delay="0"/>
                            </p:stCondLst>
                            <p:childTnLst>
                              <p:par>
                                <p:cTn id="35" presetID="0" presetClass="path" presetSubtype="0" accel="50000" decel="50000" fill="hold" grpId="1" nodeType="afterEffect">
                                  <p:stCondLst>
                                    <p:cond delay="0"/>
                                  </p:stCondLst>
                                  <p:childTnLst>
                                    <p:animMotion origin="layout" path="M 3.05556E-6 0 L 0.18941 0 " pathEditMode="relative" rAng="0" ptsTypes="AA">
                                      <p:cBhvr>
                                        <p:cTn id="36" dur="2000" fill="hold"/>
                                        <p:tgtEl>
                                          <p:spTgt spid="14"/>
                                        </p:tgtEl>
                                        <p:attrNameLst>
                                          <p:attrName>ppt_x</p:attrName>
                                          <p:attrName>ppt_y</p:attrName>
                                        </p:attrNameLst>
                                      </p:cBhvr>
                                      <p:rCtr x="9462" y="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3"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nodeType="afterGroup">
                            <p:stCondLst>
                              <p:cond delay="0"/>
                            </p:stCondLst>
                            <p:childTnLst>
                              <p:par>
                                <p:cTn id="54" presetID="0" presetClass="path" presetSubtype="0" accel="50000" decel="50000" fill="hold" nodeType="afterEffect">
                                  <p:stCondLst>
                                    <p:cond delay="0"/>
                                  </p:stCondLst>
                                  <p:childTnLst>
                                    <p:animMotion origin="layout" path="M 0 0 L 0 -0.12222 " pathEditMode="relative" ptsTypes="AA">
                                      <p:cBhvr>
                                        <p:cTn id="55" dur="2000" fill="hold"/>
                                        <p:tgtEl>
                                          <p:spTgt spid="6"/>
                                        </p:tgtEl>
                                        <p:attrNameLst>
                                          <p:attrName>ppt_x</p:attrName>
                                          <p:attrName>ppt_y</p:attrName>
                                        </p:attrNameLst>
                                      </p:cBhvr>
                                    </p:animMotion>
                                  </p:childTnLst>
                                </p:cTn>
                              </p:par>
                              <p:par>
                                <p:cTn id="56" presetID="0" presetClass="path" presetSubtype="0" accel="50000" decel="50000" fill="hold" grpId="1" nodeType="withEffect">
                                  <p:stCondLst>
                                    <p:cond delay="0"/>
                                  </p:stCondLst>
                                  <p:childTnLst>
                                    <p:animMotion origin="layout" path="M 0 0 L 0 -0.12222 " pathEditMode="relative" ptsTypes="AA">
                                      <p:cBhvr>
                                        <p:cTn id="57" dur="2000" fill="hold"/>
                                        <p:tgtEl>
                                          <p:spTgt spid="15"/>
                                        </p:tgtEl>
                                        <p:attrNameLst>
                                          <p:attrName>ppt_x</p:attrName>
                                          <p:attrName>ppt_y</p:attrName>
                                        </p:attrNameLst>
                                      </p:cBhvr>
                                    </p:animMotion>
                                  </p:childTnLst>
                                </p:cTn>
                              </p:par>
                              <p:par>
                                <p:cTn id="58" presetID="0" presetClass="path" presetSubtype="0" accel="50000" decel="50000" fill="hold" grpId="1" nodeType="withEffect">
                                  <p:stCondLst>
                                    <p:cond delay="0"/>
                                  </p:stCondLst>
                                  <p:childTnLst>
                                    <p:animMotion origin="layout" path="M 0 0 L 0 -0.12222 " pathEditMode="relative" ptsTypes="AA">
                                      <p:cBhvr>
                                        <p:cTn id="59" dur="2000" fill="hold"/>
                                        <p:tgtEl>
                                          <p:spTgt spid="16"/>
                                        </p:tgtEl>
                                        <p:attrNameLst>
                                          <p:attrName>ppt_x</p:attrName>
                                          <p:attrName>ppt_y</p:attrName>
                                        </p:attrNameLst>
                                      </p:cBhvr>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5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1" grpId="0"/>
      <p:bldP spid="11" grpId="1"/>
      <p:bldP spid="11" grpId="2"/>
      <p:bldP spid="11" grpId="3"/>
      <p:bldP spid="12" grpId="0"/>
      <p:bldP spid="12" grpId="1"/>
      <p:bldP spid="12" grpId="2"/>
      <p:bldP spid="14" grpId="0"/>
      <p:bldP spid="14" grpId="1"/>
      <p:bldP spid="14" grpId="2"/>
      <p:bldP spid="15" grpId="0"/>
      <p:bldP spid="15" grpId="1"/>
      <p:bldP spid="16" grpId="0"/>
      <p:bldP spid="16" grpId="1"/>
      <p:bldP spid="18" grpId="0"/>
      <p:bldP spid="22" grpId="0"/>
      <p:bldP spid="23" grpId="0"/>
      <p:bldP spid="25" grpId="0"/>
      <p:bldP spid="30" grpId="0"/>
      <p:bldP spid="32" grpId="0"/>
      <p:bldP spid="37" grpId="0"/>
      <p:bldP spid="40"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79388" y="701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Terminology</a:t>
            </a:r>
          </a:p>
        </p:txBody>
      </p:sp>
      <p:sp>
        <p:nvSpPr>
          <p:cNvPr id="43011" name="Rectangle 6"/>
          <p:cNvSpPr>
            <a:spLocks noChangeArrowheads="1"/>
          </p:cNvSpPr>
          <p:nvPr/>
        </p:nvSpPr>
        <p:spPr bwMode="auto">
          <a:xfrm>
            <a:off x="684213" y="4581525"/>
            <a:ext cx="7772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eaLnBrk="1" hangingPunct="1">
              <a:spcBef>
                <a:spcPct val="20000"/>
              </a:spcBef>
              <a:buClr>
                <a:srgbClr val="920049"/>
              </a:buClr>
              <a:buFontTx/>
              <a:buChar char="•"/>
            </a:pPr>
            <a:endParaRPr lang="en-GB" altLang="en-US" sz="2000" b="1" i="1">
              <a:latin typeface="Verdana" charset="0"/>
            </a:endParaRPr>
          </a:p>
        </p:txBody>
      </p:sp>
      <p:sp>
        <p:nvSpPr>
          <p:cNvPr id="43012" name="Content Placeholder 6"/>
          <p:cNvSpPr>
            <a:spLocks noGrp="1"/>
          </p:cNvSpPr>
          <p:nvPr>
            <p:ph idx="1"/>
          </p:nvPr>
        </p:nvSpPr>
        <p:spPr bwMode="auto">
          <a:xfrm>
            <a:off x="684213" y="3352800"/>
            <a:ext cx="8459787" cy="141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US" altLang="en-US" sz="2000" i="1" smtClean="0"/>
          </a:p>
          <a:p>
            <a:pPr marL="0" indent="0">
              <a:buFontTx/>
              <a:buNone/>
            </a:pPr>
            <a:endParaRPr lang="en-US" altLang="en-US" sz="2000" i="1" smtClean="0"/>
          </a:p>
          <a:p>
            <a:pPr marL="0" indent="0">
              <a:buFontTx/>
              <a:buNone/>
            </a:pPr>
            <a:endParaRPr lang="en-US" altLang="en-US" sz="2000" i="1" smtClean="0"/>
          </a:p>
        </p:txBody>
      </p:sp>
      <p:cxnSp>
        <p:nvCxnSpPr>
          <p:cNvPr id="43013" name="Straight Connector 4"/>
          <p:cNvCxnSpPr>
            <a:cxnSpLocks noChangeShapeType="1"/>
          </p:cNvCxnSpPr>
          <p:nvPr/>
        </p:nvCxnSpPr>
        <p:spPr bwMode="auto">
          <a:xfrm>
            <a:off x="4038600" y="3805238"/>
            <a:ext cx="16383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3014" name="TextBox 5"/>
          <p:cNvSpPr txBox="1">
            <a:spLocks noChangeArrowheads="1"/>
          </p:cNvSpPr>
          <p:nvPr/>
        </p:nvSpPr>
        <p:spPr bwMode="auto">
          <a:xfrm>
            <a:off x="2286000" y="319563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i="1" dirty="0">
                <a:solidFill>
                  <a:srgbClr val="000000"/>
                </a:solidFill>
                <a:latin typeface="Verdana" charset="0"/>
              </a:rPr>
              <a:t>p</a:t>
            </a:r>
            <a:r>
              <a:rPr lang="en-US" altLang="en-US" dirty="0">
                <a:solidFill>
                  <a:srgbClr val="000000"/>
                </a:solidFill>
                <a:latin typeface="Verdana" charset="0"/>
              </a:rPr>
              <a:t>(A|B) </a:t>
            </a:r>
            <a:r>
              <a:rPr lang="en-US" altLang="en-US" i="1" dirty="0">
                <a:solidFill>
                  <a:srgbClr val="000000"/>
                </a:solidFill>
                <a:latin typeface="Verdana" charset="0"/>
              </a:rPr>
              <a:t>=  p</a:t>
            </a:r>
            <a:r>
              <a:rPr lang="en-US" altLang="en-US" dirty="0">
                <a:solidFill>
                  <a:srgbClr val="000000"/>
                </a:solidFill>
                <a:latin typeface="Verdana" charset="0"/>
              </a:rPr>
              <a:t>(B|A) </a:t>
            </a:r>
            <a:r>
              <a:rPr lang="en-US" altLang="en-US" i="1" dirty="0">
                <a:solidFill>
                  <a:srgbClr val="000000"/>
                </a:solidFill>
                <a:latin typeface="Verdana" charset="0"/>
              </a:rPr>
              <a:t>p</a:t>
            </a:r>
            <a:r>
              <a:rPr lang="en-US" altLang="en-US" dirty="0">
                <a:solidFill>
                  <a:srgbClr val="000000"/>
                </a:solidFill>
                <a:latin typeface="Verdana" charset="0"/>
              </a:rPr>
              <a:t>(A)</a:t>
            </a:r>
            <a:endParaRPr lang="en-US" altLang="en-US" i="1" dirty="0">
              <a:solidFill>
                <a:srgbClr val="000000"/>
              </a:solidFill>
              <a:latin typeface="Verdana" charset="0"/>
            </a:endParaRPr>
          </a:p>
        </p:txBody>
      </p:sp>
      <p:sp>
        <p:nvSpPr>
          <p:cNvPr id="43015" name="TextBox 6"/>
          <p:cNvSpPr txBox="1">
            <a:spLocks noChangeArrowheads="1"/>
          </p:cNvSpPr>
          <p:nvPr/>
        </p:nvSpPr>
        <p:spPr bwMode="auto">
          <a:xfrm>
            <a:off x="4343400" y="388143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i="1">
                <a:solidFill>
                  <a:srgbClr val="000000"/>
                </a:solidFill>
                <a:latin typeface="Verdana" charset="0"/>
              </a:rPr>
              <a:t>p</a:t>
            </a:r>
            <a:r>
              <a:rPr lang="en-US" altLang="en-US">
                <a:solidFill>
                  <a:srgbClr val="000000"/>
                </a:solidFill>
                <a:latin typeface="Verdana" charset="0"/>
              </a:rPr>
              <a:t>(B)</a:t>
            </a:r>
          </a:p>
        </p:txBody>
      </p:sp>
      <p:sp>
        <p:nvSpPr>
          <p:cNvPr id="2" name="TextBox 9"/>
          <p:cNvSpPr txBox="1">
            <a:spLocks noChangeArrowheads="1"/>
          </p:cNvSpPr>
          <p:nvPr/>
        </p:nvSpPr>
        <p:spPr bwMode="auto">
          <a:xfrm>
            <a:off x="304800" y="1600200"/>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0000FF"/>
                </a:solidFill>
                <a:latin typeface="Verdana" charset="0"/>
              </a:rPr>
              <a:t>Likelihood</a:t>
            </a:r>
          </a:p>
        </p:txBody>
      </p:sp>
      <p:sp>
        <p:nvSpPr>
          <p:cNvPr id="3" name="TextBox 10"/>
          <p:cNvSpPr txBox="1">
            <a:spLocks noChangeArrowheads="1"/>
          </p:cNvSpPr>
          <p:nvPr/>
        </p:nvSpPr>
        <p:spPr bwMode="auto">
          <a:xfrm>
            <a:off x="5730875" y="1600200"/>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dirty="0">
                <a:solidFill>
                  <a:srgbClr val="0000FF"/>
                </a:solidFill>
                <a:latin typeface="Verdana" charset="0"/>
              </a:rPr>
              <a:t>Prior</a:t>
            </a:r>
          </a:p>
        </p:txBody>
      </p:sp>
      <p:sp>
        <p:nvSpPr>
          <p:cNvPr id="43016" name="TextBox 11"/>
          <p:cNvSpPr txBox="1">
            <a:spLocks noChangeArrowheads="1"/>
          </p:cNvSpPr>
          <p:nvPr/>
        </p:nvSpPr>
        <p:spPr bwMode="auto">
          <a:xfrm>
            <a:off x="381000" y="4800600"/>
            <a:ext cx="132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0000FF"/>
                </a:solidFill>
                <a:latin typeface="Verdana" charset="0"/>
              </a:rPr>
              <a:t>Posterior</a:t>
            </a:r>
          </a:p>
        </p:txBody>
      </p:sp>
      <p:sp>
        <p:nvSpPr>
          <p:cNvPr id="43017" name="TextBox 12"/>
          <p:cNvSpPr txBox="1">
            <a:spLocks noChangeArrowheads="1"/>
          </p:cNvSpPr>
          <p:nvPr/>
        </p:nvSpPr>
        <p:spPr bwMode="auto">
          <a:xfrm>
            <a:off x="5835650" y="4724400"/>
            <a:ext cx="285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2000" dirty="0">
                <a:solidFill>
                  <a:srgbClr val="0000FF"/>
                </a:solidFill>
                <a:latin typeface="Verdana" charset="0"/>
              </a:rPr>
              <a:t>Evidence</a:t>
            </a:r>
          </a:p>
          <a:p>
            <a:pPr algn="l"/>
            <a:r>
              <a:rPr lang="en-US" altLang="en-US" sz="2000" dirty="0">
                <a:solidFill>
                  <a:srgbClr val="0000FF"/>
                </a:solidFill>
                <a:latin typeface="Verdana" charset="0"/>
              </a:rPr>
              <a:t>(marginal likelihood)</a:t>
            </a:r>
          </a:p>
        </p:txBody>
      </p:sp>
      <p:sp>
        <p:nvSpPr>
          <p:cNvPr id="13" name="TextBox 12"/>
          <p:cNvSpPr txBox="1">
            <a:spLocks noChangeArrowheads="1"/>
          </p:cNvSpPr>
          <p:nvPr/>
        </p:nvSpPr>
        <p:spPr bwMode="auto">
          <a:xfrm>
            <a:off x="5715000" y="1981200"/>
            <a:ext cx="28904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a:latin typeface="Verdana" charset="0"/>
              </a:rPr>
              <a:t>Probability of A, prior to any</a:t>
            </a:r>
          </a:p>
          <a:p>
            <a:pPr algn="l"/>
            <a:r>
              <a:rPr lang="en-US" altLang="en-US" sz="1400" dirty="0">
                <a:latin typeface="Verdana" charset="0"/>
              </a:rPr>
              <a:t>new evidence being </a:t>
            </a:r>
            <a:r>
              <a:rPr lang="en-US" altLang="en-US" sz="1400" dirty="0" smtClean="0">
                <a:latin typeface="Verdana" charset="0"/>
              </a:rPr>
              <a:t>available.</a:t>
            </a:r>
            <a:endParaRPr lang="en-US" altLang="en-US" sz="1400" dirty="0">
              <a:latin typeface="Verdana" charset="0"/>
            </a:endParaRPr>
          </a:p>
        </p:txBody>
      </p:sp>
      <p:sp>
        <p:nvSpPr>
          <p:cNvPr id="14" name="TextBox 13"/>
          <p:cNvSpPr txBox="1">
            <a:spLocks noChangeArrowheads="1"/>
          </p:cNvSpPr>
          <p:nvPr/>
        </p:nvSpPr>
        <p:spPr bwMode="auto">
          <a:xfrm>
            <a:off x="304800" y="1981200"/>
            <a:ext cx="2755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smtClean="0">
                <a:latin typeface="Verdana" charset="0"/>
              </a:rPr>
              <a:t>Probability of the new </a:t>
            </a:r>
            <a:r>
              <a:rPr lang="en-US" altLang="en-US" sz="1400" dirty="0">
                <a:latin typeface="Verdana" charset="0"/>
              </a:rPr>
              <a:t>data B, </a:t>
            </a:r>
            <a:r>
              <a:rPr lang="en-US" altLang="en-US" sz="1400" dirty="0" smtClean="0">
                <a:latin typeface="Verdana" charset="0"/>
              </a:rPr>
              <a:t>given that A occurred.</a:t>
            </a:r>
            <a:endParaRPr lang="en-US" altLang="en-US" sz="1400" dirty="0">
              <a:latin typeface="Verdana" charset="0"/>
            </a:endParaRPr>
          </a:p>
        </p:txBody>
      </p:sp>
      <p:sp>
        <p:nvSpPr>
          <p:cNvPr id="15" name="TextBox 14"/>
          <p:cNvSpPr txBox="1">
            <a:spLocks noChangeArrowheads="1"/>
          </p:cNvSpPr>
          <p:nvPr/>
        </p:nvSpPr>
        <p:spPr bwMode="auto">
          <a:xfrm>
            <a:off x="381000" y="5181600"/>
            <a:ext cx="2862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a:latin typeface="Verdana" charset="0"/>
              </a:rPr>
              <a:t>Probability of A, </a:t>
            </a:r>
            <a:r>
              <a:rPr lang="en-US" altLang="en-US" sz="1400" dirty="0" smtClean="0">
                <a:latin typeface="Verdana" charset="0"/>
              </a:rPr>
              <a:t>taking into</a:t>
            </a:r>
          </a:p>
          <a:p>
            <a:pPr algn="l"/>
            <a:r>
              <a:rPr lang="en-US" altLang="en-US" sz="1400" dirty="0" smtClean="0">
                <a:latin typeface="Verdana" charset="0"/>
              </a:rPr>
              <a:t>account both the new data B,</a:t>
            </a:r>
          </a:p>
          <a:p>
            <a:pPr algn="l"/>
            <a:r>
              <a:rPr lang="en-US" altLang="en-US" sz="1400" dirty="0" smtClean="0">
                <a:latin typeface="Verdana" charset="0"/>
              </a:rPr>
              <a:t>and </a:t>
            </a:r>
            <a:r>
              <a:rPr lang="en-US" altLang="en-US" sz="1400" dirty="0">
                <a:latin typeface="Verdana" charset="0"/>
              </a:rPr>
              <a:t>the prior </a:t>
            </a:r>
            <a:r>
              <a:rPr lang="en-US" altLang="en-US" sz="1400" dirty="0" smtClean="0">
                <a:latin typeface="Verdana" charset="0"/>
              </a:rPr>
              <a:t>probability of </a:t>
            </a:r>
            <a:r>
              <a:rPr lang="en-US" altLang="en-US" sz="1400" dirty="0">
                <a:latin typeface="Verdana" charset="0"/>
              </a:rPr>
              <a:t>A.</a:t>
            </a:r>
          </a:p>
        </p:txBody>
      </p:sp>
      <p:sp>
        <p:nvSpPr>
          <p:cNvPr id="16" name="TextBox 15"/>
          <p:cNvSpPr txBox="1">
            <a:spLocks noChangeArrowheads="1"/>
          </p:cNvSpPr>
          <p:nvPr/>
        </p:nvSpPr>
        <p:spPr bwMode="auto">
          <a:xfrm>
            <a:off x="5794375" y="5486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r>
              <a:rPr lang="en-US" altLang="en-US" sz="1400" dirty="0" err="1">
                <a:latin typeface="Verdana" charset="0"/>
              </a:rPr>
              <a:t>Normalising</a:t>
            </a:r>
            <a:r>
              <a:rPr lang="en-US" altLang="en-US" sz="1400" dirty="0">
                <a:latin typeface="Verdana" charset="0"/>
              </a:rPr>
              <a:t> constant, weighted sum of likelihoods over all possible values of </a:t>
            </a:r>
            <a:r>
              <a:rPr lang="en-US" altLang="en-US" sz="1400" dirty="0" smtClean="0">
                <a:latin typeface="Verdana" charset="0"/>
              </a:rPr>
              <a:t>A.</a:t>
            </a:r>
            <a:endParaRPr lang="en-US" altLang="en-US" sz="1400" dirty="0">
              <a:latin typeface="Verdana" charset="0"/>
            </a:endParaRPr>
          </a:p>
        </p:txBody>
      </p:sp>
      <p:sp>
        <p:nvSpPr>
          <p:cNvPr id="17" name="Left Bracket 16"/>
          <p:cNvSpPr/>
          <p:nvPr/>
        </p:nvSpPr>
        <p:spPr bwMode="auto">
          <a:xfrm>
            <a:off x="5092700" y="2192020"/>
            <a:ext cx="304800" cy="822960"/>
          </a:xfrm>
          <a:prstGeom prst="leftBracket">
            <a:avLst/>
          </a:prstGeom>
          <a:noFill/>
          <a:ln w="50800" cap="flat" cmpd="sng" algn="ctr">
            <a:solidFill>
              <a:schemeClr val="tx1"/>
            </a:solidFill>
            <a:prstDash val="solid"/>
            <a:round/>
            <a:headEnd type="none" w="med" len="med"/>
            <a:tailEnd type="none" w="med" len="med"/>
          </a:ln>
          <a:effectLst/>
          <a:scene3d>
            <a:camera prst="orthographicFront">
              <a:rot lat="0" lon="5400000" rev="0"/>
            </a:camera>
            <a:lightRig rig="threePt" dir="t"/>
          </a:scene3d>
        </p:spPr>
      </p:sp>
      <p:sp>
        <p:nvSpPr>
          <p:cNvPr id="35" name="Content Placeholder 6"/>
          <p:cNvSpPr txBox="1">
            <a:spLocks/>
          </p:cNvSpPr>
          <p:nvPr/>
        </p:nvSpPr>
        <p:spPr bwMode="auto">
          <a:xfrm>
            <a:off x="836613" y="3505200"/>
            <a:ext cx="8459787" cy="1416050"/>
          </a:xfrm>
          <a:prstGeom prst="rect">
            <a:avLst/>
          </a:prstGeom>
          <a:noFill/>
          <a:ln>
            <a:miter lim="800000"/>
            <a:headEnd/>
            <a:tailEnd/>
          </a:ln>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l">
              <a:spcBef>
                <a:spcPct val="20000"/>
              </a:spcBef>
              <a:buClr>
                <a:srgbClr val="920049"/>
              </a:buClr>
            </a:pPr>
            <a:endParaRPr lang="en-US" altLang="en-US" sz="2000" i="1">
              <a:latin typeface="Verdana" charset="0"/>
            </a:endParaRPr>
          </a:p>
          <a:p>
            <a:pPr algn="l">
              <a:spcBef>
                <a:spcPct val="20000"/>
              </a:spcBef>
              <a:buClr>
                <a:srgbClr val="920049"/>
              </a:buClr>
            </a:pPr>
            <a:endParaRPr lang="en-US" altLang="en-US" sz="2000" i="1">
              <a:latin typeface="Verdana" charset="0"/>
            </a:endParaRPr>
          </a:p>
          <a:p>
            <a:pPr algn="l">
              <a:spcBef>
                <a:spcPct val="20000"/>
              </a:spcBef>
              <a:buClr>
                <a:srgbClr val="920049"/>
              </a:buClr>
            </a:pPr>
            <a:endParaRPr lang="en-US" altLang="en-US" sz="2000" i="1">
              <a:latin typeface="Verdana" charset="0"/>
            </a:endParaRPr>
          </a:p>
        </p:txBody>
      </p:sp>
      <p:cxnSp>
        <p:nvCxnSpPr>
          <p:cNvPr id="52" name="Straight Arrow Connector 51"/>
          <p:cNvCxnSpPr>
            <a:cxnSpLocks noChangeShapeType="1"/>
          </p:cNvCxnSpPr>
          <p:nvPr/>
        </p:nvCxnSpPr>
        <p:spPr bwMode="auto">
          <a:xfrm rot="5400000">
            <a:off x="5257800" y="2743200"/>
            <a:ext cx="609600" cy="3048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059832" y="2420888"/>
            <a:ext cx="1512168" cy="703312"/>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rot="5400000" flipH="1" flipV="1">
            <a:off x="1676400" y="3886200"/>
            <a:ext cx="914400" cy="762000"/>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65" name="Straight Arrow Connector 64"/>
          <p:cNvCxnSpPr>
            <a:cxnSpLocks noChangeShapeType="1"/>
          </p:cNvCxnSpPr>
          <p:nvPr/>
        </p:nvCxnSpPr>
        <p:spPr bwMode="auto">
          <a:xfrm rot="10800000">
            <a:off x="5181600" y="4495800"/>
            <a:ext cx="501650" cy="582613"/>
          </a:xfrm>
          <a:prstGeom prst="straightConnector1">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3016" grpId="0"/>
      <p:bldP spid="43017" grpId="0"/>
      <p:bldP spid="13" grpId="0"/>
      <p:bldP spid="14" grpId="0"/>
      <p:bldP spid="15" grpId="0"/>
      <p:bldP spid="16" grpId="0"/>
    </p:bldLst>
  </p:timing>
</p:sld>
</file>

<file path=ppt/theme/theme1.xml><?xml version="1.0" encoding="utf-8"?>
<a:theme xmlns:a="http://schemas.openxmlformats.org/drawingml/2006/main" name="Powerpoint_template_CT_WG10">
  <a:themeElements>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template_CT_WG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14609</TotalTime>
  <Words>2230</Words>
  <Application>Microsoft Office PowerPoint</Application>
  <PresentationFormat>On-screen Show (4:3)</PresentationFormat>
  <Paragraphs>327</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Powerpoint_template_CT_WG10</vt:lpstr>
      <vt:lpstr>MRC slides template</vt:lpstr>
      <vt:lpstr>PowerPoint Presentation</vt:lpstr>
      <vt:lpstr>Bayesian inference</vt:lpstr>
      <vt:lpstr>The sandwich van</vt:lpstr>
      <vt:lpstr>The sandwich van</vt:lpstr>
      <vt:lpstr>The sandwich van</vt:lpstr>
      <vt:lpstr>The sandwich van</vt:lpstr>
      <vt:lpstr>The sandwich van</vt:lpstr>
      <vt:lpstr>Bayes’ rule</vt:lpstr>
      <vt:lpstr>Terminology</vt:lpstr>
      <vt:lpstr>Terminology</vt:lpstr>
      <vt:lpstr>Combining prior and  likelihood / normalisation</vt:lpstr>
      <vt:lpstr>Types of inference</vt:lpstr>
      <vt:lpstr>Example:  parameter estimation</vt:lpstr>
      <vt:lpstr>Example:  parameter estimation</vt:lpstr>
      <vt:lpstr>Discrete and continuous Bayes</vt:lpstr>
      <vt:lpstr>Example:  parameter estimation</vt:lpstr>
      <vt:lpstr> Terminology</vt:lpstr>
      <vt:lpstr> Simplification for clarity</vt:lpstr>
      <vt:lpstr> Priors</vt:lpstr>
      <vt:lpstr>Calculating the  likelihood function</vt:lpstr>
      <vt:lpstr>Combining prior and likelihood for posterior</vt:lpstr>
      <vt:lpstr> Bayesian model selection</vt:lpstr>
      <vt:lpstr> Bayesian model selection</vt:lpstr>
      <vt:lpstr>Bayesian model selection</vt:lpstr>
      <vt:lpstr>Summary</vt:lpstr>
      <vt:lpstr>References and additional resources</vt:lpstr>
    </vt:vector>
  </TitlesOfParts>
  <Company>MRC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FBray</dc:creator>
  <cp:lastModifiedBy>Alex Billig</cp:lastModifiedBy>
  <cp:revision>530</cp:revision>
  <cp:lastPrinted>2013-09-24T12:39:00Z</cp:lastPrinted>
  <dcterms:created xsi:type="dcterms:W3CDTF">2013-09-21T14:31:59Z</dcterms:created>
  <dcterms:modified xsi:type="dcterms:W3CDTF">2013-09-24T14:35:00Z</dcterms:modified>
</cp:coreProperties>
</file>