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78" r:id="rId3"/>
    <p:sldId id="279" r:id="rId4"/>
    <p:sldId id="280" r:id="rId5"/>
    <p:sldId id="281" r:id="rId6"/>
    <p:sldId id="282" r:id="rId7"/>
    <p:sldId id="286" r:id="rId8"/>
    <p:sldId id="288" r:id="rId9"/>
    <p:sldId id="289" r:id="rId10"/>
    <p:sldId id="291" r:id="rId11"/>
    <p:sldId id="290" r:id="rId12"/>
    <p:sldId id="292" r:id="rId13"/>
    <p:sldId id="293" r:id="rId14"/>
    <p:sldId id="294" r:id="rId15"/>
    <p:sldId id="295" r:id="rId16"/>
    <p:sldId id="322" r:id="rId17"/>
    <p:sldId id="297" r:id="rId18"/>
    <p:sldId id="298" r:id="rId19"/>
    <p:sldId id="323" r:id="rId20"/>
    <p:sldId id="318" r:id="rId21"/>
    <p:sldId id="319" r:id="rId22"/>
    <p:sldId id="321" r:id="rId23"/>
    <p:sldId id="283" r:id="rId24"/>
    <p:sldId id="300" r:id="rId25"/>
    <p:sldId id="301" r:id="rId26"/>
    <p:sldId id="299" r:id="rId27"/>
    <p:sldId id="263" r:id="rId28"/>
    <p:sldId id="304" r:id="rId29"/>
    <p:sldId id="307" r:id="rId30"/>
    <p:sldId id="309" r:id="rId31"/>
    <p:sldId id="310" r:id="rId32"/>
    <p:sldId id="316" r:id="rId33"/>
    <p:sldId id="264" r:id="rId34"/>
    <p:sldId id="267" r:id="rId35"/>
    <p:sldId id="268" r:id="rId36"/>
    <p:sldId id="269" r:id="rId37"/>
    <p:sldId id="266" r:id="rId38"/>
    <p:sldId id="276" r:id="rId39"/>
    <p:sldId id="277" r:id="rId40"/>
    <p:sldId id="313" r:id="rId41"/>
    <p:sldId id="330" r:id="rId42"/>
    <p:sldId id="328" r:id="rId43"/>
    <p:sldId id="327" r:id="rId44"/>
    <p:sldId id="329" r:id="rId45"/>
    <p:sldId id="326" r:id="rId46"/>
    <p:sldId id="325" r:id="rId47"/>
    <p:sldId id="332" r:id="rId48"/>
    <p:sldId id="331" r:id="rId49"/>
    <p:sldId id="314" r:id="rId50"/>
    <p:sldId id="312" r:id="rId51"/>
    <p:sldId id="324" r:id="rId52"/>
    <p:sldId id="315" r:id="rId53"/>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6600"/>
    <a:srgbClr val="FFCC99"/>
    <a:srgbClr val="FF66CC"/>
    <a:srgbClr val="008000"/>
    <a:srgbClr val="EDFA9C"/>
    <a:srgbClr val="FF99CC"/>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70" autoAdjust="0"/>
  </p:normalViewPr>
  <p:slideViewPr>
    <p:cSldViewPr>
      <p:cViewPr>
        <p:scale>
          <a:sx n="80" d="100"/>
          <a:sy n="80" d="100"/>
        </p:scale>
        <p:origin x="-16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76803"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76804" name="Rectangle 4"/>
          <p:cNvSpPr>
            <a:spLocks noGrp="1" noChangeArrowheads="1"/>
          </p:cNvSpPr>
          <p:nvPr>
            <p:ph type="ftr" sz="quarter" idx="2"/>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76805" name="Rectangle 5"/>
          <p:cNvSpPr>
            <a:spLocks noGrp="1" noChangeArrowheads="1"/>
          </p:cNvSpPr>
          <p:nvPr>
            <p:ph type="sldNum" sz="quarter" idx="3"/>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81EBF2-0B78-4BD9-82E4-379753B7377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6387"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8132"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6390"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6391"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80ED931-1F81-4C1B-B2F1-394438847E8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bm.neuro.uni-jena.de/vbm/referen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Mea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imaging.mrc-cbu.cam.ac.uk/imaging/PrinciplesSmooth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scopus.com/authid/detail.url?authorId=7005945840&amp;eid=2-s2.0-33846097205"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www.scopus.com/authid/detail.url?authorId=6603575074&amp;eid=2-s2.0-33846097205" TargetMode="External"/><Relationship Id="rId4" Type="http://schemas.openxmlformats.org/officeDocument/2006/relationships/hyperlink" Target="http://www.scopus.com/authid/detail.url?authorId=15761322600&amp;eid=2-s2.0-33846097205"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bm.neuro.uni-jena.de/vbm/referenc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GB" smtClean="0"/>
          </a:p>
        </p:txBody>
      </p:sp>
      <p:sp>
        <p:nvSpPr>
          <p:cNvPr id="49156" name="Slide Number Placeholder 3"/>
          <p:cNvSpPr>
            <a:spLocks noGrp="1"/>
          </p:cNvSpPr>
          <p:nvPr>
            <p:ph type="sldNum" sz="quarter" idx="5"/>
          </p:nvPr>
        </p:nvSpPr>
        <p:spPr>
          <a:noFill/>
        </p:spPr>
        <p:txBody>
          <a:bodyPr/>
          <a:lstStyle/>
          <a:p>
            <a:fld id="{B32A8C23-1BA1-4803-AB31-54821308B9E5}"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F86CB6C-6437-4DCE-9A2A-CBCF6927746A}" type="slidenum">
              <a:rPr lang="en-GB" smtClean="0"/>
              <a:pPr/>
              <a:t>10</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de-DE" dirty="0" smtClean="0"/>
              <a:t>Slide from Hobbs  Novak (2008)</a:t>
            </a:r>
          </a:p>
          <a:p>
            <a:pPr eaLnBrk="1" hangingPunct="1"/>
            <a:endParaRPr lang="en-US" dirty="0" smtClean="0"/>
          </a:p>
          <a:p>
            <a:pPr lvl="1" eaLnBrk="1" hangingPunct="1"/>
            <a:r>
              <a:rPr lang="en-GB" dirty="0" smtClean="0"/>
              <a:t>bias correction for image intensity non-uniformity: </a:t>
            </a:r>
            <a:r>
              <a:rPr lang="en-US" dirty="0" smtClean="0"/>
              <a:t>signal deformation caused by different positions of cranial structures within MRI coil</a:t>
            </a:r>
          </a:p>
          <a:p>
            <a:pPr lvl="1" eaLnBrk="1" hangingPunct="1"/>
            <a:endParaRPr lang="en-US" dirty="0" smtClean="0"/>
          </a:p>
          <a:p>
            <a:pPr eaLnBrk="1" hangingPunct="1"/>
            <a:r>
              <a:rPr lang="de-DE" dirty="0" smtClean="0"/>
              <a:t>Signal = signal from subjetc‘s T1 MRI</a:t>
            </a:r>
          </a:p>
          <a:p>
            <a:pPr eaLnBrk="1" hangingPunct="1"/>
            <a:endParaRPr lang="de-DE" dirty="0" smtClean="0"/>
          </a:p>
          <a:p>
            <a:pPr eaLnBrk="1" hangingPunct="1"/>
            <a:r>
              <a:rPr lang="de-DE" dirty="0" smtClean="0"/>
              <a:t>Intensity Distribution</a:t>
            </a:r>
          </a:p>
          <a:p>
            <a:pPr eaLnBrk="1" hangingPunct="1"/>
            <a:r>
              <a:rPr lang="en-US" dirty="0" smtClean="0"/>
              <a:t>Segmentation in SPM is obtained from the intensity distribution of the image and prior information for the respective tissue classes. To visualize and analyze image intensity distribution we can plot all values of the image in a histogram. The histogram on the left represents the frequencies of the intensity values of the image. The x-axis shows from left to right increasing image intensities and we can differentiate different curves for each tissue class and background. The right image shows the initial segmentation result without using prior information. If we only use intensity information of the whole image there are several misclassifications outside the cortex. </a:t>
            </a:r>
            <a:r>
              <a:rPr lang="en-US" b="1" dirty="0" smtClean="0"/>
              <a:t>This is because image intensity around the scalp is </a:t>
            </a:r>
            <a:r>
              <a:rPr lang="en-US" b="1" dirty="0" err="1" smtClean="0"/>
              <a:t>similiar</a:t>
            </a:r>
            <a:r>
              <a:rPr lang="en-US" b="1" dirty="0" smtClean="0"/>
              <a:t> to that of gray matter as shown in the circles.</a:t>
            </a:r>
            <a:endParaRPr lang="de-DE" b="1" dirty="0" smtClean="0"/>
          </a:p>
          <a:p>
            <a:pPr lvl="1" eaLnBrk="1" hangingPunct="1"/>
            <a:endParaRPr lang="en-US" dirty="0" smtClean="0"/>
          </a:p>
          <a:p>
            <a:pPr lvl="1"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F08ED2-B47A-4881-8781-21242F75D90C}" type="slidenum">
              <a:rPr lang="en-GB" smtClean="0"/>
              <a:pPr/>
              <a:t>11</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de-DE" smtClean="0"/>
          </a:p>
          <a:p>
            <a:pPr eaLnBrk="1" hangingPunct="1"/>
            <a:r>
              <a:rPr lang="de-DE" smtClean="0"/>
              <a:t>if you have a low value, close to 0, this means that this particular voxel has a very low probability of being GM</a:t>
            </a:r>
          </a:p>
          <a:p>
            <a:pPr eaLnBrk="1" hangingPunct="1"/>
            <a:endParaRPr lang="de-DE" smtClean="0"/>
          </a:p>
          <a:p>
            <a:pPr eaLnBrk="1" hangingPunct="1"/>
            <a:r>
              <a:rPr lang="en-US" smtClean="0"/>
              <a:t>We can combine the initial segmentation result with prior information obtained from a large number of correctly segmented images. The prior information outside the cortex shows very low probability for belonging to gray matter. If we combine both probabilities using a Bayesian rule we obtain a joint posterior probability with correct results.</a:t>
            </a:r>
          </a:p>
          <a:p>
            <a:pPr eaLnBrk="1" hangingPunct="1"/>
            <a:endParaRPr lang="en-US" smtClean="0"/>
          </a:p>
          <a:p>
            <a:pPr eaLnBrk="1" hangingPunct="1"/>
            <a:r>
              <a:rPr lang="en-US" smtClean="0"/>
              <a:t>PS- There’s an additional clean up segmentation processing which using conditional dilations and erosions can create a clean up mask to remove non-connected parts from the segmented images.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8AB4B7F-82AF-4B42-86CA-1372774742F6}" type="slidenum">
              <a:rPr lang="en-GB" smtClean="0"/>
              <a:pPr/>
              <a:t>12</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lnSpc>
                <a:spcPct val="80000"/>
              </a:lnSpc>
            </a:pPr>
            <a:r>
              <a:rPr lang="en-GB" sz="1000" dirty="0" smtClean="0"/>
              <a:t>from </a:t>
            </a:r>
            <a:r>
              <a:rPr lang="en-GB" sz="1000" dirty="0" err="1" smtClean="0"/>
              <a:t>Mechelli</a:t>
            </a:r>
            <a:r>
              <a:rPr lang="en-GB" sz="1000" dirty="0" smtClean="0"/>
              <a:t> et al (2005) Current Medical Imaging Reviews, 1 (2), 105-113</a:t>
            </a:r>
          </a:p>
          <a:p>
            <a:pPr eaLnBrk="1" hangingPunct="1">
              <a:lnSpc>
                <a:spcPct val="80000"/>
              </a:lnSpc>
            </a:pPr>
            <a:endParaRPr lang="en-US" sz="1000" dirty="0" smtClean="0"/>
          </a:p>
          <a:p>
            <a:pPr eaLnBrk="1" hangingPunct="1">
              <a:lnSpc>
                <a:spcPct val="80000"/>
              </a:lnSpc>
            </a:pPr>
            <a:r>
              <a:rPr lang="en-US" sz="1000" dirty="0" smtClean="0"/>
              <a:t>There are cases when structural differences not directly</a:t>
            </a:r>
            <a:r>
              <a:rPr lang="en-US" sz="1000" baseline="0" dirty="0" smtClean="0"/>
              <a:t> related to GM or WM volumes may be misinterpreted as volumetric differences as a result of normalization. </a:t>
            </a:r>
            <a:r>
              <a:rPr lang="en-US" sz="1000" dirty="0" smtClean="0"/>
              <a:t>One example</a:t>
            </a:r>
            <a:r>
              <a:rPr lang="en-US" sz="1000" baseline="0" dirty="0" smtClean="0"/>
              <a:t> is when the size of the ventricles differs significantly between two or more experimental groups. If the ventricles of one experimental group are enlarged during normalization, the surrounding grey and white matter also may be enlarged. This is because the parameters of the normalization only encode highly smooth, low frequency deformations which may not distinguish between the ventricles and the surrounding tissue. As a result, structural differences pertaining to ventricular volume may show up in a VBM study of gray matter volumes. A way of minimizing this potential source of error is to perform the normalization using segmented grey and white matter volumes rather than on the whole brain images.</a:t>
            </a:r>
            <a:endParaRPr lang="en-US" sz="1000" dirty="0" smtClean="0"/>
          </a:p>
          <a:p>
            <a:pPr eaLnBrk="1" hangingPunct="1">
              <a:lnSpc>
                <a:spcPct val="80000"/>
              </a:lnSpc>
            </a:pPr>
            <a:endParaRPr lang="en-US" sz="1000" dirty="0" smtClean="0"/>
          </a:p>
          <a:p>
            <a:pPr eaLnBrk="1" hangingPunct="1">
              <a:lnSpc>
                <a:spcPct val="80000"/>
              </a:lnSpc>
            </a:pPr>
            <a:r>
              <a:rPr lang="en-US" sz="1000" dirty="0" smtClean="0"/>
              <a:t>If all the data entering into the statistical analysis are only derived from gray matter, then any</a:t>
            </a:r>
          </a:p>
          <a:p>
            <a:pPr eaLnBrk="1" hangingPunct="1">
              <a:lnSpc>
                <a:spcPct val="80000"/>
              </a:lnSpc>
            </a:pPr>
            <a:r>
              <a:rPr lang="en-US" sz="1000" dirty="0" smtClean="0"/>
              <a:t>significant differences must be due to gray matter. Likewise, if all the data entering into the statistical analysis are derived</a:t>
            </a:r>
          </a:p>
          <a:p>
            <a:pPr eaLnBrk="1" hangingPunct="1">
              <a:lnSpc>
                <a:spcPct val="80000"/>
              </a:lnSpc>
            </a:pPr>
            <a:r>
              <a:rPr lang="en-US" sz="1000" dirty="0" smtClean="0"/>
              <a:t>only from white matter, then any significant differences must be due to white matter changes. The caveat with this</a:t>
            </a:r>
          </a:p>
          <a:p>
            <a:pPr eaLnBrk="1" hangingPunct="1">
              <a:lnSpc>
                <a:spcPct val="80000"/>
              </a:lnSpc>
            </a:pPr>
            <a:r>
              <a:rPr lang="en-US" sz="1000" dirty="0" smtClean="0"/>
              <a:t>approach, however, would be that the segmentation has to be performed on images in native space (because </a:t>
            </a:r>
            <a:r>
              <a:rPr lang="en-US" sz="1000" dirty="0" err="1" smtClean="0"/>
              <a:t>normalisation</a:t>
            </a:r>
            <a:r>
              <a:rPr lang="en-US" sz="1000" dirty="0" smtClean="0"/>
              <a:t> hasn’t been skipped). However the Bayesian priors, which encode </a:t>
            </a:r>
            <a:r>
              <a:rPr lang="en-US" sz="1000" i="1" dirty="0" smtClean="0"/>
              <a:t>a priori </a:t>
            </a:r>
            <a:r>
              <a:rPr lang="en-US" sz="1000" dirty="0" smtClean="0"/>
              <a:t>knowledge about the spatial distribution of different tissues in normal subjects, are in stereotactic space. A way of circumventing this problem is to use an iterative version of segmentation and </a:t>
            </a:r>
            <a:r>
              <a:rPr lang="en-US" sz="1000" dirty="0" err="1" smtClean="0"/>
              <a:t>normalisation</a:t>
            </a:r>
            <a:r>
              <a:rPr lang="en-US" sz="1000" dirty="0" smtClean="0"/>
              <a:t> operators, (see Fig. </a:t>
            </a:r>
            <a:r>
              <a:rPr lang="en-US" sz="1000" b="1" dirty="0" smtClean="0"/>
              <a:t>1</a:t>
            </a:r>
            <a:r>
              <a:rPr lang="en-US" sz="1000" dirty="0" smtClean="0"/>
              <a:t>). First, the original structural MRI images in native space are segmented. The resulting gray and</a:t>
            </a:r>
          </a:p>
          <a:p>
            <a:pPr eaLnBrk="1" hangingPunct="1">
              <a:lnSpc>
                <a:spcPct val="80000"/>
              </a:lnSpc>
            </a:pPr>
            <a:r>
              <a:rPr lang="en-US" sz="1000" dirty="0" smtClean="0"/>
              <a:t>white matter images are then spatially normalized to gray and white matter templates respectively to derive the</a:t>
            </a:r>
          </a:p>
          <a:p>
            <a:pPr eaLnBrk="1" hangingPunct="1">
              <a:lnSpc>
                <a:spcPct val="80000"/>
              </a:lnSpc>
            </a:pPr>
            <a:r>
              <a:rPr lang="en-US" sz="1000" dirty="0" smtClean="0"/>
              <a:t>optimized </a:t>
            </a:r>
            <a:r>
              <a:rPr lang="en-US" sz="1000" dirty="0" err="1" smtClean="0"/>
              <a:t>normalisation</a:t>
            </a:r>
            <a:r>
              <a:rPr lang="en-US" sz="1000" dirty="0" smtClean="0"/>
              <a:t> parameters. These parameters are then applied to the original, whole-brain structural images in</a:t>
            </a:r>
          </a:p>
          <a:p>
            <a:pPr eaLnBrk="1" hangingPunct="1">
              <a:lnSpc>
                <a:spcPct val="80000"/>
              </a:lnSpc>
            </a:pPr>
            <a:r>
              <a:rPr lang="en-US" sz="1000" dirty="0" smtClean="0"/>
              <a:t>native space prior to a new segmentation. This recursive procedure, also known as “optimized VBM”, has the effect</a:t>
            </a:r>
          </a:p>
          <a:p>
            <a:pPr eaLnBrk="1" hangingPunct="1">
              <a:lnSpc>
                <a:spcPct val="80000"/>
              </a:lnSpc>
            </a:pPr>
            <a:r>
              <a:rPr lang="en-US" sz="1000" dirty="0" smtClean="0"/>
              <a:t>of reducing the misinterpretation of significant differences relative to “standard VBM”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GB" dirty="0" smtClean="0"/>
              <a:t>The newer alternative</a:t>
            </a:r>
            <a:r>
              <a:rPr lang="en-GB" baseline="0" dirty="0" smtClean="0"/>
              <a:t> normalization in spm5 combines segmentation, bias correction and spatial normalization in the inversion of a single unified model. Estimating the model parameters (to give a maximum a posteriori solution) involves alternating among classification, bias correction and registration steps. This approach affords better results than serial application  of each component because conditional dependencies among model parameters are </a:t>
            </a:r>
            <a:r>
              <a:rPr lang="en-GB" baseline="0" dirty="0" err="1" smtClean="0"/>
              <a:t>modeled</a:t>
            </a:r>
            <a:r>
              <a:rPr lang="en-GB" baseline="0" dirty="0" smtClean="0"/>
              <a:t> properly i.e. Registration and bias correction help the tissue classification and the tissue classification helps the registration and bias correction (</a:t>
            </a:r>
            <a:r>
              <a:rPr lang="en-GB" baseline="0" dirty="0" err="1" smtClean="0"/>
              <a:t>Ashburner</a:t>
            </a:r>
            <a:r>
              <a:rPr lang="en-GB" baseline="0" dirty="0" smtClean="0"/>
              <a:t> and </a:t>
            </a:r>
            <a:r>
              <a:rPr lang="en-GB" baseline="0" dirty="0" err="1" smtClean="0"/>
              <a:t>Friston</a:t>
            </a:r>
            <a:r>
              <a:rPr lang="en-GB" baseline="0" dirty="0" smtClean="0"/>
              <a:t>, 2005) quoted from </a:t>
            </a:r>
            <a:r>
              <a:rPr lang="en-GB" baseline="0" dirty="0" err="1" smtClean="0"/>
              <a:t>Crinion</a:t>
            </a:r>
            <a:r>
              <a:rPr lang="en-GB" baseline="0" dirty="0" smtClean="0"/>
              <a:t> et al </a:t>
            </a:r>
            <a:r>
              <a:rPr lang="en-GB" baseline="0" dirty="0" err="1" smtClean="0"/>
              <a:t>neuroimage</a:t>
            </a:r>
            <a:r>
              <a:rPr lang="en-GB" baseline="0" dirty="0" smtClean="0"/>
              <a:t> 2007.</a:t>
            </a:r>
            <a:endParaRPr lang="en-GB" dirty="0" smtClean="0"/>
          </a:p>
        </p:txBody>
      </p:sp>
      <p:sp>
        <p:nvSpPr>
          <p:cNvPr id="60420" name="Slide Number Placeholder 3"/>
          <p:cNvSpPr>
            <a:spLocks noGrp="1"/>
          </p:cNvSpPr>
          <p:nvPr>
            <p:ph type="sldNum" sz="quarter" idx="5"/>
          </p:nvPr>
        </p:nvSpPr>
        <p:spPr>
          <a:noFill/>
        </p:spPr>
        <p:txBody>
          <a:bodyPr/>
          <a:lstStyle/>
          <a:p>
            <a:fld id="{7CE48CB8-898C-4BEE-86CA-9556A406EB41}"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A9388B4-2072-4EEC-BFAC-A9832464E507}" type="slidenum">
              <a:rPr lang="en-GB" smtClean="0"/>
              <a:pPr/>
              <a:t>14</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Spatial </a:t>
            </a:r>
            <a:r>
              <a:rPr lang="en-US" sz="1200" kern="1200" dirty="0" err="1" smtClean="0">
                <a:solidFill>
                  <a:schemeClr val="tx1"/>
                </a:solidFill>
                <a:latin typeface="Arial" charset="0"/>
                <a:ea typeface="+mn-ea"/>
                <a:cs typeface="+mn-cs"/>
              </a:rPr>
              <a:t>normalisation</a:t>
            </a:r>
            <a:r>
              <a:rPr lang="en-US" sz="1200" kern="1200" dirty="0" smtClean="0">
                <a:solidFill>
                  <a:schemeClr val="tx1"/>
                </a:solidFill>
                <a:latin typeface="Arial" charset="0"/>
                <a:ea typeface="+mn-ea"/>
                <a:cs typeface="+mn-cs"/>
              </a:rPr>
              <a:t> expands and contracts some brain regions. Modulation involves scaling by the amount of contraction, so that the total amount of grey matter in the modulated GM remains the same as it would be in the original images.</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This step is recommended if you are more interested in volume changes than differences in concentration (or density). Nevertheless, this post-processing step is optional and you can try both, with and without modulation to test your hypothesis. The use of this step depends on your data and what are you interested in. If you decide to use modulation both images will be saved: non-modulated and modulated images (indicated by a leading “m” or “m0″ for non-linear terms only).</a:t>
            </a:r>
            <a:endParaRPr lang="en-GB"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45B6A36-51DD-4581-AEB9-3D077FB0748A}" type="slidenum">
              <a:rPr lang="en-GB" smtClean="0"/>
              <a:pPr/>
              <a:t>15</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spcBef>
                <a:spcPct val="50000"/>
              </a:spcBef>
            </a:pPr>
            <a:r>
              <a:rPr lang="en-GB" sz="800" dirty="0" smtClean="0"/>
              <a:t>Normalisation of temporal lobe: </a:t>
            </a:r>
          </a:p>
          <a:p>
            <a:pPr eaLnBrk="1" hangingPunct="1">
              <a:lnSpc>
                <a:spcPct val="80000"/>
              </a:lnSpc>
              <a:spcBef>
                <a:spcPct val="50000"/>
              </a:spcBef>
            </a:pPr>
            <a:r>
              <a:rPr lang="en-GB" sz="800" dirty="0" smtClean="0"/>
              <a:t>in a smaller brain, the temporal lobe may only have half the volume compared to the temporal lobe of the template,</a:t>
            </a:r>
          </a:p>
          <a:p>
            <a:pPr eaLnBrk="1" hangingPunct="1">
              <a:lnSpc>
                <a:spcPct val="80000"/>
              </a:lnSpc>
              <a:spcBef>
                <a:spcPct val="50000"/>
              </a:spcBef>
            </a:pPr>
            <a:r>
              <a:rPr lang="en-GB" sz="800" dirty="0" smtClean="0"/>
              <a:t>Whereas in a bigger brain, the temporal lobe may have twice as much volume as the template</a:t>
            </a:r>
          </a:p>
          <a:p>
            <a:pPr eaLnBrk="1" hangingPunct="1">
              <a:lnSpc>
                <a:spcPct val="80000"/>
              </a:lnSpc>
              <a:spcBef>
                <a:spcPct val="50000"/>
              </a:spcBef>
            </a:pPr>
            <a:endParaRPr lang="en-GB" sz="800" dirty="0" smtClean="0"/>
          </a:p>
          <a:p>
            <a:pPr eaLnBrk="1" hangingPunct="1">
              <a:lnSpc>
                <a:spcPct val="80000"/>
              </a:lnSpc>
              <a:spcBef>
                <a:spcPct val="50000"/>
              </a:spcBef>
            </a:pPr>
            <a:r>
              <a:rPr lang="en-GB" sz="800" dirty="0" smtClean="0"/>
              <a:t>These differences in VOLUME are lost in *</a:t>
            </a:r>
            <a:r>
              <a:rPr lang="en-GB" sz="800" dirty="0" err="1" smtClean="0"/>
              <a:t>unmodulated</a:t>
            </a:r>
            <a:r>
              <a:rPr lang="en-GB" sz="800" dirty="0" smtClean="0"/>
              <a:t>* data because after normalisation both lobes will show as having the same volume, specifically the volume of the template!</a:t>
            </a:r>
          </a:p>
          <a:p>
            <a:pPr eaLnBrk="1" hangingPunct="1">
              <a:lnSpc>
                <a:spcPct val="80000"/>
              </a:lnSpc>
              <a:spcBef>
                <a:spcPct val="50000"/>
              </a:spcBef>
            </a:pPr>
            <a:r>
              <a:rPr lang="en-GB" sz="800" dirty="0" smtClean="0"/>
              <a:t>If you want to express the differences in volume, you can adjust the intensity of the signal in the temporal lobe regions</a:t>
            </a:r>
          </a:p>
          <a:p>
            <a:pPr eaLnBrk="1" hangingPunct="1">
              <a:lnSpc>
                <a:spcPct val="80000"/>
              </a:lnSpc>
              <a:spcBef>
                <a:spcPct val="50000"/>
              </a:spcBef>
            </a:pPr>
            <a:endParaRPr lang="en-GB" sz="800" dirty="0" smtClean="0"/>
          </a:p>
          <a:p>
            <a:pPr eaLnBrk="1" hangingPunct="1">
              <a:lnSpc>
                <a:spcPct val="80000"/>
              </a:lnSpc>
              <a:spcBef>
                <a:spcPct val="50000"/>
              </a:spcBef>
            </a:pPr>
            <a:r>
              <a:rPr lang="en-GB" sz="800" dirty="0" smtClean="0"/>
              <a:t>From </a:t>
            </a:r>
            <a:r>
              <a:rPr lang="en-GB" sz="800" dirty="0" err="1" smtClean="0"/>
              <a:t>Mechelli</a:t>
            </a:r>
            <a:r>
              <a:rPr lang="en-GB" sz="800" dirty="0" smtClean="0"/>
              <a:t> et al (2005)</a:t>
            </a:r>
          </a:p>
          <a:p>
            <a:pPr eaLnBrk="1" hangingPunct="1">
              <a:lnSpc>
                <a:spcPct val="80000"/>
              </a:lnSpc>
              <a:spcBef>
                <a:spcPct val="50000"/>
              </a:spcBef>
            </a:pPr>
            <a:endParaRPr lang="en-GB" sz="800" dirty="0" smtClean="0"/>
          </a:p>
          <a:p>
            <a:pPr eaLnBrk="1" hangingPunct="1">
              <a:lnSpc>
                <a:spcPct val="80000"/>
              </a:lnSpc>
            </a:pPr>
            <a:r>
              <a:rPr lang="en-US" sz="800" dirty="0" smtClean="0"/>
              <a:t>For example, </a:t>
            </a:r>
            <a:r>
              <a:rPr lang="en-US" sz="800" b="1" dirty="0" smtClean="0"/>
              <a:t>if one subject's temporal lobe has half the volume of that of the template, then its volume will be doubled.</a:t>
            </a:r>
            <a:r>
              <a:rPr lang="en-US" sz="800" dirty="0" smtClean="0"/>
              <a:t> As a result, the subject’s temporal lobe will comprise twice as many </a:t>
            </a:r>
            <a:r>
              <a:rPr lang="en-US" sz="800" dirty="0" err="1" smtClean="0"/>
              <a:t>voxels</a:t>
            </a:r>
            <a:r>
              <a:rPr lang="en-US" sz="800" dirty="0" smtClean="0"/>
              <a:t> after spatial </a:t>
            </a:r>
            <a:r>
              <a:rPr lang="en-US" sz="800" dirty="0" err="1" smtClean="0"/>
              <a:t>normalisation</a:t>
            </a:r>
            <a:r>
              <a:rPr lang="en-US" sz="800" dirty="0" smtClean="0"/>
              <a:t> and the information about the absolute volume of this region will be lost. (e.g. that it</a:t>
            </a:r>
            <a:r>
              <a:rPr lang="en-US" sz="800" baseline="0" dirty="0" smtClean="0"/>
              <a:t> was 23cc)</a:t>
            </a:r>
            <a:r>
              <a:rPr lang="en-US" sz="800" dirty="0" smtClean="0"/>
              <a:t> In this case, VBM can be thought of as comparing the relative </a:t>
            </a:r>
            <a:r>
              <a:rPr lang="en-US" sz="800" i="1" dirty="0" smtClean="0"/>
              <a:t>concentration </a:t>
            </a:r>
            <a:r>
              <a:rPr lang="en-US" sz="800" dirty="0" smtClean="0"/>
              <a:t>of gray or white matter structures in the spatially normalized images (i.e. the proportion of gray or white matter to all tissue types within a region).  </a:t>
            </a:r>
          </a:p>
          <a:p>
            <a:pPr eaLnBrk="1" hangingPunct="1">
              <a:lnSpc>
                <a:spcPct val="80000"/>
              </a:lnSpc>
            </a:pPr>
            <a:r>
              <a:rPr lang="en-US" sz="800" dirty="0" smtClean="0"/>
              <a:t>There are cases, however, when the objective of the study is to identify regional differences in the </a:t>
            </a:r>
            <a:r>
              <a:rPr lang="en-US" sz="800" i="1" dirty="0" smtClean="0"/>
              <a:t>volume </a:t>
            </a:r>
            <a:r>
              <a:rPr lang="en-US" sz="800" dirty="0" smtClean="0"/>
              <a:t>of a particular tissue (gray or white matter), which requires the information about absolute volumes to be preserved.  Here a further processing step, which is usually referred to as “modulation”, can be incorporated to compensate for the effect of spatial </a:t>
            </a:r>
            <a:r>
              <a:rPr lang="en-US" sz="800" dirty="0" err="1" smtClean="0"/>
              <a:t>normalisation</a:t>
            </a:r>
            <a:r>
              <a:rPr lang="en-US" sz="800" dirty="0" smtClean="0"/>
              <a:t>.  </a:t>
            </a:r>
          </a:p>
          <a:p>
            <a:pPr eaLnBrk="1" hangingPunct="1">
              <a:lnSpc>
                <a:spcPct val="80000"/>
              </a:lnSpc>
            </a:pPr>
            <a:r>
              <a:rPr lang="en-US" sz="800" dirty="0" smtClean="0"/>
              <a:t>This step involves multiplying the spatially </a:t>
            </a:r>
            <a:r>
              <a:rPr lang="en-US" sz="800" dirty="0" err="1" smtClean="0"/>
              <a:t>normalised</a:t>
            </a:r>
            <a:r>
              <a:rPr lang="en-US" sz="800" dirty="0" smtClean="0"/>
              <a:t> gray matter (or other tissue class) by its relative volume before and after spatial </a:t>
            </a:r>
          </a:p>
          <a:p>
            <a:pPr eaLnBrk="1" hangingPunct="1">
              <a:lnSpc>
                <a:spcPct val="80000"/>
              </a:lnSpc>
            </a:pPr>
            <a:r>
              <a:rPr lang="en-US" sz="800" dirty="0" err="1" smtClean="0"/>
              <a:t>normalisation</a:t>
            </a:r>
            <a:r>
              <a:rPr lang="en-US" sz="800" dirty="0" smtClean="0"/>
              <a:t>.  For instance, if spatial </a:t>
            </a:r>
            <a:r>
              <a:rPr lang="en-US" sz="800" dirty="0" err="1" smtClean="0"/>
              <a:t>normalisation</a:t>
            </a:r>
            <a:r>
              <a:rPr lang="en-US" sz="800" dirty="0" smtClean="0"/>
              <a:t> results in a subject's temporal lobe doubling its volume, then the correction will halve the intensity of the signal in this region.</a:t>
            </a:r>
          </a:p>
          <a:p>
            <a:pPr eaLnBrk="1" hangingPunct="1">
              <a:lnSpc>
                <a:spcPct val="80000"/>
              </a:lnSpc>
            </a:pPr>
            <a:r>
              <a:rPr lang="en-US" sz="800" dirty="0" smtClean="0"/>
              <a:t>This ensures that the total amount of gray matter in the subject's temporal lobe is the same before and after spatial </a:t>
            </a:r>
            <a:r>
              <a:rPr lang="en-US" sz="800" dirty="0" err="1" smtClean="0"/>
              <a:t>normalisation</a:t>
            </a:r>
            <a:r>
              <a:rPr lang="en-US" sz="800" dirty="0" smtClean="0"/>
              <a:t>.</a:t>
            </a:r>
          </a:p>
          <a:p>
            <a:pPr eaLnBrk="1" hangingPunct="1">
              <a:lnSpc>
                <a:spcPct val="80000"/>
              </a:lnSpc>
            </a:pPr>
            <a:r>
              <a:rPr lang="en-US" sz="800" dirty="0" smtClean="0"/>
              <a:t>In short, the multiplication of the spatially </a:t>
            </a:r>
            <a:r>
              <a:rPr lang="en-US" sz="800" dirty="0" err="1" smtClean="0"/>
              <a:t>normalised</a:t>
            </a:r>
            <a:r>
              <a:rPr lang="en-US" sz="800" dirty="0" smtClean="0"/>
              <a:t> gray matter (or other tissue class) by its relative volume before and after warping has critical implications for the interpretation of what VBM is actually testing for. Without this adjustment, VBM can be thought of as comparing the relative concentration of gray or white matter structures in the spatially normalized images. With the adjustment, VBM can be thought of as comparing the absolute volume of gray or white matter structures.  The two approaches are known as</a:t>
            </a:r>
          </a:p>
          <a:p>
            <a:pPr eaLnBrk="1" hangingPunct="1">
              <a:lnSpc>
                <a:spcPct val="80000"/>
              </a:lnSpc>
            </a:pPr>
            <a:r>
              <a:rPr lang="en-US" sz="800" dirty="0" smtClean="0"/>
              <a:t>“non-modulated” and “modulated” VBM, respectively </a:t>
            </a:r>
            <a:endParaRPr lang="en-GB" sz="8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Effect of modulating segmented images. The </a:t>
            </a:r>
            <a:r>
              <a:rPr lang="en-US" dirty="0" err="1" smtClean="0"/>
              <a:t>Jacobian</a:t>
            </a:r>
            <a:r>
              <a:rPr lang="en-US" dirty="0" smtClean="0"/>
              <a:t> determinant in the center represents the volume changes due to non-linear spatial normalization. These volume changes are used to modulate the segmentation result on the left and the modulated image is shown on the right side.</a:t>
            </a:r>
          </a:p>
          <a:p>
            <a:endParaRPr lang="en-US" dirty="0" smtClean="0"/>
          </a:p>
          <a:p>
            <a:endParaRPr lang="en-GB" dirty="0" smtClean="0"/>
          </a:p>
        </p:txBody>
      </p:sp>
      <p:sp>
        <p:nvSpPr>
          <p:cNvPr id="64516" name="Slide Number Placeholder 3"/>
          <p:cNvSpPr>
            <a:spLocks noGrp="1"/>
          </p:cNvSpPr>
          <p:nvPr>
            <p:ph type="sldNum" sz="quarter" idx="5"/>
          </p:nvPr>
        </p:nvSpPr>
        <p:spPr>
          <a:noFill/>
        </p:spPr>
        <p:txBody>
          <a:bodyPr/>
          <a:lstStyle/>
          <a:p>
            <a:fld id="{93A07678-6282-471C-AD41-966D2AFE27D0}"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BD25141-187A-43B2-BEB3-D0E2993443EE}" type="slidenum">
              <a:rPr lang="en-GB" smtClean="0"/>
              <a:pPr/>
              <a:t>17</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spcBef>
                <a:spcPct val="0"/>
              </a:spcBef>
            </a:pPr>
            <a:r>
              <a:rPr lang="en-GB" dirty="0" err="1" smtClean="0"/>
              <a:t>Unmodulated</a:t>
            </a:r>
            <a:r>
              <a:rPr lang="en-GB" dirty="0" smtClean="0"/>
              <a:t> data: compares “the proportion of grey or white matter to all tissue types within a region”</a:t>
            </a:r>
          </a:p>
          <a:p>
            <a:pPr lvl="1" eaLnBrk="1" hangingPunct="1">
              <a:spcBef>
                <a:spcPct val="0"/>
              </a:spcBef>
            </a:pPr>
            <a:r>
              <a:rPr lang="en-GB" dirty="0" smtClean="0"/>
              <a:t>Hard to interpret</a:t>
            </a:r>
          </a:p>
          <a:p>
            <a:pPr lvl="1" eaLnBrk="1" hangingPunct="1">
              <a:spcBef>
                <a:spcPct val="0"/>
              </a:spcBef>
            </a:pPr>
            <a:r>
              <a:rPr lang="en-GB" dirty="0" smtClean="0"/>
              <a:t>Not useful for looking at e.g. the effects of degenerative disease</a:t>
            </a:r>
          </a:p>
          <a:p>
            <a:pPr lvl="1" eaLnBrk="1" hangingPunct="1">
              <a:spcBef>
                <a:spcPct val="0"/>
              </a:spcBef>
            </a:pPr>
            <a:endParaRPr lang="en-US" sz="1000" dirty="0" smtClean="0"/>
          </a:p>
          <a:p>
            <a:pPr lvl="1" eaLnBrk="1" hangingPunct="1">
              <a:spcBef>
                <a:spcPct val="0"/>
              </a:spcBef>
            </a:pPr>
            <a:r>
              <a:rPr lang="en-US" sz="1000" dirty="0" smtClean="0"/>
              <a:t>“</a:t>
            </a:r>
            <a:r>
              <a:rPr lang="en-US" sz="1000" dirty="0" err="1" smtClean="0"/>
              <a:t>localised</a:t>
            </a:r>
            <a:r>
              <a:rPr lang="en-US" sz="1000" dirty="0" smtClean="0"/>
              <a:t>” relative density after correcting for total GM or TIV (multiplicative effects)</a:t>
            </a:r>
          </a:p>
          <a:p>
            <a:pPr lvl="1" eaLnBrk="1" hangingPunct="1">
              <a:spcBef>
                <a:spcPct val="0"/>
              </a:spcBef>
            </a:pPr>
            <a:endParaRPr lang="en-GB" sz="1000" dirty="0" smtClean="0"/>
          </a:p>
          <a:p>
            <a:pPr eaLnBrk="1" hangingPunct="1">
              <a:spcBef>
                <a:spcPct val="0"/>
              </a:spcBef>
            </a:pPr>
            <a:r>
              <a:rPr lang="en-GB" dirty="0" smtClean="0"/>
              <a:t>Modulated data: compares volumes</a:t>
            </a:r>
          </a:p>
          <a:p>
            <a:pPr eaLnBrk="1" hangingPunct="1">
              <a:spcBef>
                <a:spcPct val="0"/>
              </a:spcBef>
            </a:pPr>
            <a:r>
              <a:rPr lang="en-GB" dirty="0" err="1" smtClean="0"/>
              <a:t>Unmodulated</a:t>
            </a:r>
            <a:r>
              <a:rPr lang="en-GB" dirty="0" smtClean="0"/>
              <a:t> data may be useful for highlighting areas of poor registration (perfectly registered </a:t>
            </a:r>
            <a:r>
              <a:rPr lang="en-GB" dirty="0" err="1" smtClean="0"/>
              <a:t>unmodulated</a:t>
            </a:r>
            <a:r>
              <a:rPr lang="en-GB" dirty="0" smtClean="0"/>
              <a:t> data should show no differences between groups)</a:t>
            </a:r>
          </a:p>
          <a:p>
            <a:pPr eaLnBrk="1" hangingPunct="1">
              <a:spcBef>
                <a:spcPct val="0"/>
              </a:spcBef>
            </a:pPr>
            <a:r>
              <a:rPr lang="en-US" dirty="0" smtClean="0"/>
              <a:t>relative volume after correcting for total GM or TIV (multiplicative effects)</a:t>
            </a:r>
          </a:p>
          <a:p>
            <a:pPr eaLnBrk="1" hangingPunct="1">
              <a:spcBef>
                <a:spcPct val="0"/>
              </a:spcBef>
            </a:pPr>
            <a:endParaRPr lang="en-US" dirty="0" smtClean="0"/>
          </a:p>
          <a:p>
            <a:pPr eaLnBrk="1" hangingPunct="1">
              <a:spcBef>
                <a:spcPct val="0"/>
              </a:spcBef>
            </a:pPr>
            <a:r>
              <a:rPr lang="en-US" dirty="0" smtClean="0"/>
              <a:t>Non modulated VBM can be thought of as comparing the relative concentration of GM (the </a:t>
            </a:r>
            <a:r>
              <a:rPr lang="en-US" dirty="0" err="1" smtClean="0"/>
              <a:t>proporation</a:t>
            </a:r>
            <a:r>
              <a:rPr lang="en-US" dirty="0" smtClean="0"/>
              <a:t> of GM to other tissue types within a region). With the adjustment for volume change, VBM would be comparing the absolute amounts of gray matter in the different regions.</a:t>
            </a:r>
            <a:endParaRPr lang="en-GB" dirty="0" smtClean="0"/>
          </a:p>
          <a:p>
            <a:pPr eaLnBrk="1" hangingPunct="1"/>
            <a:endParaRPr lang="en-GB" dirty="0" smtClean="0"/>
          </a:p>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C64B96-53A6-4487-8E1F-4B59C11C0EFF}" type="slidenum">
              <a:rPr lang="en-GB" smtClean="0"/>
              <a:pPr/>
              <a:t>18</a:t>
            </a:fld>
            <a:endParaRPr lang="en-GB" smtClean="0"/>
          </a:p>
        </p:txBody>
      </p:sp>
      <p:sp>
        <p:nvSpPr>
          <p:cNvPr id="67587" name="Rectangle 7"/>
          <p:cNvSpPr txBox="1">
            <a:spLocks noGrp="1" noChangeArrowheads="1"/>
          </p:cNvSpPr>
          <p:nvPr/>
        </p:nvSpPr>
        <p:spPr bwMode="auto">
          <a:xfrm>
            <a:off x="3848100" y="9409113"/>
            <a:ext cx="2944813" cy="495300"/>
          </a:xfrm>
          <a:prstGeom prst="rect">
            <a:avLst/>
          </a:prstGeom>
          <a:noFill/>
          <a:ln w="9525">
            <a:noFill/>
            <a:miter lim="800000"/>
            <a:headEnd/>
            <a:tailEnd/>
          </a:ln>
        </p:spPr>
        <p:txBody>
          <a:bodyPr anchor="b"/>
          <a:lstStyle/>
          <a:p>
            <a:pPr algn="r"/>
            <a:fld id="{A3038C09-19A5-4675-A412-229AE9BC1852}" type="slidenum">
              <a:rPr lang="en-GB" sz="1200">
                <a:cs typeface="Arial" charset="0"/>
              </a:rPr>
              <a:pPr algn="r"/>
              <a:t>18</a:t>
            </a:fld>
            <a:endParaRPr lang="en-GB" sz="1200">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Options</a:t>
            </a:r>
            <a:r>
              <a:rPr lang="en-GB" baseline="0" dirty="0" smtClean="0"/>
              <a:t> to improve segmentation/normalization pre-processing phase</a:t>
            </a:r>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GB" smtClean="0"/>
          </a:p>
        </p:txBody>
      </p:sp>
      <p:sp>
        <p:nvSpPr>
          <p:cNvPr id="50180" name="Slide Number Placeholder 3"/>
          <p:cNvSpPr>
            <a:spLocks noGrp="1"/>
          </p:cNvSpPr>
          <p:nvPr>
            <p:ph type="sldNum" sz="quarter" idx="5"/>
          </p:nvPr>
        </p:nvSpPr>
        <p:spPr>
          <a:noFill/>
        </p:spPr>
        <p:txBody>
          <a:bodyPr/>
          <a:lstStyle/>
          <a:p>
            <a:fld id="{746D2677-8357-4109-A22A-0C6A55EE124F}"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We can optionally use prior information by applying a Hidden Markov Random Field (HMRF) model. Using this model we introduce spatial constraints based on </a:t>
            </a:r>
            <a:r>
              <a:rPr lang="en-US" dirty="0" err="1" smtClean="0"/>
              <a:t>neighbouring</a:t>
            </a:r>
            <a:r>
              <a:rPr lang="en-US" dirty="0" smtClean="0"/>
              <a:t> </a:t>
            </a:r>
            <a:r>
              <a:rPr lang="en-US" dirty="0" err="1" smtClean="0"/>
              <a:t>voxels</a:t>
            </a:r>
            <a:r>
              <a:rPr lang="en-US" dirty="0" smtClean="0"/>
              <a:t> of a 3x3x3 cube. The center </a:t>
            </a:r>
            <a:r>
              <a:rPr lang="en-US" dirty="0" err="1" smtClean="0"/>
              <a:t>voxel</a:t>
            </a:r>
            <a:r>
              <a:rPr lang="en-US" dirty="0" smtClean="0"/>
              <a:t> has 26 </a:t>
            </a:r>
            <a:r>
              <a:rPr lang="en-US" dirty="0" err="1" smtClean="0"/>
              <a:t>neighbours</a:t>
            </a:r>
            <a:r>
              <a:rPr lang="en-US" dirty="0" smtClean="0"/>
              <a:t> and we can calculate MRF energy by counting the number of </a:t>
            </a:r>
            <a:r>
              <a:rPr lang="en-US" dirty="0" err="1" smtClean="0"/>
              <a:t>neighbours</a:t>
            </a:r>
            <a:r>
              <a:rPr lang="en-US" dirty="0" smtClean="0"/>
              <a:t>. Neighboring </a:t>
            </a:r>
            <a:r>
              <a:rPr lang="en-US" dirty="0" err="1" smtClean="0"/>
              <a:t>voxels</a:t>
            </a:r>
            <a:r>
              <a:rPr lang="en-US" dirty="0" smtClean="0"/>
              <a:t> are expected to have the same class labels. The prior probability of the class and the likelihood probability of the observation is combined to estimate the Maximum a posteriori (MAP). Prior probability can be weighted between 0 (no HMRF) and 1 (maximum HMRF for very noisy data) to cover different levels of noise. Parts of this version are based on an implementation of a Gaussian Hidden Markov Random Field (GHMRF) approach by </a:t>
            </a:r>
            <a:r>
              <a:rPr lang="en-US" dirty="0" err="1" smtClean="0">
                <a:hlinkClick r:id="rId3"/>
              </a:rPr>
              <a:t>Meritxell</a:t>
            </a:r>
            <a:r>
              <a:rPr lang="en-US" dirty="0" smtClean="0">
                <a:hlinkClick r:id="rId3"/>
              </a:rPr>
              <a:t> Bach </a:t>
            </a:r>
            <a:r>
              <a:rPr lang="en-US" dirty="0" err="1" smtClean="0">
                <a:hlinkClick r:id="rId3"/>
              </a:rPr>
              <a:t>Cuadra</a:t>
            </a:r>
            <a:r>
              <a:rPr lang="en-US" dirty="0" smtClean="0">
                <a:hlinkClick r:id="rId3"/>
              </a:rPr>
              <a:t> et al. (2005)</a:t>
            </a:r>
            <a:r>
              <a:rPr lang="en-US" dirty="0" smtClean="0"/>
              <a:t>.</a:t>
            </a:r>
          </a:p>
          <a:p>
            <a:endParaRPr lang="en-US" dirty="0" smtClean="0"/>
          </a:p>
          <a:p>
            <a:r>
              <a:rPr lang="en-US" dirty="0" smtClean="0"/>
              <a:t>The idea is to remove isolated </a:t>
            </a:r>
            <a:r>
              <a:rPr lang="en-US" dirty="0" err="1" smtClean="0"/>
              <a:t>voxels</a:t>
            </a:r>
            <a:r>
              <a:rPr lang="en-US" dirty="0" smtClean="0"/>
              <a:t> of one tissue class which are unlikely to be member of this tissue type. It also closes holes in a cluster of connected </a:t>
            </a:r>
            <a:r>
              <a:rPr lang="en-US" dirty="0" err="1" smtClean="0"/>
              <a:t>voxels</a:t>
            </a:r>
            <a:r>
              <a:rPr lang="en-US" dirty="0" smtClean="0"/>
              <a:t> of one tissue type. In the resulting segmentation the noise level will be minimized.</a:t>
            </a:r>
          </a:p>
          <a:p>
            <a:r>
              <a:rPr lang="en-US" dirty="0" smtClean="0"/>
              <a:t>Depending on your scanner and the used MR sequence your T1-images will contain at least 3% noise level. Hence, I would recommend for most images a medium HMRF weighting of 0.3. If your images are affected by more noise level you can choose a larger HMRF weighting.</a:t>
            </a:r>
          </a:p>
          <a:p>
            <a:endParaRPr lang="en-GB" dirty="0" smtClean="0"/>
          </a:p>
        </p:txBody>
      </p:sp>
      <p:sp>
        <p:nvSpPr>
          <p:cNvPr id="68612" name="Slide Number Placeholder 3"/>
          <p:cNvSpPr>
            <a:spLocks noGrp="1"/>
          </p:cNvSpPr>
          <p:nvPr>
            <p:ph type="sldNum" sz="quarter" idx="5"/>
          </p:nvPr>
        </p:nvSpPr>
        <p:spPr>
          <a:noFill/>
        </p:spPr>
        <p:txBody>
          <a:bodyPr/>
          <a:lstStyle/>
          <a:p>
            <a:fld id="{7A5E8ACC-AB68-4474-9307-E2185317F9D6}" type="slidenum">
              <a:rPr lang="en-GB" smtClean="0"/>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is a great deal of other</a:t>
            </a:r>
            <a:r>
              <a:rPr lang="en-GB" baseline="0" dirty="0" smtClean="0"/>
              <a:t> info that can be incorporated into the classification. E.g. Markov Random Fields model, e.g. WM has a larger intensity than GM and more intense than CSF (in T1) – all this info can be used to sensibly bias the estimates.</a:t>
            </a:r>
          </a:p>
          <a:p>
            <a:endParaRPr lang="en-GB" baseline="0" dirty="0" smtClean="0"/>
          </a:p>
          <a:p>
            <a:r>
              <a:rPr lang="en-GB" baseline="0" dirty="0" smtClean="0"/>
              <a:t>Ideally, a procedure like VBM should be able to automatically identify any structural abnormalities in a single brain image. However, even with many hundreds of subjects in a database of controls, as it stands, the method may not be powerful enough to detect subtle abnormalities in individuals. A possibly more powerful procedure would be to use some form of </a:t>
            </a:r>
            <a:r>
              <a:rPr lang="en-GB" baseline="0" dirty="0" err="1" smtClean="0"/>
              <a:t>voxel</a:t>
            </a:r>
            <a:r>
              <a:rPr lang="en-GB" baseline="0" dirty="0" smtClean="0"/>
              <a:t>-wise multivariate approach. E.g. In </a:t>
            </a:r>
            <a:r>
              <a:rPr lang="en-GB" baseline="0" dirty="0" err="1" smtClean="0"/>
              <a:t>addtion</a:t>
            </a:r>
            <a:r>
              <a:rPr lang="en-GB" baseline="0" dirty="0" smtClean="0"/>
              <a:t> to images of GM concentration, other image features would be included – first obvious feature is WM concentration., local indices of curvature of </a:t>
            </a:r>
            <a:r>
              <a:rPr lang="en-GB" baseline="0" dirty="0" err="1" smtClean="0"/>
              <a:t>gyrification</a:t>
            </a:r>
            <a:r>
              <a:rPr lang="en-GB" baseline="0" dirty="0" smtClean="0"/>
              <a:t> such as the </a:t>
            </a:r>
            <a:r>
              <a:rPr lang="en-GB" baseline="0" dirty="0" err="1" smtClean="0"/>
              <a:t>curvuture</a:t>
            </a:r>
            <a:r>
              <a:rPr lang="en-GB" baseline="0" dirty="0" smtClean="0"/>
              <a:t> of the gray matter segment, image gradients and possibly information from the spatial normalization procedure.</a:t>
            </a:r>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0E50F9D-4252-4C3E-AB84-E42686055FD1}" type="slidenum">
              <a:rPr lang="en-GB" smtClean="0"/>
              <a:pPr/>
              <a:t>23</a:t>
            </a:fld>
            <a:endParaRPr lang="en-GB"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GB" dirty="0" smtClean="0"/>
              <a:t>Smoothing the segmented images generally increases the signal-to-noise ratio as data points (</a:t>
            </a:r>
            <a:r>
              <a:rPr lang="en-GB" dirty="0" err="1" smtClean="0"/>
              <a:t>ie</a:t>
            </a:r>
            <a:r>
              <a:rPr lang="en-GB" dirty="0" smtClean="0"/>
              <a:t>, </a:t>
            </a:r>
            <a:r>
              <a:rPr lang="en-GB" dirty="0" err="1" smtClean="0"/>
              <a:t>voxels</a:t>
            </a:r>
            <a:r>
              <a:rPr lang="en-GB" dirty="0" smtClean="0"/>
              <a:t>) are averaged with their neighbours; for MR images this means that each </a:t>
            </a:r>
            <a:r>
              <a:rPr lang="en-GB" dirty="0" err="1" smtClean="0"/>
              <a:t>voxel</a:t>
            </a:r>
            <a:r>
              <a:rPr lang="en-GB" dirty="0" smtClean="0"/>
              <a:t> contains the average GM and WM concentration from its surrounding area (as defined by the smoothing kernel) after smoothing. This process also distributes MRI data more normally, thus allowing the use of parametric tests in subsequent statistical comparisons. It also compensates for some of the data loss incurred by spatial normalisation (</a:t>
            </a:r>
            <a:r>
              <a:rPr lang="en-GB" dirty="0" err="1" smtClean="0"/>
              <a:t>Mechelli</a:t>
            </a:r>
            <a:r>
              <a:rPr lang="en-GB" dirty="0" smtClean="0"/>
              <a:t> et al, 2005).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4D06F88-3278-4296-87B6-18C51FEFFA51}" type="slidenum">
              <a:rPr lang="en-GB" smtClean="0"/>
              <a:pPr/>
              <a:t>24</a:t>
            </a:fld>
            <a:endParaRPr lang="en-GB"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GB" smtClean="0"/>
              <a:t>From: John Ashburner</a:t>
            </a:r>
          </a:p>
          <a:p>
            <a:pPr eaLnBrk="1" hangingPunct="1"/>
            <a:endParaRPr lang="en-GB" smtClean="0"/>
          </a:p>
          <a:p>
            <a:pPr eaLnBrk="1" hangingPunct="1"/>
            <a:r>
              <a:rPr lang="en-GB" smtClean="0"/>
              <a:t>This illustrates the effect of convolving with different kernels. On the left is a panel containing dots  which are intended to reflect some distribution of pixels containing some particular tissue  </a:t>
            </a:r>
          </a:p>
          <a:p>
            <a:pPr eaLnBrk="1" hangingPunct="1"/>
            <a:r>
              <a:rPr lang="en-GB" smtClean="0"/>
              <a:t>In the centre, these dots have been convolved with a circular function. The result is that each pixel now represents a count of the neighbouring pixels containing that tissue.  This is analogous to the effect using measurements from circular regions of interest, centred at each pixel. In practice though, a Gaussian kernel would be used (right). This gives a weighted integral of the tissue volume, where the weights are greater close to the centre of the kernel.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B27F957-8126-4BE5-BF46-F8AA5BDE81C4}" type="slidenum">
              <a:rPr lang="en-GB" smtClean="0"/>
              <a:pPr/>
              <a:t>25</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GB" smtClean="0"/>
              <a:t>From: John Ashburner</a:t>
            </a:r>
          </a:p>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4086920B-020B-4C8C-8DAE-45A638BF091C}" type="slidenum">
              <a:rPr lang="en-GB" smtClean="0"/>
              <a:pPr/>
              <a:t>29</a:t>
            </a:fld>
            <a:endParaRPr lang="en-GB"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GB" smtClean="0"/>
              <a:t>From: Thomas Doke and Chi-Hua Chen, MfD 2009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2867E3-9421-4769-B984-9FC20641B5BF}" type="slidenum">
              <a:rPr lang="en-GB" smtClean="0"/>
              <a:pPr/>
              <a:t>3</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GB" sz="900" dirty="0" smtClean="0"/>
              <a:t>One method of investigating </a:t>
            </a:r>
            <a:r>
              <a:rPr lang="en-GB" sz="900" dirty="0" err="1" smtClean="0"/>
              <a:t>neuroanatomical</a:t>
            </a:r>
            <a:r>
              <a:rPr lang="en-GB" sz="900" dirty="0" smtClean="0"/>
              <a:t> differences in vivo and in an unbiased, objective way is to use </a:t>
            </a:r>
            <a:r>
              <a:rPr lang="en-GB" sz="900" dirty="0" err="1" smtClean="0"/>
              <a:t>voxel</a:t>
            </a:r>
            <a:r>
              <a:rPr lang="en-GB" sz="900" dirty="0" smtClean="0"/>
              <a:t>-based </a:t>
            </a:r>
            <a:r>
              <a:rPr lang="en-GB" sz="900" dirty="0" err="1" smtClean="0"/>
              <a:t>morphometry</a:t>
            </a:r>
            <a:r>
              <a:rPr lang="en-GB" sz="900" dirty="0" smtClean="0"/>
              <a:t> (VBM). </a:t>
            </a:r>
          </a:p>
          <a:p>
            <a:pPr eaLnBrk="1" hangingPunct="1"/>
            <a:endParaRPr lang="en-GB" sz="900" dirty="0" smtClean="0"/>
          </a:p>
          <a:p>
            <a:pPr eaLnBrk="1" hangingPunct="1"/>
            <a:r>
              <a:rPr lang="en-GB" sz="900" dirty="0" smtClean="0"/>
              <a:t>The basic idea of VBM is to measure differences in local concentrations of brain tissue, especially grey matter (</a:t>
            </a:r>
            <a:r>
              <a:rPr lang="en-GB" sz="900" dirty="0" err="1" smtClean="0"/>
              <a:t>Ashburner</a:t>
            </a:r>
            <a:r>
              <a:rPr lang="en-GB" sz="900" dirty="0" smtClean="0"/>
              <a:t> &amp; </a:t>
            </a:r>
            <a:r>
              <a:rPr lang="en-GB" sz="900" dirty="0" err="1" smtClean="0"/>
              <a:t>Friston</a:t>
            </a:r>
            <a:r>
              <a:rPr lang="en-GB" sz="900" dirty="0" smtClean="0"/>
              <a:t>, 2000); these measures are taken at every </a:t>
            </a:r>
            <a:r>
              <a:rPr lang="en-GB" sz="900" dirty="0" err="1" smtClean="0"/>
              <a:t>voxel</a:t>
            </a:r>
            <a:r>
              <a:rPr lang="en-GB" sz="900" dirty="0" smtClean="0"/>
              <a:t> of the brain and then statistically compared between two or more experimental groups, thereby establishing statistically significant differences in brain tissue concentration in specific brain regions between the groups under investigation (</a:t>
            </a:r>
            <a:r>
              <a:rPr lang="en-GB" sz="900" dirty="0" err="1" smtClean="0"/>
              <a:t>Ashburner</a:t>
            </a:r>
            <a:r>
              <a:rPr lang="en-GB" sz="900" dirty="0" smtClean="0"/>
              <a:t> &amp; </a:t>
            </a:r>
            <a:r>
              <a:rPr lang="en-GB" sz="900" dirty="0" err="1" smtClean="0"/>
              <a:t>Friston</a:t>
            </a:r>
            <a:r>
              <a:rPr lang="en-GB" sz="900" dirty="0" smtClean="0"/>
              <a:t>, 2000; </a:t>
            </a:r>
            <a:r>
              <a:rPr lang="en-GB" sz="900" dirty="0" err="1" smtClean="0"/>
              <a:t>Mechelli</a:t>
            </a:r>
            <a:r>
              <a:rPr lang="en-GB" sz="900" dirty="0" smtClean="0"/>
              <a:t>, Price, </a:t>
            </a:r>
            <a:r>
              <a:rPr lang="en-GB" sz="900" dirty="0" err="1" smtClean="0"/>
              <a:t>Friston</a:t>
            </a:r>
            <a:r>
              <a:rPr lang="en-GB" sz="900" dirty="0" smtClean="0"/>
              <a:t> &amp; </a:t>
            </a:r>
            <a:r>
              <a:rPr lang="en-GB" sz="900" dirty="0" err="1" smtClean="0"/>
              <a:t>Ashburner</a:t>
            </a:r>
            <a:r>
              <a:rPr lang="en-GB" sz="900" dirty="0" smtClean="0"/>
              <a:t>, 2005). </a:t>
            </a:r>
          </a:p>
          <a:p>
            <a:pPr eaLnBrk="1" hangingPunct="1"/>
            <a:endParaRPr lang="en-GB" sz="900" dirty="0" smtClean="0"/>
          </a:p>
          <a:p>
            <a:pPr eaLnBrk="1" hangingPunct="1"/>
            <a:r>
              <a:rPr lang="en-GB" sz="900" dirty="0" smtClean="0"/>
              <a:t>Usually it uses a Whole brain analysis approach, however one could apply VBM to specific ROI...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0178262-7C2A-4BF9-8662-7A3DFF7C93FC}" type="slidenum">
              <a:rPr lang="en-GB" smtClean="0"/>
              <a:pPr/>
              <a:t>30</a:t>
            </a:fld>
            <a:endParaRPr lang="en-GB" smtClean="0"/>
          </a:p>
        </p:txBody>
      </p:sp>
      <p:sp>
        <p:nvSpPr>
          <p:cNvPr id="73731" name="Rectangle 2"/>
          <p:cNvSpPr>
            <a:spLocks noGrp="1" noRot="1" noChangeAspect="1" noChangeArrowheads="1" noTextEdit="1"/>
          </p:cNvSpPr>
          <p:nvPr>
            <p:ph type="sldImg"/>
          </p:nvPr>
        </p:nvSpPr>
        <p:spPr>
          <a:xfrm>
            <a:off x="923925" y="744538"/>
            <a:ext cx="4948238" cy="3713162"/>
          </a:xfrm>
          <a:ln/>
        </p:spPr>
      </p:sp>
      <p:sp>
        <p:nvSpPr>
          <p:cNvPr id="73732" name="Rectangle 3"/>
          <p:cNvSpPr>
            <a:spLocks noGrp="1" noChangeArrowheads="1"/>
          </p:cNvSpPr>
          <p:nvPr>
            <p:ph type="body" idx="1"/>
          </p:nvPr>
        </p:nvSpPr>
        <p:spPr>
          <a:xfrm>
            <a:off x="906463" y="4705350"/>
            <a:ext cx="4981575" cy="4457700"/>
          </a:xfrm>
          <a:noFill/>
          <a:ln/>
        </p:spPr>
        <p:txBody>
          <a:bodyPr/>
          <a:lstStyle/>
          <a:p>
            <a:pPr eaLnBrk="1" hangingPunct="1"/>
            <a:r>
              <a:rPr lang="en-GB" sz="1000" dirty="0" smtClean="0"/>
              <a:t>From: Hobbs &amp;  Novak, </a:t>
            </a:r>
            <a:r>
              <a:rPr lang="en-GB" sz="1000" dirty="0" err="1" smtClean="0"/>
              <a:t>MfD</a:t>
            </a:r>
            <a:r>
              <a:rPr lang="en-GB" sz="1000" dirty="0" smtClean="0"/>
              <a:t> (2008)</a:t>
            </a:r>
          </a:p>
          <a:p>
            <a:pPr eaLnBrk="1" hangingPunct="1"/>
            <a:endParaRPr lang="en-GB" sz="1000" dirty="0" smtClean="0"/>
          </a:p>
          <a:p>
            <a:pPr eaLnBrk="1" hangingPunct="1"/>
            <a:r>
              <a:rPr lang="en-GB" sz="1000" dirty="0" smtClean="0"/>
              <a:t>Example: Comparison between Alzheimer’s Disease (AD) patients and Controls</a:t>
            </a:r>
          </a:p>
          <a:p>
            <a:pPr eaLnBrk="1" hangingPunct="1"/>
            <a:r>
              <a:rPr lang="en-GB" sz="1000" dirty="0" smtClean="0"/>
              <a:t>Are there significant differences in GM/ WM density or volume between these 2 groups and if so, where are they?</a:t>
            </a:r>
          </a:p>
          <a:p>
            <a:pPr eaLnBrk="1" hangingPunct="1"/>
            <a:endParaRPr lang="en-GB" sz="1000" dirty="0" smtClean="0"/>
          </a:p>
          <a:p>
            <a:pPr eaLnBrk="1" hangingPunct="1"/>
            <a:r>
              <a:rPr lang="en-GB" sz="1000" dirty="0" smtClean="0"/>
              <a:t>Remember: the GLM works in matrices- so you can lots of values for Y, X, β, μ and ε and calculate “an answer”</a:t>
            </a:r>
          </a:p>
          <a:p>
            <a:pPr eaLnBrk="1" hangingPunct="1"/>
            <a:endParaRPr lang="en-GB" sz="1000" dirty="0" smtClean="0"/>
          </a:p>
          <a:p>
            <a:pPr eaLnBrk="1" hangingPunct="1"/>
            <a:r>
              <a:rPr lang="en-GB" sz="1000" dirty="0" err="1" smtClean="0"/>
              <a:t>Voxel</a:t>
            </a:r>
            <a:r>
              <a:rPr lang="en-GB" sz="1000" dirty="0" smtClean="0"/>
              <a:t> intensity is a function that models all the different things that account for differences between scans (design matrix and other regressors).  </a:t>
            </a:r>
          </a:p>
          <a:p>
            <a:pPr eaLnBrk="1" hangingPunct="1"/>
            <a:r>
              <a:rPr lang="en-GB" sz="1000" dirty="0" smtClean="0"/>
              <a:t>Beta value is slope of association of scans or values at that </a:t>
            </a:r>
            <a:r>
              <a:rPr lang="en-GB" sz="1000" dirty="0" err="1" smtClean="0"/>
              <a:t>voxel</a:t>
            </a:r>
            <a:endParaRPr lang="en-GB" sz="1000" dirty="0" smtClean="0"/>
          </a:p>
          <a:p>
            <a:pPr eaLnBrk="1" hangingPunct="1"/>
            <a:r>
              <a:rPr lang="en-GB" sz="1000" dirty="0" smtClean="0"/>
              <a:t>μ  = the population </a:t>
            </a:r>
            <a:r>
              <a:rPr lang="en-GB" sz="1000" dirty="0" smtClean="0">
                <a:hlinkClick r:id="rId3" tooltip="Mean"/>
              </a:rPr>
              <a:t>mean</a:t>
            </a:r>
            <a:r>
              <a:rPr lang="en-GB" sz="1000" dirty="0" smtClean="0"/>
              <a:t>/ the constant (mean for AD, mean for controls)</a:t>
            </a:r>
          </a:p>
          <a:p>
            <a:pPr eaLnBrk="1" hangingPunct="1"/>
            <a:endParaRPr lang="en-GB" sz="1000" dirty="0" smtClean="0"/>
          </a:p>
          <a:p>
            <a:pPr eaLnBrk="1" hangingPunct="1"/>
            <a:r>
              <a:rPr lang="en-GB" sz="1000" dirty="0" smtClean="0"/>
              <a:t>Covariates are explanatory or confounding variables- which covariate (β) best explains the values in GM/ WM besides your design matrix (group)</a:t>
            </a:r>
          </a:p>
          <a:p>
            <a:pPr eaLnBrk="1" hangingPunct="1"/>
            <a:r>
              <a:rPr lang="en-GB" sz="1000" dirty="0" smtClean="0"/>
              <a:t>Covariates could be: age, gender (male brains tend to be systematically bigger than female brains), global volume</a:t>
            </a:r>
          </a:p>
          <a:p>
            <a:pPr eaLnBrk="1" hangingPunct="1"/>
            <a:endParaRPr lang="en-US" sz="10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BA6D431-AC1C-469B-B445-98571D7AC263}" type="slidenum">
              <a:rPr lang="en-GB" smtClean="0"/>
              <a:pPr/>
              <a:t>31</a:t>
            </a:fld>
            <a:endParaRPr lang="en-GB" smtClean="0"/>
          </a:p>
        </p:txBody>
      </p:sp>
      <p:sp>
        <p:nvSpPr>
          <p:cNvPr id="74755" name="Rectangle 2"/>
          <p:cNvSpPr>
            <a:spLocks noGrp="1" noRot="1" noChangeAspect="1" noChangeArrowheads="1" noTextEdit="1"/>
          </p:cNvSpPr>
          <p:nvPr>
            <p:ph type="sldImg"/>
          </p:nvPr>
        </p:nvSpPr>
        <p:spPr>
          <a:xfrm>
            <a:off x="923925" y="744538"/>
            <a:ext cx="4948238" cy="3713162"/>
          </a:xfrm>
          <a:ln/>
        </p:spPr>
      </p:sp>
      <p:sp>
        <p:nvSpPr>
          <p:cNvPr id="74756" name="Rectangle 3"/>
          <p:cNvSpPr>
            <a:spLocks noGrp="1" noChangeArrowheads="1"/>
          </p:cNvSpPr>
          <p:nvPr>
            <p:ph type="body" idx="1"/>
          </p:nvPr>
        </p:nvSpPr>
        <p:spPr>
          <a:xfrm>
            <a:off x="906463" y="4705350"/>
            <a:ext cx="4981575" cy="4457700"/>
          </a:xfrm>
          <a:noFill/>
          <a:ln/>
        </p:spPr>
        <p:txBody>
          <a:bodyPr/>
          <a:lstStyle/>
          <a:p>
            <a:pPr eaLnBrk="1" hangingPunct="1"/>
            <a:r>
              <a:rPr lang="en-GB" dirty="0" smtClean="0"/>
              <a:t>From: Hobbs &amp;  Novak, </a:t>
            </a:r>
            <a:r>
              <a:rPr lang="en-GB" dirty="0" err="1" smtClean="0"/>
              <a:t>MfD</a:t>
            </a:r>
            <a:r>
              <a:rPr lang="en-GB" dirty="0" smtClean="0"/>
              <a:t> (2008)</a:t>
            </a:r>
          </a:p>
          <a:p>
            <a:pPr eaLnBrk="1" hangingPunct="1"/>
            <a:endParaRPr lang="en-GB" dirty="0" smtClean="0"/>
          </a:p>
          <a:p>
            <a:pPr eaLnBrk="1" hangingPunct="1"/>
            <a:r>
              <a:rPr lang="en-GB" dirty="0" smtClean="0"/>
              <a:t>Combine group comparison and correlation analyses.</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B76E757-E9B5-4DA2-85F9-AF46942A0920}" type="slidenum">
              <a:rPr lang="en-GB" smtClean="0"/>
              <a:pPr/>
              <a:t>32</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8600" indent="-228600" eaLnBrk="1" hangingPunct="1"/>
            <a:r>
              <a:rPr lang="en-GB" smtClean="0"/>
              <a:t>Globally, TIV differs but GM is equally distributed in both brains with one exception (right “chink) in brain 2</a:t>
            </a:r>
          </a:p>
          <a:p>
            <a:pPr marL="228600" indent="-228600" eaLnBrk="1" hangingPunct="1"/>
            <a:r>
              <a:rPr lang="en-GB" smtClean="0"/>
              <a:t>Chink = local differences</a:t>
            </a:r>
          </a:p>
          <a:p>
            <a:pPr marL="228600" indent="-228600" eaLnBrk="1" hangingPunct="1"/>
            <a:endParaRPr lang="en-GB" smtClean="0"/>
          </a:p>
          <a:p>
            <a:pPr marL="228600" indent="-228600" eaLnBrk="1" hangingPunct="1"/>
            <a:r>
              <a:rPr lang="en-GB" smtClean="0"/>
              <a:t>Depending on whether or not you consider global difference in TIV, your VBM analysis will interpret the effect of the chink dramatically different:</a:t>
            </a:r>
          </a:p>
          <a:p>
            <a:pPr marL="228600" indent="-228600" eaLnBrk="1" hangingPunct="1">
              <a:buFontTx/>
              <a:buAutoNum type="arabicParenR"/>
            </a:pPr>
            <a:r>
              <a:rPr lang="en-GB" smtClean="0"/>
              <a:t> TIV not accounted for at a global level in GLM: VBM would identify greater volume in right brain apart from the area of the chink, whereas at the chink both brains would be identified as have equal volumes </a:t>
            </a:r>
          </a:p>
          <a:p>
            <a:pPr marL="228600" indent="-228600" eaLnBrk="1" hangingPunct="1">
              <a:buFontTx/>
              <a:buAutoNum type="arabicParenR"/>
            </a:pPr>
            <a:r>
              <a:rPr lang="en-GB" smtClean="0"/>
              <a:t> If TIV is globally discounted for, then both brains will have equal distribution of volume throughout the brain except for the chink area- the LEFT brain will register with more volume (because all tissue is equally distributed in left brain, whereas there is dramatic drop in volume in the chink in right brain and this drop will be picked up in VBM in terms of volume differences between left and right brain)</a:t>
            </a:r>
          </a:p>
          <a:p>
            <a:pPr marL="228600" indent="-228600" eaLnBrk="1" hangingPunct="1">
              <a:buFontTx/>
              <a:buAutoNum type="arabicParenR"/>
            </a:pPr>
            <a:endParaRPr lang="en-GB" smtClean="0"/>
          </a:p>
          <a:p>
            <a:pPr marL="228600" indent="-228600" eaLnBrk="1" hangingPunct="1"/>
            <a:r>
              <a:rPr lang="en-GB" smtClean="0"/>
              <a:t>I think Mechelli et al (2005) say that both approaches are OK (because you may wel be interested in global effects), you just have to be very clear when you report your results that you have considered TIV (or not).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334BE91-291F-46CB-A6A0-6C6406D863D8}" type="slidenum">
              <a:rPr lang="en-GB" smtClean="0"/>
              <a:pPr/>
              <a:t>33</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24C5106-E8A1-435A-9D85-CDECA9F289C6}" type="slidenum">
              <a:rPr lang="en-GB" smtClean="0"/>
              <a:pPr/>
              <a:t>34</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b="1" smtClean="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303BB22-9030-4D48-957B-92C3A156E960}" type="slidenum">
              <a:rPr lang="en-GB" smtClean="0"/>
              <a:pPr/>
              <a:t>35</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6EF8C7C-9A27-4F7C-8A76-6098896E7D20}" type="slidenum">
              <a:rPr lang="en-GB" smtClean="0"/>
              <a:pPr/>
              <a:t>36</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lnSpc>
                <a:spcPct val="80000"/>
              </a:lnSpc>
            </a:pPr>
            <a:r>
              <a:rPr lang="en-GB" altLang="zh-CN" sz="1000" dirty="0" smtClean="0"/>
              <a:t>One solution would be to apply </a:t>
            </a:r>
            <a:r>
              <a:rPr lang="en-GB" altLang="zh-CN" sz="1000" dirty="0" err="1" smtClean="0"/>
              <a:t>Bonferroni</a:t>
            </a:r>
            <a:r>
              <a:rPr lang="en-GB" altLang="zh-CN" sz="1000" dirty="0" smtClean="0"/>
              <a:t>-correction which adjusts the statistical threshold to a much lower p-value (to the scale of p&lt; 0.00000005 or similarly conservative). Whilst this indeed controls the occurrence of false positives, it also leads to very low statistical power, in other words it reduces the ability of a statistical test to actually detect an effect if it exists, due to the very conservative significance levels (</a:t>
            </a:r>
            <a:r>
              <a:rPr lang="en-GB" altLang="zh-CN" sz="1000" dirty="0" err="1" smtClean="0"/>
              <a:t>Kimberg</a:t>
            </a:r>
            <a:r>
              <a:rPr lang="en-GB" altLang="zh-CN" sz="1000" dirty="0" smtClean="0"/>
              <a:t> et al, 2007; </a:t>
            </a:r>
            <a:r>
              <a:rPr lang="en-GB" altLang="zh-CN" sz="1000" dirty="0" err="1" smtClean="0"/>
              <a:t>Rorden</a:t>
            </a:r>
            <a:r>
              <a:rPr lang="en-GB" altLang="zh-CN" sz="1000" dirty="0" smtClean="0"/>
              <a:t> et al, 2007; </a:t>
            </a:r>
            <a:r>
              <a:rPr lang="en-GB" altLang="zh-CN" sz="1000" dirty="0" err="1" smtClean="0"/>
              <a:t>Rorden</a:t>
            </a:r>
            <a:r>
              <a:rPr lang="en-GB" altLang="zh-CN" sz="1000" dirty="0" smtClean="0"/>
              <a:t> et al, 2009)- this is a type II error, a false negative. </a:t>
            </a:r>
            <a:endParaRPr lang="en-GB" sz="1000" dirty="0" smtClean="0"/>
          </a:p>
          <a:p>
            <a:pPr eaLnBrk="1" hangingPunct="1">
              <a:lnSpc>
                <a:spcPct val="80000"/>
              </a:lnSpc>
            </a:pPr>
            <a:endParaRPr lang="en-GB" sz="1000" dirty="0" smtClean="0"/>
          </a:p>
          <a:p>
            <a:pPr eaLnBrk="1" hangingPunct="1">
              <a:lnSpc>
                <a:spcPct val="80000"/>
              </a:lnSpc>
            </a:pPr>
            <a:r>
              <a:rPr lang="en-GB" sz="1000" dirty="0" smtClean="0"/>
              <a:t>From Brett et al (2003) *numbers are changed</a:t>
            </a:r>
          </a:p>
          <a:p>
            <a:pPr eaLnBrk="1" hangingPunct="1">
              <a:lnSpc>
                <a:spcPct val="80000"/>
              </a:lnSpc>
            </a:pPr>
            <a:r>
              <a:rPr lang="en-GB" sz="1000" dirty="0" smtClean="0"/>
              <a:t>If we have a brain volume of 1 million t statistics [..] and we want a FEW rate of 0.05, then the required probability threshold for every single </a:t>
            </a:r>
            <a:r>
              <a:rPr lang="en-GB" sz="1000" dirty="0" err="1" smtClean="0"/>
              <a:t>voxel</a:t>
            </a:r>
            <a:r>
              <a:rPr lang="en-GB" sz="1000" dirty="0" smtClean="0"/>
              <a:t>, using </a:t>
            </a:r>
            <a:r>
              <a:rPr lang="en-GB" sz="1000" dirty="0" err="1" smtClean="0"/>
              <a:t>Bonferroni</a:t>
            </a:r>
            <a:r>
              <a:rPr lang="en-GB" sz="1000" dirty="0" smtClean="0"/>
              <a:t> correction, would be </a:t>
            </a:r>
            <a:r>
              <a:rPr lang="en-US" sz="1000" dirty="0" smtClean="0"/>
              <a:t>p &lt; </a:t>
            </a:r>
            <a:r>
              <a:rPr lang="en-GB" sz="1000" dirty="0" smtClean="0"/>
              <a:t>0.00000005!</a:t>
            </a:r>
          </a:p>
          <a:p>
            <a:pPr eaLnBrk="1" hangingPunct="1">
              <a:lnSpc>
                <a:spcPct val="80000"/>
              </a:lnSpc>
            </a:pPr>
            <a:endParaRPr lang="en-GB" sz="1000" dirty="0" smtClean="0"/>
          </a:p>
          <a:p>
            <a:pPr eaLnBrk="1" hangingPunct="1">
              <a:lnSpc>
                <a:spcPct val="80000"/>
              </a:lnSpc>
            </a:pPr>
            <a:r>
              <a:rPr lang="en-GB" sz="1000" dirty="0" smtClean="0"/>
              <a:t>Spatial correlation: In general, data from one </a:t>
            </a:r>
            <a:r>
              <a:rPr lang="en-GB" sz="1000" dirty="0" err="1" smtClean="0"/>
              <a:t>voxel</a:t>
            </a:r>
            <a:r>
              <a:rPr lang="en-GB" sz="1000" dirty="0" smtClean="0"/>
              <a:t> will tend to be similar to data from nearby </a:t>
            </a:r>
            <a:r>
              <a:rPr lang="en-GB" sz="1000" dirty="0" err="1" smtClean="0"/>
              <a:t>voxels</a:t>
            </a:r>
            <a:r>
              <a:rPr lang="en-GB" sz="1000" dirty="0" smtClean="0"/>
              <a:t>; thus, the errors from the statistical model will tend to be correlated for nearby </a:t>
            </a:r>
            <a:r>
              <a:rPr lang="en-GB" sz="1000" dirty="0" err="1" smtClean="0"/>
              <a:t>voxels</a:t>
            </a:r>
            <a:r>
              <a:rPr lang="en-GB" sz="1000" dirty="0" smtClean="0"/>
              <a:t> </a:t>
            </a:r>
            <a:r>
              <a:rPr lang="en-GB" sz="1000" b="1" dirty="0" smtClean="0"/>
              <a:t>This violates one of the assumptions of </a:t>
            </a:r>
            <a:r>
              <a:rPr lang="en-GB" sz="1000" b="1" dirty="0" err="1" smtClean="0"/>
              <a:t>Bonferroni</a:t>
            </a:r>
            <a:r>
              <a:rPr lang="en-GB" sz="1000" b="1" dirty="0" smtClean="0"/>
              <a:t> correction which requires </a:t>
            </a:r>
            <a:r>
              <a:rPr lang="en-GB" sz="1000" b="1" dirty="0" err="1" smtClean="0"/>
              <a:t>voxels</a:t>
            </a:r>
            <a:r>
              <a:rPr lang="en-GB" sz="1000" b="1" dirty="0" smtClean="0"/>
              <a:t> to be independent of each other. </a:t>
            </a:r>
          </a:p>
          <a:p>
            <a:pPr eaLnBrk="1" hangingPunct="1">
              <a:lnSpc>
                <a:spcPct val="80000"/>
              </a:lnSpc>
            </a:pPr>
            <a:r>
              <a:rPr lang="en-GB" sz="1000" dirty="0" smtClean="0"/>
              <a:t>Functional imaging data usually have some spatial correlation. By this, we mean that data in one </a:t>
            </a:r>
            <a:r>
              <a:rPr lang="en-GB" sz="1000" dirty="0" err="1" smtClean="0"/>
              <a:t>voxel</a:t>
            </a:r>
            <a:r>
              <a:rPr lang="en-GB" sz="1000" dirty="0" smtClean="0"/>
              <a:t> are correlated with the data from the neighbouring </a:t>
            </a:r>
            <a:r>
              <a:rPr lang="en-GB" sz="1000" dirty="0" err="1" smtClean="0"/>
              <a:t>voxels</a:t>
            </a:r>
            <a:r>
              <a:rPr lang="en-GB" sz="1000" dirty="0" smtClean="0"/>
              <a:t>. This correlation is caused by several factors: </a:t>
            </a:r>
            <a:r>
              <a:rPr lang="en-GB" sz="1000" b="1" dirty="0" smtClean="0"/>
              <a:t>* With low resolution imaging (such as PET and lower resolution </a:t>
            </a:r>
            <a:r>
              <a:rPr lang="en-GB" sz="1000" b="1" dirty="0" err="1" smtClean="0"/>
              <a:t>fMRI</a:t>
            </a:r>
            <a:r>
              <a:rPr lang="en-GB" sz="1000" b="1" dirty="0" smtClean="0"/>
              <a:t>) data from an individual </a:t>
            </a:r>
            <a:r>
              <a:rPr lang="en-GB" sz="1000" b="1" dirty="0" err="1" smtClean="0"/>
              <a:t>voxel</a:t>
            </a:r>
            <a:r>
              <a:rPr lang="en-GB" sz="1000" b="1" dirty="0" smtClean="0"/>
              <a:t> will contain some signal from the tissue around that </a:t>
            </a:r>
            <a:r>
              <a:rPr lang="en-GB" sz="1000" b="1" dirty="0" err="1" smtClean="0"/>
              <a:t>voxel</a:t>
            </a:r>
            <a:r>
              <a:rPr lang="en-GB" sz="1000" b="1" dirty="0" smtClean="0"/>
              <a:t>, </a:t>
            </a:r>
            <a:r>
              <a:rPr lang="en-GB" sz="1000" b="1" dirty="0" err="1" smtClean="0"/>
              <a:t>esp</a:t>
            </a:r>
            <a:r>
              <a:rPr lang="en-GB" sz="1000" b="1" dirty="0" smtClean="0"/>
              <a:t> when you have smoothed your data (which you will have done); </a:t>
            </a:r>
          </a:p>
          <a:p>
            <a:pPr eaLnBrk="1" hangingPunct="1">
              <a:lnSpc>
                <a:spcPct val="80000"/>
              </a:lnSpc>
            </a:pPr>
            <a:r>
              <a:rPr lang="en-GB" sz="1000" dirty="0" smtClean="0"/>
              <a:t>The </a:t>
            </a:r>
            <a:r>
              <a:rPr lang="en-GB" sz="1000" dirty="0" err="1" smtClean="0"/>
              <a:t>reslicing</a:t>
            </a:r>
            <a:r>
              <a:rPr lang="en-GB" sz="1000" dirty="0" smtClean="0"/>
              <a:t> of the images during </a:t>
            </a:r>
            <a:r>
              <a:rPr lang="en-GB" sz="1000" dirty="0" err="1" smtClean="0"/>
              <a:t>preprocessing</a:t>
            </a:r>
            <a:r>
              <a:rPr lang="en-GB" sz="1000" dirty="0" smtClean="0"/>
              <a:t> causes some smoothing across </a:t>
            </a:r>
            <a:r>
              <a:rPr lang="en-GB" sz="1000" dirty="0" err="1" smtClean="0"/>
              <a:t>voxels</a:t>
            </a:r>
            <a:r>
              <a:rPr lang="en-GB" sz="1000" dirty="0" smtClean="0"/>
              <a:t>; Most SPM analyses work on smoothed images, and this creates strong spatial correlation (see my </a:t>
            </a:r>
            <a:r>
              <a:rPr lang="en-GB" sz="1000" dirty="0" smtClean="0">
                <a:hlinkClick r:id="rId3"/>
              </a:rPr>
              <a:t>smoothing tutorial</a:t>
            </a:r>
            <a:r>
              <a:rPr lang="en-GB" sz="1000" dirty="0" smtClean="0"/>
              <a:t> for further explanation). Smoothing is often used to improve signal to noise. </a:t>
            </a:r>
          </a:p>
          <a:p>
            <a:pPr eaLnBrk="1" hangingPunct="1">
              <a:lnSpc>
                <a:spcPct val="80000"/>
              </a:lnSpc>
            </a:pPr>
            <a:r>
              <a:rPr lang="en-GB" sz="1000" dirty="0" smtClean="0"/>
              <a:t>The reason this spatial correlation is a problem for the </a:t>
            </a:r>
            <a:r>
              <a:rPr lang="en-GB" sz="1000" dirty="0" err="1" smtClean="0"/>
              <a:t>Bonferroni</a:t>
            </a:r>
            <a:r>
              <a:rPr lang="en-GB" sz="1000" dirty="0" smtClean="0"/>
              <a:t> correction is that the </a:t>
            </a:r>
            <a:r>
              <a:rPr lang="en-GB" sz="1000" dirty="0" err="1" smtClean="0"/>
              <a:t>Bonferroni</a:t>
            </a:r>
            <a:r>
              <a:rPr lang="en-GB" sz="1000" dirty="0" smtClean="0"/>
              <a:t> correction assumes that you have performed some number of </a:t>
            </a:r>
            <a:r>
              <a:rPr lang="en-GB" sz="1000" b="1" dirty="0" smtClean="0"/>
              <a:t>independent</a:t>
            </a:r>
            <a:r>
              <a:rPr lang="en-GB" sz="1000" dirty="0" smtClean="0"/>
              <a:t> tests. If the </a:t>
            </a:r>
            <a:r>
              <a:rPr lang="en-GB" sz="1000" dirty="0" err="1" smtClean="0"/>
              <a:t>voxels</a:t>
            </a:r>
            <a:r>
              <a:rPr lang="en-GB" sz="1000" dirty="0" smtClean="0"/>
              <a:t> are spatially correlated, then the Z scores at each </a:t>
            </a:r>
            <a:r>
              <a:rPr lang="en-GB" sz="1000" dirty="0" err="1" smtClean="0"/>
              <a:t>voxel</a:t>
            </a:r>
            <a:r>
              <a:rPr lang="en-GB" sz="1000" dirty="0" smtClean="0"/>
              <a:t> are not independent. This will make the correction too conservative.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CDC647A-933E-4916-BB81-26FDD291C6CC}" type="slidenum">
              <a:rPr lang="en-GB" smtClean="0"/>
              <a:pPr/>
              <a:t>37</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GB" smtClean="0"/>
              <a:t>From Brett et al (2003)</a:t>
            </a:r>
          </a:p>
          <a:p>
            <a:pPr lvl="1" eaLnBrk="1" hangingPunct="1"/>
            <a:r>
              <a:rPr lang="en-GB" smtClean="0"/>
              <a:t>The question we are asking is now a question about the volume, or family of voxel statistics, and the risk of error that we are prepared to accept is the Family-Wise-Error rate- which is the likelihood that this family of voxel values could have arisen by chance.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F246413-BD5B-4B91-9ED0-14FA3316CA38}" type="slidenum">
              <a:rPr lang="en-GB" smtClean="0"/>
              <a:pPr/>
              <a:t>38</a:t>
            </a:fld>
            <a:endParaRPr lang="en-GB" smtClean="0"/>
          </a:p>
        </p:txBody>
      </p:sp>
      <p:sp>
        <p:nvSpPr>
          <p:cNvPr id="81923" name="Rectangle 2"/>
          <p:cNvSpPr>
            <a:spLocks noGrp="1" noRot="1" noChangeAspect="1" noChangeArrowheads="1" noTextEdit="1"/>
          </p:cNvSpPr>
          <p:nvPr>
            <p:ph type="sldImg"/>
          </p:nvPr>
        </p:nvSpPr>
        <p:spPr>
          <a:xfrm>
            <a:off x="922338" y="742950"/>
            <a:ext cx="4953000" cy="3714750"/>
          </a:xfrm>
          <a:ln/>
        </p:spPr>
      </p:sp>
      <p:sp>
        <p:nvSpPr>
          <p:cNvPr id="81924" name="Rectangle 3"/>
          <p:cNvSpPr>
            <a:spLocks noGrp="1" noChangeArrowheads="1"/>
          </p:cNvSpPr>
          <p:nvPr>
            <p:ph type="body" idx="1"/>
          </p:nvPr>
        </p:nvSpPr>
        <p:spPr>
          <a:noFill/>
          <a:ln/>
        </p:spPr>
        <p:txBody>
          <a:bodyPr/>
          <a:lstStyle/>
          <a:p>
            <a:pPr eaLnBrk="1" hangingPunct="1"/>
            <a:r>
              <a:rPr lang="en-US" smtClean="0"/>
              <a:t>From: Jody Culham</a:t>
            </a:r>
          </a:p>
          <a:p>
            <a:pPr eaLnBrk="1" hangingPunct="1"/>
            <a:endParaRPr lang="en-US" smtClean="0"/>
          </a:p>
          <a:p>
            <a:pPr eaLnBrk="1" hangingPunct="1"/>
            <a:r>
              <a:rPr lang="en-US" smtClean="0"/>
              <a:t>There is a lot of maths to understand! </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C461530-D6C5-4DEE-91AC-9891215C3FC2}" type="slidenum">
              <a:rPr lang="en-GB" smtClean="0"/>
              <a:pPr/>
              <a:t>39</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GB" smtClean="0"/>
              <a:t>From Will Penny</a:t>
            </a:r>
          </a:p>
          <a:p>
            <a:pPr eaLnBrk="1" hangingPunct="1"/>
            <a:endParaRPr lang="en-GB" smtClean="0"/>
          </a:p>
          <a:p>
            <a:pPr eaLnBrk="1" hangingPunct="1">
              <a:spcBef>
                <a:spcPct val="50000"/>
              </a:spcBef>
            </a:pPr>
            <a:r>
              <a:rPr lang="en-GB" smtClean="0">
                <a:solidFill>
                  <a:srgbClr val="FF5050"/>
                </a:solidFill>
              </a:rPr>
              <a:t>So which regions (of statistically significant regions) do I have left after I have thresholded the data and how likely is it that the same regions would occur under the null hypothesis? FWE = likelihood</a:t>
            </a:r>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GB" smtClean="0"/>
              <a:t>VBM analysis is based on (high resolution) MRI brain scans and involves a serious of processing steps, mainly spatial normalisation, segmentation, smoothing and statistical analysis, the end result being statistical maps which show the regions where tissue types differ significantly between groups (Mechelli et al, 2005; see Sejem, Gunter, Shiung, Petersen &amp; Jack Jr [2005] for other possible variations in processing as the one suggested by Ashburner &amp; Friston [2000] or Mechelli et al [2005]). </a:t>
            </a:r>
            <a:endParaRPr lang="en-US" smtClean="0"/>
          </a:p>
          <a:p>
            <a:pPr eaLnBrk="1" hangingPunct="1"/>
            <a:endParaRPr lang="en-GB" smtClean="0"/>
          </a:p>
        </p:txBody>
      </p:sp>
      <p:sp>
        <p:nvSpPr>
          <p:cNvPr id="52228" name="Slide Number Placeholder 3"/>
          <p:cNvSpPr>
            <a:spLocks noGrp="1"/>
          </p:cNvSpPr>
          <p:nvPr>
            <p:ph type="sldNum" sz="quarter" idx="5"/>
          </p:nvPr>
        </p:nvSpPr>
        <p:spPr>
          <a:noFill/>
        </p:spPr>
        <p:txBody>
          <a:bodyPr/>
          <a:lstStyle/>
          <a:p>
            <a:fld id="{424E20C9-A8E5-4842-824E-4CB45102CC17}" type="slidenum">
              <a:rPr lang="en-GB" smtClean="0"/>
              <a:pPr/>
              <a:t>4</a:t>
            </a:fld>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21ABEFD-9A47-4717-9C82-5E1E89833E44}" type="slidenum">
              <a:rPr lang="en-GB" smtClean="0"/>
              <a:pPr/>
              <a:t>40</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GB" dirty="0" err="1" smtClean="0"/>
              <a:t>Dartel</a:t>
            </a:r>
            <a:r>
              <a:rPr lang="en-GB" dirty="0" smtClean="0"/>
              <a:t> employs more realignment parameters (6 million as opposed to 1000 in normal VBM) and </a:t>
            </a:r>
            <a:r>
              <a:rPr lang="en-GB" b="1" dirty="0" smtClean="0"/>
              <a:t>these are used to create a group specific template for realignment of all scans.</a:t>
            </a:r>
          </a:p>
          <a:p>
            <a:pPr eaLnBrk="1" hangingPunct="1"/>
            <a:r>
              <a:rPr lang="en-GB" dirty="0" smtClean="0"/>
              <a:t>The template you use for normalisation is based to great degree on the scans you are going to use in your VBM analysis. This procedures is more sensitive to fine grained differences important for realignment which makes it better for later analysis (you will find more statistically significant effects at the local level because you have identified the local level to a greater degree). </a:t>
            </a:r>
          </a:p>
          <a:p>
            <a:pPr eaLnBrk="1" hangingPunct="1"/>
            <a:endParaRPr lang="en-GB"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aim of this study was</a:t>
            </a:r>
            <a:r>
              <a:rPr lang="en-GB" baseline="0" dirty="0" smtClean="0"/>
              <a:t> to find out what the neural correlates of auditory STM were and if these areas also supported language comprehension (given the that previous neuropsychological studies suggested an </a:t>
            </a:r>
            <a:r>
              <a:rPr lang="en-GB" baseline="0" dirty="0" err="1" smtClean="0"/>
              <a:t>independece</a:t>
            </a:r>
            <a:r>
              <a:rPr lang="en-GB" baseline="0" dirty="0" smtClean="0"/>
              <a:t> of WM and speech comprehension – </a:t>
            </a:r>
            <a:r>
              <a:rPr lang="en-GB" baseline="0" dirty="0" err="1" smtClean="0"/>
              <a:t>warrington</a:t>
            </a:r>
            <a:r>
              <a:rPr lang="en-GB" baseline="0" dirty="0" smtClean="0"/>
              <a:t> &amp; </a:t>
            </a:r>
            <a:r>
              <a:rPr lang="en-GB" baseline="0" dirty="0" err="1" smtClean="0"/>
              <a:t>shallice</a:t>
            </a:r>
            <a:r>
              <a:rPr lang="en-GB" baseline="0" dirty="0" smtClean="0"/>
              <a:t> 1969 etc) The authors of this paper suggest that there may have been a methodological flaw in that they used simple as opposed to long sentences to assess </a:t>
            </a:r>
            <a:r>
              <a:rPr lang="en-GB" baseline="0" dirty="0" err="1" smtClean="0"/>
              <a:t>lang</a:t>
            </a:r>
            <a:r>
              <a:rPr lang="en-GB" baseline="0" dirty="0" smtClean="0"/>
              <a:t> comprehension.. In favour of this hypothesis is the observations that patients with acquired STM impairment also have speech comprehension deficits. The two main hypothesis were that </a:t>
            </a:r>
            <a:r>
              <a:rPr lang="en-GB" baseline="0" dirty="0" err="1" smtClean="0"/>
              <a:t>audtiroy</a:t>
            </a:r>
            <a:r>
              <a:rPr lang="en-GB" baseline="0" dirty="0" smtClean="0"/>
              <a:t> STM and speech comprehension are structurally related but functionally separate, or 2 – </a:t>
            </a:r>
            <a:r>
              <a:rPr lang="en-GB" baseline="0" dirty="0" err="1" smtClean="0"/>
              <a:t>aud</a:t>
            </a:r>
            <a:r>
              <a:rPr lang="en-GB" baseline="0" dirty="0" smtClean="0"/>
              <a:t> STM and speech </a:t>
            </a:r>
            <a:r>
              <a:rPr lang="en-GB" baseline="0" dirty="0" err="1" smtClean="0"/>
              <a:t>compreh</a:t>
            </a:r>
            <a:r>
              <a:rPr lang="en-GB" baseline="0" dirty="0" smtClean="0"/>
              <a:t> are functionally related, i.e. Regions supporting </a:t>
            </a:r>
            <a:r>
              <a:rPr lang="en-GB" baseline="0" dirty="0" err="1" smtClean="0"/>
              <a:t>aud</a:t>
            </a:r>
            <a:r>
              <a:rPr lang="en-GB" baseline="0" dirty="0" smtClean="0"/>
              <a:t> STM are as </a:t>
            </a:r>
            <a:r>
              <a:rPr lang="en-GB" baseline="0" dirty="0" err="1" smtClean="0"/>
              <a:t>ubste</a:t>
            </a:r>
            <a:r>
              <a:rPr lang="en-GB" baseline="0" dirty="0" smtClean="0"/>
              <a:t> of speech comprehension.</a:t>
            </a:r>
          </a:p>
          <a:p>
            <a:endParaRPr lang="en-GB" baseline="0" dirty="0" smtClean="0"/>
          </a:p>
          <a:p>
            <a:r>
              <a:rPr lang="en-GB" baseline="0" dirty="0" smtClean="0"/>
              <a:t>So here they wanted to compare what between groups or against test scores?</a:t>
            </a:r>
          </a:p>
          <a:p>
            <a:r>
              <a:rPr lang="en-GB" baseline="0" dirty="0" smtClean="0"/>
              <a:t>...test scores</a:t>
            </a:r>
          </a:p>
          <a:p>
            <a:endParaRPr lang="en-GB" baseline="0" dirty="0" smtClean="0"/>
          </a:p>
          <a:p>
            <a:r>
              <a:rPr lang="en-GB" baseline="0" dirty="0" smtClean="0"/>
              <a:t>The main tasks to </a:t>
            </a:r>
            <a:r>
              <a:rPr lang="en-GB" baseline="0" dirty="0" err="1" smtClean="0"/>
              <a:t>adminster</a:t>
            </a:r>
            <a:r>
              <a:rPr lang="en-GB" baseline="0" dirty="0" smtClean="0"/>
              <a:t> are 1) that measures </a:t>
            </a:r>
            <a:r>
              <a:rPr lang="en-GB" baseline="0" dirty="0" err="1" smtClean="0"/>
              <a:t>aud</a:t>
            </a:r>
            <a:r>
              <a:rPr lang="en-GB" baseline="0" dirty="0" smtClean="0"/>
              <a:t> STM (digit span) and 2) </a:t>
            </a:r>
            <a:r>
              <a:rPr lang="en-GB" baseline="0" dirty="0" err="1" smtClean="0"/>
              <a:t>lang</a:t>
            </a:r>
            <a:r>
              <a:rPr lang="en-GB" baseline="0" dirty="0" smtClean="0"/>
              <a:t> comprehension but they also administered a series of neuropsychological tasks to rule out confounds pertaining to these tasks .. </a:t>
            </a:r>
            <a:r>
              <a:rPr lang="en-GB" baseline="0" dirty="0" err="1" smtClean="0"/>
              <a:t>eg</a:t>
            </a:r>
            <a:r>
              <a:rPr lang="en-GB" baseline="0" dirty="0" smtClean="0"/>
              <a:t>. EF (because digit span is not a pure measure of </a:t>
            </a:r>
            <a:r>
              <a:rPr lang="en-GB" baseline="0" dirty="0" err="1" smtClean="0"/>
              <a:t>aud</a:t>
            </a:r>
            <a:r>
              <a:rPr lang="en-GB" baseline="0" dirty="0" smtClean="0"/>
              <a:t> </a:t>
            </a:r>
            <a:r>
              <a:rPr lang="en-GB" baseline="0" dirty="0" err="1" smtClean="0"/>
              <a:t>stm</a:t>
            </a:r>
            <a:r>
              <a:rPr lang="en-GB" baseline="0" dirty="0" smtClean="0"/>
              <a:t>)</a:t>
            </a:r>
          </a:p>
          <a:p>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Arial" charset="0"/>
              <a:ea typeface="+mn-ea"/>
              <a:cs typeface="+mn-cs"/>
            </a:endParaRPr>
          </a:p>
          <a:p>
            <a:r>
              <a:rPr lang="en-GB" dirty="0" smtClean="0"/>
              <a:t>No mention of modulation – perhaps it’s included in the unified segmentation procedure (?!)</a:t>
            </a:r>
          </a:p>
          <a:p>
            <a:endParaRPr lang="en-GB" dirty="0" smtClean="0"/>
          </a:p>
          <a:p>
            <a:r>
              <a:rPr lang="en-GB" baseline="0" dirty="0" smtClean="0"/>
              <a:t>Ok so first they used an automated method of lesion detection whereby after segmentation each grey matter </a:t>
            </a:r>
            <a:r>
              <a:rPr lang="en-GB" baseline="0" dirty="0" err="1" smtClean="0"/>
              <a:t>voxel</a:t>
            </a:r>
            <a:r>
              <a:rPr lang="en-GB" baseline="0" dirty="0" smtClean="0"/>
              <a:t> is compared to the Mean and SE of the </a:t>
            </a:r>
            <a:r>
              <a:rPr lang="en-GB" baseline="0" dirty="0" err="1" smtClean="0"/>
              <a:t>voxel</a:t>
            </a:r>
            <a:r>
              <a:rPr lang="en-GB" baseline="0" dirty="0" smtClean="0"/>
              <a:t> in the template created from a group of healthy control subjects (N 64 in this study). This is like a 4</a:t>
            </a:r>
            <a:r>
              <a:rPr lang="en-GB" baseline="30000" dirty="0" smtClean="0"/>
              <a:t>th</a:t>
            </a:r>
            <a:r>
              <a:rPr lang="en-GB" baseline="0" dirty="0" smtClean="0"/>
              <a:t> classifier (Gm, Wm, CSF and , 4</a:t>
            </a:r>
            <a:r>
              <a:rPr lang="en-GB" baseline="30000" dirty="0" smtClean="0"/>
              <a:t>th</a:t>
            </a:r>
            <a:r>
              <a:rPr lang="en-GB" baseline="0" dirty="0" smtClean="0"/>
              <a:t> lesion tissue). </a:t>
            </a:r>
          </a:p>
          <a:p>
            <a:r>
              <a:rPr lang="en-GB" baseline="0" dirty="0" smtClean="0"/>
              <a:t>With this info you can create so called Lesion overlap maps </a:t>
            </a:r>
            <a:r>
              <a:rPr lang="en-GB" sz="1200" kern="1200" baseline="0" dirty="0" smtClean="0">
                <a:solidFill>
                  <a:schemeClr val="tx1"/>
                </a:solidFill>
                <a:latin typeface="Arial" charset="0"/>
                <a:ea typeface="+mn-ea"/>
                <a:cs typeface="+mn-cs"/>
              </a:rPr>
              <a:t>the lesion overlap map indicates the number of patients who have a lesion at any given </a:t>
            </a:r>
            <a:r>
              <a:rPr lang="en-GB" sz="1200" kern="1200" baseline="0" dirty="0" err="1" smtClean="0">
                <a:solidFill>
                  <a:schemeClr val="tx1"/>
                </a:solidFill>
                <a:latin typeface="Arial" charset="0"/>
                <a:ea typeface="+mn-ea"/>
                <a:cs typeface="+mn-cs"/>
              </a:rPr>
              <a:t>voxel</a:t>
            </a:r>
            <a:r>
              <a:rPr lang="en-GB" sz="1200" kern="1200" baseline="0" dirty="0" smtClean="0">
                <a:solidFill>
                  <a:schemeClr val="tx1"/>
                </a:solidFill>
                <a:latin typeface="Arial" charset="0"/>
                <a:ea typeface="+mn-ea"/>
                <a:cs typeface="+mn-cs"/>
              </a:rPr>
              <a:t>. But this is not what’s used in the stats...</a:t>
            </a:r>
          </a:p>
          <a:p>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charset="0"/>
                <a:ea typeface="+mn-ea"/>
                <a:cs typeface="+mn-cs"/>
              </a:rPr>
              <a:t>In the stats: they use the smoothed grey matter images from 210 patients (therefore not using </a:t>
            </a:r>
            <a:r>
              <a:rPr lang="en-GB" sz="1200" kern="1200" baseline="0" dirty="0" err="1" smtClean="0">
                <a:solidFill>
                  <a:schemeClr val="tx1"/>
                </a:solidFill>
                <a:latin typeface="Arial" charset="0"/>
                <a:ea typeface="+mn-ea"/>
                <a:cs typeface="+mn-cs"/>
              </a:rPr>
              <a:t>lesioned</a:t>
            </a:r>
            <a:r>
              <a:rPr lang="en-GB" sz="1200" kern="1200" baseline="0" dirty="0" smtClean="0">
                <a:solidFill>
                  <a:schemeClr val="tx1"/>
                </a:solidFill>
                <a:latin typeface="Arial" charset="0"/>
                <a:ea typeface="+mn-ea"/>
                <a:cs typeface="+mn-cs"/>
              </a:rPr>
              <a:t> </a:t>
            </a:r>
            <a:r>
              <a:rPr lang="en-GB" sz="1200" kern="1200" baseline="0" dirty="0" err="1" smtClean="0">
                <a:solidFill>
                  <a:schemeClr val="tx1"/>
                </a:solidFill>
                <a:latin typeface="Arial" charset="0"/>
                <a:ea typeface="+mn-ea"/>
                <a:cs typeface="+mn-cs"/>
              </a:rPr>
              <a:t>vs</a:t>
            </a:r>
            <a:r>
              <a:rPr lang="en-GB" sz="1200" kern="1200" baseline="0" dirty="0" smtClean="0">
                <a:solidFill>
                  <a:schemeClr val="tx1"/>
                </a:solidFill>
                <a:latin typeface="Arial" charset="0"/>
                <a:ea typeface="+mn-ea"/>
                <a:cs typeface="+mn-cs"/>
              </a:rPr>
              <a:t> non-</a:t>
            </a:r>
            <a:r>
              <a:rPr lang="en-GB" sz="1200" kern="1200" baseline="0" dirty="0" err="1" smtClean="0">
                <a:solidFill>
                  <a:schemeClr val="tx1"/>
                </a:solidFill>
                <a:latin typeface="Arial" charset="0"/>
                <a:ea typeface="+mn-ea"/>
                <a:cs typeface="+mn-cs"/>
              </a:rPr>
              <a:t>lesioned</a:t>
            </a:r>
            <a:r>
              <a:rPr lang="en-GB" sz="1200" kern="1200" baseline="0" dirty="0" smtClean="0">
                <a:solidFill>
                  <a:schemeClr val="tx1"/>
                </a:solidFill>
                <a:latin typeface="Arial" charset="0"/>
                <a:ea typeface="+mn-ea"/>
                <a:cs typeface="+mn-cs"/>
              </a:rPr>
              <a:t>  - binary – </a:t>
            </a:r>
            <a:r>
              <a:rPr lang="en-GB" sz="1200" kern="1200" baseline="0" dirty="0" err="1" smtClean="0">
                <a:solidFill>
                  <a:schemeClr val="tx1"/>
                </a:solidFill>
                <a:latin typeface="Arial" charset="0"/>
                <a:ea typeface="+mn-ea"/>
                <a:cs typeface="+mn-cs"/>
              </a:rPr>
              <a:t>voxels</a:t>
            </a:r>
            <a:r>
              <a:rPr lang="en-GB" sz="1200" kern="1200" baseline="0" dirty="0" smtClean="0">
                <a:solidFill>
                  <a:schemeClr val="tx1"/>
                </a:solidFill>
                <a:latin typeface="Arial" charset="0"/>
                <a:ea typeface="+mn-ea"/>
                <a:cs typeface="+mn-cs"/>
              </a:rPr>
              <a:t>) and are entered in a multiple regression model. </a:t>
            </a:r>
          </a:p>
          <a:p>
            <a:r>
              <a:rPr lang="en-GB" sz="1200" kern="1200" baseline="0" dirty="0" smtClean="0">
                <a:solidFill>
                  <a:schemeClr val="tx1"/>
                </a:solidFill>
                <a:latin typeface="Arial" charset="0"/>
                <a:ea typeface="+mn-ea"/>
                <a:cs typeface="+mn-cs"/>
              </a:rPr>
              <a:t>Covariates: age, time since stroke, volume of stroke – which AHA! – was measured by the 4</a:t>
            </a:r>
            <a:r>
              <a:rPr lang="en-GB" sz="1200" kern="1200" baseline="30000" dirty="0" smtClean="0">
                <a:solidFill>
                  <a:schemeClr val="tx1"/>
                </a:solidFill>
                <a:latin typeface="Arial" charset="0"/>
                <a:ea typeface="+mn-ea"/>
                <a:cs typeface="+mn-cs"/>
              </a:rPr>
              <a:t>th</a:t>
            </a:r>
            <a:r>
              <a:rPr lang="en-GB" sz="1200" kern="1200" baseline="0" dirty="0" smtClean="0">
                <a:solidFill>
                  <a:schemeClr val="tx1"/>
                </a:solidFill>
                <a:latin typeface="Arial" charset="0"/>
                <a:ea typeface="+mn-ea"/>
                <a:cs typeface="+mn-cs"/>
              </a:rPr>
              <a:t> classifier / automated lesion-identification algorithm cited earlier.</a:t>
            </a:r>
          </a:p>
          <a:p>
            <a:r>
              <a:rPr lang="en-GB" sz="1200" b="1" kern="1200" baseline="0" dirty="0" smtClean="0">
                <a:solidFill>
                  <a:schemeClr val="tx1"/>
                </a:solidFill>
                <a:latin typeface="Arial" charset="0"/>
                <a:ea typeface="+mn-ea"/>
                <a:cs typeface="+mn-cs"/>
              </a:rPr>
              <a:t> These variables are likely to impact on cognitive performance and we wished to minimize their associated variance so that we could focus our analyses on the relationship between digit-span score and grey matter density</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Having identified brain regions where damage </a:t>
            </a:r>
            <a:r>
              <a:rPr lang="en-GB" sz="1200" kern="1200" baseline="0" dirty="0" err="1" smtClean="0">
                <a:solidFill>
                  <a:schemeClr val="tx1"/>
                </a:solidFill>
                <a:latin typeface="Arial" charset="0"/>
                <a:ea typeface="+mn-ea"/>
                <a:cs typeface="+mn-cs"/>
              </a:rPr>
              <a:t>covaries</a:t>
            </a:r>
            <a:r>
              <a:rPr lang="en-GB" sz="1200" kern="1200" baseline="0" dirty="0" smtClean="0">
                <a:solidFill>
                  <a:schemeClr val="tx1"/>
                </a:solidFill>
                <a:latin typeface="Arial" charset="0"/>
                <a:ea typeface="+mn-ea"/>
                <a:cs typeface="+mn-cs"/>
              </a:rPr>
              <a:t> with auditory short-term memory capacity, we then investigated whether the structural integrity of these regions also determines spoken discourse comprehension performance. Our hypothesis was that grey matter </a:t>
            </a:r>
            <a:r>
              <a:rPr lang="en-GB" sz="1200" kern="1200" baseline="0" dirty="0" err="1" smtClean="0">
                <a:solidFill>
                  <a:schemeClr val="tx1"/>
                </a:solidFill>
                <a:latin typeface="Arial" charset="0"/>
                <a:ea typeface="+mn-ea"/>
                <a:cs typeface="+mn-cs"/>
              </a:rPr>
              <a:t>voxel</a:t>
            </a:r>
            <a:r>
              <a:rPr lang="en-GB" sz="1200" kern="1200" baseline="0" dirty="0" smtClean="0">
                <a:solidFill>
                  <a:schemeClr val="tx1"/>
                </a:solidFill>
                <a:latin typeface="Arial" charset="0"/>
                <a:ea typeface="+mn-ea"/>
                <a:cs typeface="+mn-cs"/>
              </a:rPr>
              <a:t> values in regions supporting auditory</a:t>
            </a:r>
          </a:p>
          <a:p>
            <a:r>
              <a:rPr lang="en-GB" sz="1200" kern="1200" baseline="0" dirty="0" smtClean="0">
                <a:solidFill>
                  <a:schemeClr val="tx1"/>
                </a:solidFill>
                <a:latin typeface="Arial" charset="0"/>
                <a:ea typeface="+mn-ea"/>
                <a:cs typeface="+mn-cs"/>
              </a:rPr>
              <a:t>short-term memory capacity would correlate with performance on tests of spoken sentence comprehension.</a:t>
            </a:r>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VBM and stats</a:t>
            </a:r>
          </a:p>
          <a:p>
            <a:r>
              <a:rPr lang="en-GB" baseline="0" dirty="0" smtClean="0"/>
              <a:t>Ok so first they used an automated method of lesion detection whereby after segmentation each grey matter </a:t>
            </a:r>
            <a:r>
              <a:rPr lang="en-GB" baseline="0" dirty="0" err="1" smtClean="0"/>
              <a:t>voxel</a:t>
            </a:r>
            <a:r>
              <a:rPr lang="en-GB" baseline="0" dirty="0" smtClean="0"/>
              <a:t> is compared to the Mean and SE of the </a:t>
            </a:r>
            <a:r>
              <a:rPr lang="en-GB" baseline="0" dirty="0" err="1" smtClean="0"/>
              <a:t>voxel</a:t>
            </a:r>
            <a:r>
              <a:rPr lang="en-GB" baseline="0" dirty="0" smtClean="0"/>
              <a:t> in the template created from a group of healthy control subjects (N 64 in this study). This is like a 4</a:t>
            </a:r>
            <a:r>
              <a:rPr lang="en-GB" baseline="30000" dirty="0" smtClean="0"/>
              <a:t>th</a:t>
            </a:r>
            <a:r>
              <a:rPr lang="en-GB" baseline="0" dirty="0" smtClean="0"/>
              <a:t> classifier (Gm, Wm, CSF and , 4</a:t>
            </a:r>
            <a:r>
              <a:rPr lang="en-GB" baseline="30000" dirty="0" smtClean="0"/>
              <a:t>th</a:t>
            </a:r>
            <a:r>
              <a:rPr lang="en-GB" baseline="0" dirty="0" smtClean="0"/>
              <a:t> lesion tissue). </a:t>
            </a:r>
          </a:p>
          <a:p>
            <a:r>
              <a:rPr lang="en-GB" baseline="0" dirty="0" smtClean="0"/>
              <a:t>With this info you can create so called Lesion overlap maps </a:t>
            </a:r>
            <a:r>
              <a:rPr lang="en-GB" sz="1200" kern="1200" baseline="0" dirty="0" smtClean="0">
                <a:solidFill>
                  <a:schemeClr val="tx1"/>
                </a:solidFill>
                <a:latin typeface="Arial" charset="0"/>
                <a:ea typeface="+mn-ea"/>
                <a:cs typeface="+mn-cs"/>
              </a:rPr>
              <a:t>the lesion overlap map indicates the number of patients who have a lesion at any given </a:t>
            </a:r>
            <a:r>
              <a:rPr lang="en-GB" sz="1200" kern="1200" baseline="0" dirty="0" err="1" smtClean="0">
                <a:solidFill>
                  <a:schemeClr val="tx1"/>
                </a:solidFill>
                <a:latin typeface="Arial" charset="0"/>
                <a:ea typeface="+mn-ea"/>
                <a:cs typeface="+mn-cs"/>
              </a:rPr>
              <a:t>voxel</a:t>
            </a:r>
            <a:r>
              <a:rPr lang="en-GB" sz="1200" kern="1200" baseline="0" dirty="0" smtClean="0">
                <a:solidFill>
                  <a:schemeClr val="tx1"/>
                </a:solidFill>
                <a:latin typeface="Arial" charset="0"/>
                <a:ea typeface="+mn-ea"/>
                <a:cs typeface="+mn-cs"/>
              </a:rPr>
              <a:t>. But this is not what’s used in the stats...</a:t>
            </a:r>
          </a:p>
          <a:p>
            <a:endParaRPr lang="en-GB" sz="1200" kern="1200" baseline="0" dirty="0" smtClean="0">
              <a:solidFill>
                <a:schemeClr val="tx1"/>
              </a:solidFill>
              <a:latin typeface="Arial" charset="0"/>
              <a:ea typeface="+mn-ea"/>
              <a:cs typeface="+mn-cs"/>
            </a:endParaRPr>
          </a:p>
          <a:p>
            <a:endParaRPr lang="en-GB"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Superior temporal</a:t>
            </a:r>
            <a:r>
              <a:rPr lang="en-GB" baseline="0" dirty="0" smtClean="0"/>
              <a:t> </a:t>
            </a:r>
            <a:r>
              <a:rPr lang="en-GB" baseline="0" dirty="0" err="1" smtClean="0"/>
              <a:t>gyrus</a:t>
            </a:r>
            <a:r>
              <a:rPr lang="en-GB" baseline="0" dirty="0" smtClean="0"/>
              <a:t> and </a:t>
            </a:r>
            <a:r>
              <a:rPr lang="en-GB" baseline="0" dirty="0" err="1" smtClean="0"/>
              <a:t>sulcus</a:t>
            </a:r>
            <a:r>
              <a:rPr lang="en-GB" baseline="0" dirty="0" smtClean="0"/>
              <a:t>, lateral and posterior to </a:t>
            </a:r>
            <a:r>
              <a:rPr lang="en-GB" baseline="0" dirty="0" err="1" smtClean="0"/>
              <a:t>Heschel’s</a:t>
            </a:r>
            <a:r>
              <a:rPr lang="en-GB" baseline="0" dirty="0" smtClean="0"/>
              <a:t> </a:t>
            </a:r>
            <a:r>
              <a:rPr lang="en-GB" baseline="0" dirty="0" err="1" smtClean="0"/>
              <a:t>gyrus</a:t>
            </a:r>
            <a:r>
              <a:rPr lang="en-GB" baseline="0" dirty="0" smtClean="0"/>
              <a:t>. (left hemisphere).</a:t>
            </a:r>
          </a:p>
          <a:p>
            <a:r>
              <a:rPr lang="en-GB" sz="1200" kern="1200" baseline="0" dirty="0" smtClean="0">
                <a:solidFill>
                  <a:schemeClr val="tx1"/>
                </a:solidFill>
                <a:latin typeface="Arial" charset="0"/>
                <a:ea typeface="+mn-ea"/>
                <a:cs typeface="+mn-cs"/>
              </a:rPr>
              <a:t>Functional imaging studies can be assumed to highlight regions that may be sufficient to perform</a:t>
            </a:r>
          </a:p>
          <a:p>
            <a:r>
              <a:rPr lang="en-GB" sz="1200" kern="1200" baseline="0" dirty="0" smtClean="0">
                <a:solidFill>
                  <a:schemeClr val="tx1"/>
                </a:solidFill>
                <a:latin typeface="Arial" charset="0"/>
                <a:ea typeface="+mn-ea"/>
                <a:cs typeface="+mn-cs"/>
              </a:rPr>
              <a:t>tasks in the scanner—they measure correlations between activation and assumed task demands—but lesion-deficit studies are</a:t>
            </a:r>
          </a:p>
          <a:p>
            <a:r>
              <a:rPr lang="en-GB" sz="1200" kern="1200" baseline="0" dirty="0" smtClean="0">
                <a:solidFill>
                  <a:schemeClr val="tx1"/>
                </a:solidFill>
                <a:latin typeface="Arial" charset="0"/>
                <a:ea typeface="+mn-ea"/>
                <a:cs typeface="+mn-cs"/>
              </a:rPr>
              <a:t>able to provide evidence as to which regions may be necessary for the task studied (Price et al., 2006)</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In the 3</a:t>
            </a:r>
            <a:r>
              <a:rPr lang="en-GB" sz="1200" kern="1200" baseline="30000" dirty="0" smtClean="0">
                <a:solidFill>
                  <a:schemeClr val="tx1"/>
                </a:solidFill>
                <a:latin typeface="Arial" charset="0"/>
                <a:ea typeface="+mn-ea"/>
                <a:cs typeface="+mn-cs"/>
              </a:rPr>
              <a:t>rd</a:t>
            </a:r>
            <a:r>
              <a:rPr lang="en-GB" sz="1200" kern="1200" baseline="0" dirty="0" smtClean="0">
                <a:solidFill>
                  <a:schemeClr val="tx1"/>
                </a:solidFill>
                <a:latin typeface="Arial" charset="0"/>
                <a:ea typeface="+mn-ea"/>
                <a:cs typeface="+mn-cs"/>
              </a:rPr>
              <a:t> analysis they used spoken word comprehension and written</a:t>
            </a:r>
          </a:p>
          <a:p>
            <a:r>
              <a:rPr lang="en-GB" sz="1200" kern="1200" baseline="0" dirty="0" smtClean="0">
                <a:solidFill>
                  <a:schemeClr val="tx1"/>
                </a:solidFill>
                <a:latin typeface="Arial" charset="0"/>
                <a:ea typeface="+mn-ea"/>
                <a:cs typeface="+mn-cs"/>
              </a:rPr>
              <a:t>sentence comprehension as added regressors. The cluster</a:t>
            </a:r>
          </a:p>
          <a:p>
            <a:r>
              <a:rPr lang="en-GB" sz="1200" kern="1200" baseline="0" dirty="0" smtClean="0">
                <a:solidFill>
                  <a:schemeClr val="tx1"/>
                </a:solidFill>
                <a:latin typeface="Arial" charset="0"/>
                <a:ea typeface="+mn-ea"/>
                <a:cs typeface="+mn-cs"/>
              </a:rPr>
              <a:t>identified by Analysis 2 remained significant</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4</a:t>
            </a:r>
            <a:r>
              <a:rPr lang="en-GB" sz="1200" kern="1200" baseline="30000" dirty="0" smtClean="0">
                <a:solidFill>
                  <a:schemeClr val="tx1"/>
                </a:solidFill>
                <a:latin typeface="Arial" charset="0"/>
                <a:ea typeface="+mn-ea"/>
                <a:cs typeface="+mn-cs"/>
              </a:rPr>
              <a:t>th</a:t>
            </a:r>
            <a:r>
              <a:rPr lang="en-GB" sz="1200" kern="1200" baseline="0" dirty="0" smtClean="0">
                <a:solidFill>
                  <a:schemeClr val="tx1"/>
                </a:solidFill>
                <a:latin typeface="Arial" charset="0"/>
                <a:ea typeface="+mn-ea"/>
                <a:cs typeface="+mn-cs"/>
              </a:rPr>
              <a:t> analysis added in spoken sentence comprehension as an additional </a:t>
            </a:r>
            <a:r>
              <a:rPr lang="en-GB" sz="1200" kern="1200" baseline="0" dirty="0" err="1" smtClean="0">
                <a:solidFill>
                  <a:schemeClr val="tx1"/>
                </a:solidFill>
                <a:latin typeface="Arial" charset="0"/>
                <a:ea typeface="+mn-ea"/>
                <a:cs typeface="+mn-cs"/>
              </a:rPr>
              <a:t>regressor</a:t>
            </a:r>
            <a:r>
              <a:rPr lang="en-GB" sz="1200" kern="1200" baseline="0" dirty="0" smtClean="0">
                <a:solidFill>
                  <a:schemeClr val="tx1"/>
                </a:solidFill>
                <a:latin typeface="Arial" charset="0"/>
                <a:ea typeface="+mn-ea"/>
                <a:cs typeface="+mn-cs"/>
              </a:rPr>
              <a:t>; </a:t>
            </a:r>
            <a:r>
              <a:rPr lang="en-GB" sz="1200" b="1" kern="1200" baseline="0" dirty="0" smtClean="0">
                <a:solidFill>
                  <a:schemeClr val="tx1"/>
                </a:solidFill>
                <a:latin typeface="Arial" charset="0"/>
                <a:ea typeface="+mn-ea"/>
                <a:cs typeface="+mn-cs"/>
              </a:rPr>
              <a:t>this resulted</a:t>
            </a:r>
          </a:p>
          <a:p>
            <a:r>
              <a:rPr lang="en-GB" sz="1200" b="1" kern="1200" baseline="0" dirty="0" smtClean="0">
                <a:solidFill>
                  <a:schemeClr val="tx1"/>
                </a:solidFill>
                <a:latin typeface="Arial" charset="0"/>
                <a:ea typeface="+mn-ea"/>
                <a:cs typeface="+mn-cs"/>
              </a:rPr>
              <a:t>in the loss of a significant effect of digit span</a:t>
            </a:r>
            <a:r>
              <a:rPr lang="en-GB" sz="1200" kern="1200" baseline="0" dirty="0" smtClean="0">
                <a:solidFill>
                  <a:schemeClr val="tx1"/>
                </a:solidFill>
                <a:latin typeface="Arial" charset="0"/>
                <a:ea typeface="+mn-ea"/>
                <a:cs typeface="+mn-cs"/>
              </a:rPr>
              <a:t>. Thus grey</a:t>
            </a:r>
          </a:p>
          <a:p>
            <a:r>
              <a:rPr lang="en-GB" sz="1200" kern="1200" baseline="0" dirty="0" smtClean="0">
                <a:solidFill>
                  <a:schemeClr val="tx1"/>
                </a:solidFill>
                <a:latin typeface="Arial" charset="0"/>
                <a:ea typeface="+mn-ea"/>
                <a:cs typeface="+mn-cs"/>
              </a:rPr>
              <a:t>matter density in a region important for auditory short-term</a:t>
            </a:r>
          </a:p>
          <a:p>
            <a:r>
              <a:rPr lang="en-GB" sz="1200" kern="1200" baseline="0" dirty="0" smtClean="0">
                <a:solidFill>
                  <a:schemeClr val="tx1"/>
                </a:solidFill>
                <a:latin typeface="Arial" charset="0"/>
                <a:ea typeface="+mn-ea"/>
                <a:cs typeface="+mn-cs"/>
              </a:rPr>
              <a:t>memory capacity correlated more strongly with comprehension</a:t>
            </a:r>
          </a:p>
          <a:p>
            <a:r>
              <a:rPr lang="en-GB" sz="1200" kern="1200" baseline="0" dirty="0" smtClean="0">
                <a:solidFill>
                  <a:schemeClr val="tx1"/>
                </a:solidFill>
                <a:latin typeface="Arial" charset="0"/>
                <a:ea typeface="+mn-ea"/>
                <a:cs typeface="+mn-cs"/>
              </a:rPr>
              <a:t>of spoken sentences than with comprehension of either single</a:t>
            </a:r>
          </a:p>
          <a:p>
            <a:r>
              <a:rPr lang="en-GB" sz="1200" kern="1200" baseline="0" dirty="0" smtClean="0">
                <a:solidFill>
                  <a:schemeClr val="tx1"/>
                </a:solidFill>
                <a:latin typeface="Arial" charset="0"/>
                <a:ea typeface="+mn-ea"/>
                <a:cs typeface="+mn-cs"/>
              </a:rPr>
              <a:t>words or written sentences.</a:t>
            </a:r>
          </a:p>
          <a:p>
            <a:endParaRPr lang="en-GB" sz="1200" kern="1200" baseline="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Arial" charset="0"/>
                <a:ea typeface="+mn-ea"/>
                <a:cs typeface="+mn-cs"/>
              </a:rPr>
              <a:t>In the 3</a:t>
            </a:r>
            <a:r>
              <a:rPr lang="en-GB" sz="1200" kern="1200" baseline="30000" dirty="0" smtClean="0">
                <a:solidFill>
                  <a:schemeClr val="tx1"/>
                </a:solidFill>
                <a:latin typeface="Arial" charset="0"/>
                <a:ea typeface="+mn-ea"/>
                <a:cs typeface="+mn-cs"/>
              </a:rPr>
              <a:t>rd</a:t>
            </a:r>
            <a:r>
              <a:rPr lang="en-GB" sz="1200" kern="1200" baseline="0" dirty="0" smtClean="0">
                <a:solidFill>
                  <a:schemeClr val="tx1"/>
                </a:solidFill>
                <a:latin typeface="Arial" charset="0"/>
                <a:ea typeface="+mn-ea"/>
                <a:cs typeface="+mn-cs"/>
              </a:rPr>
              <a:t> analysis they used spoken word comprehension and written</a:t>
            </a:r>
          </a:p>
          <a:p>
            <a:r>
              <a:rPr lang="en-GB" sz="1200" kern="1200" baseline="0" dirty="0" smtClean="0">
                <a:solidFill>
                  <a:schemeClr val="tx1"/>
                </a:solidFill>
                <a:latin typeface="Arial" charset="0"/>
                <a:ea typeface="+mn-ea"/>
                <a:cs typeface="+mn-cs"/>
              </a:rPr>
              <a:t>sentence comprehension as added regressors. The cluster</a:t>
            </a:r>
          </a:p>
          <a:p>
            <a:r>
              <a:rPr lang="en-GB" sz="1200" kern="1200" baseline="0" dirty="0" smtClean="0">
                <a:solidFill>
                  <a:schemeClr val="tx1"/>
                </a:solidFill>
                <a:latin typeface="Arial" charset="0"/>
                <a:ea typeface="+mn-ea"/>
                <a:cs typeface="+mn-cs"/>
              </a:rPr>
              <a:t>identified by Analysis 2 remained significant</a:t>
            </a:r>
          </a:p>
          <a:p>
            <a:endParaRPr lang="en-GB" sz="1200" kern="1200" baseline="0" dirty="0" smtClean="0">
              <a:solidFill>
                <a:schemeClr val="tx1"/>
              </a:solidFill>
              <a:latin typeface="Arial" charset="0"/>
              <a:ea typeface="+mn-ea"/>
              <a:cs typeface="+mn-cs"/>
            </a:endParaRPr>
          </a:p>
          <a:p>
            <a:r>
              <a:rPr lang="en-GB" sz="1200" kern="1200" baseline="0" dirty="0" smtClean="0">
                <a:solidFill>
                  <a:schemeClr val="tx1"/>
                </a:solidFill>
                <a:latin typeface="Arial" charset="0"/>
                <a:ea typeface="+mn-ea"/>
                <a:cs typeface="+mn-cs"/>
              </a:rPr>
              <a:t>4</a:t>
            </a:r>
            <a:r>
              <a:rPr lang="en-GB" sz="1200" kern="1200" baseline="30000" dirty="0" smtClean="0">
                <a:solidFill>
                  <a:schemeClr val="tx1"/>
                </a:solidFill>
                <a:latin typeface="Arial" charset="0"/>
                <a:ea typeface="+mn-ea"/>
                <a:cs typeface="+mn-cs"/>
              </a:rPr>
              <a:t>th</a:t>
            </a:r>
            <a:r>
              <a:rPr lang="en-GB" sz="1200" kern="1200" baseline="0" dirty="0" smtClean="0">
                <a:solidFill>
                  <a:schemeClr val="tx1"/>
                </a:solidFill>
                <a:latin typeface="Arial" charset="0"/>
                <a:ea typeface="+mn-ea"/>
                <a:cs typeface="+mn-cs"/>
              </a:rPr>
              <a:t> analysis added in spoken sentence comprehension as an additional </a:t>
            </a:r>
            <a:r>
              <a:rPr lang="en-GB" sz="1200" kern="1200" baseline="0" dirty="0" err="1" smtClean="0">
                <a:solidFill>
                  <a:schemeClr val="tx1"/>
                </a:solidFill>
                <a:latin typeface="Arial" charset="0"/>
                <a:ea typeface="+mn-ea"/>
                <a:cs typeface="+mn-cs"/>
              </a:rPr>
              <a:t>regressor</a:t>
            </a:r>
            <a:r>
              <a:rPr lang="en-GB" sz="1200" kern="1200" baseline="0" dirty="0" smtClean="0">
                <a:solidFill>
                  <a:schemeClr val="tx1"/>
                </a:solidFill>
                <a:latin typeface="Arial" charset="0"/>
                <a:ea typeface="+mn-ea"/>
                <a:cs typeface="+mn-cs"/>
              </a:rPr>
              <a:t>; </a:t>
            </a:r>
            <a:r>
              <a:rPr lang="en-GB" sz="1200" b="1" kern="1200" baseline="0" dirty="0" smtClean="0">
                <a:solidFill>
                  <a:schemeClr val="tx1"/>
                </a:solidFill>
                <a:latin typeface="Arial" charset="0"/>
                <a:ea typeface="+mn-ea"/>
                <a:cs typeface="+mn-cs"/>
              </a:rPr>
              <a:t>this resulted</a:t>
            </a:r>
          </a:p>
          <a:p>
            <a:r>
              <a:rPr lang="en-GB" sz="1200" b="1" kern="1200" baseline="0" dirty="0" smtClean="0">
                <a:solidFill>
                  <a:schemeClr val="tx1"/>
                </a:solidFill>
                <a:latin typeface="Arial" charset="0"/>
                <a:ea typeface="+mn-ea"/>
                <a:cs typeface="+mn-cs"/>
              </a:rPr>
              <a:t>in the loss of a significant effect of digit span</a:t>
            </a:r>
            <a:r>
              <a:rPr lang="en-GB" sz="1200" kern="1200" baseline="0" dirty="0" smtClean="0">
                <a:solidFill>
                  <a:schemeClr val="tx1"/>
                </a:solidFill>
                <a:latin typeface="Arial" charset="0"/>
                <a:ea typeface="+mn-ea"/>
                <a:cs typeface="+mn-cs"/>
              </a:rPr>
              <a:t>. Thus grey</a:t>
            </a:r>
          </a:p>
          <a:p>
            <a:r>
              <a:rPr lang="en-GB" sz="1200" kern="1200" baseline="0" dirty="0" smtClean="0">
                <a:solidFill>
                  <a:schemeClr val="tx1"/>
                </a:solidFill>
                <a:latin typeface="Arial" charset="0"/>
                <a:ea typeface="+mn-ea"/>
                <a:cs typeface="+mn-cs"/>
              </a:rPr>
              <a:t>matter density in a region important for auditory short-term</a:t>
            </a:r>
          </a:p>
          <a:p>
            <a:r>
              <a:rPr lang="en-GB" sz="1200" kern="1200" baseline="0" dirty="0" smtClean="0">
                <a:solidFill>
                  <a:schemeClr val="tx1"/>
                </a:solidFill>
                <a:latin typeface="Arial" charset="0"/>
                <a:ea typeface="+mn-ea"/>
                <a:cs typeface="+mn-cs"/>
              </a:rPr>
              <a:t>memory capacity correlated more strongly with comprehension</a:t>
            </a:r>
          </a:p>
          <a:p>
            <a:r>
              <a:rPr lang="en-GB" sz="1200" kern="1200" baseline="0" dirty="0" smtClean="0">
                <a:solidFill>
                  <a:schemeClr val="tx1"/>
                </a:solidFill>
                <a:latin typeface="Arial" charset="0"/>
                <a:ea typeface="+mn-ea"/>
                <a:cs typeface="+mn-cs"/>
              </a:rPr>
              <a:t>of spoken sentences than with comprehension of either single</a:t>
            </a:r>
          </a:p>
          <a:p>
            <a:r>
              <a:rPr lang="en-GB" sz="1200" kern="1200" baseline="0" dirty="0" smtClean="0">
                <a:solidFill>
                  <a:schemeClr val="tx1"/>
                </a:solidFill>
                <a:latin typeface="Arial" charset="0"/>
                <a:ea typeface="+mn-ea"/>
                <a:cs typeface="+mn-cs"/>
              </a:rPr>
              <a:t>words or written sentences.</a:t>
            </a:r>
          </a:p>
          <a:p>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BCE6730-4A35-4548-8576-698ACC9A0B2B}" type="slidenum">
              <a:rPr lang="en-GB" smtClean="0"/>
              <a:pPr/>
              <a:t>49</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GB" smtClean="0"/>
              <a:t>Multivariate techniques; See Mechelli et al (2005): </a:t>
            </a:r>
          </a:p>
          <a:p>
            <a:pPr lvl="2" eaLnBrk="1" hangingPunct="1"/>
            <a:r>
              <a:rPr lang="en-GB" smtClean="0"/>
              <a:t>Structural changes can be expressed in a distributed and complicated way over the brain, ie expression in one region may depend on its expression elsewhere</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1E0D9DB-F4ED-4F6A-8D3B-DC5E9EFC128F}" type="slidenum">
              <a:rPr lang="en-GB" smtClean="0"/>
              <a:pPr/>
              <a:t>5</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de-DE" smtClean="0"/>
              <a:t>Slide from Hobbs &amp;  Novak, MfD (2008)</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From </a:t>
            </a:r>
            <a:r>
              <a:rPr lang="en-GB" dirty="0" smtClean="0"/>
              <a:t>London taxi drivers and bus drivers: A structural MRI and neuropsychological analysis, Hippocampus 2006</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hlinkClick r:id="rId3" tooltip="Show author details"/>
              </a:rPr>
              <a:t>Maguire, E.A.</a:t>
            </a:r>
            <a:r>
              <a:rPr lang="en-GB" dirty="0" smtClean="0"/>
              <a:t>, </a:t>
            </a:r>
            <a:r>
              <a:rPr lang="en-GB" dirty="0" smtClean="0">
                <a:hlinkClick r:id="rId4" tooltip="Show author details"/>
              </a:rPr>
              <a:t>Woollett, K.</a:t>
            </a:r>
            <a:r>
              <a:rPr lang="en-GB" dirty="0" smtClean="0"/>
              <a:t>, </a:t>
            </a:r>
            <a:r>
              <a:rPr lang="en-GB" dirty="0" err="1" smtClean="0">
                <a:hlinkClick r:id="rId5" tooltip="Show author details"/>
              </a:rPr>
              <a:t>Spiers</a:t>
            </a:r>
            <a:r>
              <a:rPr lang="en-GB" dirty="0" smtClean="0">
                <a:hlinkClick r:id="rId5" tooltip="Show author details"/>
              </a:rPr>
              <a:t>, H.J.</a:t>
            </a:r>
            <a:r>
              <a:rPr lang="en-GB"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comparing London taxi drivers with London bus drivers, who were matched for driving experience and levels of stress, but differed in that they follow a constrained set of routes. We found that compared with bus drivers, taxi drivers had greater gray matter volume in mid-posterior </a:t>
            </a:r>
            <a:r>
              <a:rPr lang="en-GB" sz="1200" dirty="0" err="1" smtClean="0"/>
              <a:t>hippocampi</a:t>
            </a:r>
            <a:r>
              <a:rPr lang="en-GB" sz="1200" dirty="0" smtClean="0"/>
              <a:t> and less volume in anterior </a:t>
            </a:r>
            <a:r>
              <a:rPr lang="en-GB" sz="1200" dirty="0" err="1" smtClean="0"/>
              <a:t>hippocampi</a:t>
            </a:r>
            <a:r>
              <a:rPr lang="en-GB" sz="1200" dirty="0" smtClean="0"/>
              <a:t>.</a:t>
            </a:r>
          </a:p>
          <a:p>
            <a:endParaRPr lang="en-GB" dirty="0" smtClean="0"/>
          </a:p>
          <a:p>
            <a:endParaRPr lang="en-GB" dirty="0" smtClean="0"/>
          </a:p>
          <a:p>
            <a:r>
              <a:rPr lang="en-GB" dirty="0" smtClean="0"/>
              <a:t>Warnings: VBM may confound the process of </a:t>
            </a:r>
            <a:r>
              <a:rPr lang="en-GB" dirty="0" err="1" smtClean="0"/>
              <a:t>misregistration</a:t>
            </a:r>
            <a:r>
              <a:rPr lang="en-GB" dirty="0" smtClean="0"/>
              <a:t> and</a:t>
            </a:r>
            <a:r>
              <a:rPr lang="en-GB" baseline="0" dirty="0" smtClean="0"/>
              <a:t> true anatomical change to the extent that statistical conclusions cannot be trusted.</a:t>
            </a:r>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80ED931-1F81-4C1B-B2F1-394438847E8A}" type="slidenum">
              <a:rPr lang="en-GB" smtClean="0"/>
              <a:pPr>
                <a:defRPr/>
              </a:pPr>
              <a:t>52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6F358E9-05F7-4148-AA88-D8DD39D588BD}" type="slidenum">
              <a:rPr lang="en-GB" smtClean="0"/>
              <a:pPr/>
              <a:t>6</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GB" smtClean="0"/>
              <a:t>During normalisation, participants’ T1 MR images are fitted into the same stereotactic space, usually a template which, ideally, is an amalgamation (average) of many MR images. Participants’ MR scans are warped into the same stereotactic space, thus eradicating global brain shape differences and allowing the comparison of voxels between participants (Ashburner &amp; Friston, 2000; Mechelli et al, 2005). </a:t>
            </a:r>
          </a:p>
          <a:p>
            <a:pPr eaLnBrk="1" hangingPunct="1"/>
            <a:endParaRPr lang="en-GB" smtClean="0"/>
          </a:p>
          <a:p>
            <a:pPr eaLnBrk="1" hangingPunct="1"/>
            <a:r>
              <a:rPr lang="en-US" smtClean="0"/>
              <a:t>need for high resolution (1 or 1.5mm) to avoid volume effects (caused by a mix of tissues in one voxel)</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36657D0-0D4D-430C-A8D2-CA476D7413B1}" type="slidenum">
              <a:rPr lang="en-GB" smtClean="0"/>
              <a:pPr/>
              <a:t>7</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de-DE" smtClean="0"/>
              <a:t>Slide from Hobbs  Novak (2008)</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A7207F9-9C2A-4015-8C67-970B2AF009D7}" type="slidenum">
              <a:rPr lang="en-GB" smtClean="0"/>
              <a:pPr/>
              <a:t>8</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lnSpc>
                <a:spcPct val="80000"/>
              </a:lnSpc>
            </a:pPr>
            <a:r>
              <a:rPr lang="en-GB" sz="900" dirty="0" smtClean="0"/>
              <a:t>Involves 2 steps: (from </a:t>
            </a:r>
            <a:r>
              <a:rPr lang="en-GB" sz="900" dirty="0" err="1" smtClean="0"/>
              <a:t>Mechelli</a:t>
            </a:r>
            <a:r>
              <a:rPr lang="en-GB" sz="900" dirty="0" smtClean="0"/>
              <a:t> et al (2005) Current Medical Imaging Reviews, 1 (2), 105-113</a:t>
            </a:r>
          </a:p>
          <a:p>
            <a:pPr eaLnBrk="1" hangingPunct="1">
              <a:lnSpc>
                <a:spcPct val="80000"/>
              </a:lnSpc>
            </a:pPr>
            <a:endParaRPr lang="en-GB" sz="900" dirty="0" smtClean="0"/>
          </a:p>
          <a:p>
            <a:pPr eaLnBrk="1" hangingPunct="1">
              <a:lnSpc>
                <a:spcPct val="80000"/>
              </a:lnSpc>
            </a:pPr>
            <a:r>
              <a:rPr lang="en-US" sz="900" dirty="0" smtClean="0"/>
              <a:t>Spatial </a:t>
            </a:r>
            <a:r>
              <a:rPr lang="en-US" sz="900" dirty="0" err="1" smtClean="0"/>
              <a:t>normalisation</a:t>
            </a:r>
            <a:r>
              <a:rPr lang="en-US" sz="900" dirty="0" smtClean="0"/>
              <a:t> involves registering the individual MRI images to the same template image. An ideal template</a:t>
            </a:r>
          </a:p>
          <a:p>
            <a:pPr eaLnBrk="1" hangingPunct="1">
              <a:lnSpc>
                <a:spcPct val="80000"/>
              </a:lnSpc>
            </a:pPr>
            <a:r>
              <a:rPr lang="en-US" sz="900" dirty="0" smtClean="0"/>
              <a:t>consists of the average of a large number of MR images that have been registered in the same stereotactic space. In the</a:t>
            </a:r>
          </a:p>
          <a:p>
            <a:pPr eaLnBrk="1" hangingPunct="1">
              <a:lnSpc>
                <a:spcPct val="80000"/>
              </a:lnSpc>
            </a:pPr>
            <a:r>
              <a:rPr lang="en-US" sz="900" dirty="0" smtClean="0"/>
              <a:t>SPM2 software, spatial </a:t>
            </a:r>
            <a:r>
              <a:rPr lang="en-US" sz="900" dirty="0" err="1" smtClean="0"/>
              <a:t>normalisation</a:t>
            </a:r>
            <a:r>
              <a:rPr lang="en-US" sz="900" dirty="0" smtClean="0"/>
              <a:t> is achieved in two steps. The first step involves estimating the optimum 12-</a:t>
            </a:r>
          </a:p>
          <a:p>
            <a:pPr eaLnBrk="1" hangingPunct="1">
              <a:lnSpc>
                <a:spcPct val="80000"/>
              </a:lnSpc>
            </a:pPr>
            <a:r>
              <a:rPr lang="en-US" sz="900" dirty="0" smtClean="0"/>
              <a:t>parameter affine transformation that maps the individual MRI images to the template [4]. Here, a Bayesian framework</a:t>
            </a:r>
          </a:p>
          <a:p>
            <a:pPr eaLnBrk="1" hangingPunct="1">
              <a:lnSpc>
                <a:spcPct val="80000"/>
              </a:lnSpc>
            </a:pPr>
            <a:r>
              <a:rPr lang="en-US" sz="900" dirty="0" smtClean="0"/>
              <a:t>is used to compute the maximum </a:t>
            </a:r>
            <a:r>
              <a:rPr lang="en-US" sz="900" i="1" dirty="0" smtClean="0"/>
              <a:t>a posteriori </a:t>
            </a:r>
            <a:r>
              <a:rPr lang="en-US" sz="900" dirty="0" smtClean="0"/>
              <a:t>estimate of the spatial transformation based on the </a:t>
            </a:r>
            <a:r>
              <a:rPr lang="en-US" sz="900" i="1" dirty="0" smtClean="0"/>
              <a:t>a priori </a:t>
            </a:r>
            <a:r>
              <a:rPr lang="en-US" sz="900" dirty="0" smtClean="0"/>
              <a:t>knowledge of the</a:t>
            </a:r>
          </a:p>
          <a:p>
            <a:pPr eaLnBrk="1" hangingPunct="1">
              <a:lnSpc>
                <a:spcPct val="80000"/>
              </a:lnSpc>
            </a:pPr>
            <a:r>
              <a:rPr lang="en-US" sz="900" dirty="0" smtClean="0"/>
              <a:t>normal brain size variability. </a:t>
            </a:r>
          </a:p>
          <a:p>
            <a:pPr eaLnBrk="1" hangingPunct="1">
              <a:lnSpc>
                <a:spcPct val="80000"/>
              </a:lnSpc>
            </a:pPr>
            <a:r>
              <a:rPr lang="en-US" sz="900" dirty="0" smtClean="0"/>
              <a:t>The second step accounts for global nonlinear shape differences, which are modeled by a linear combination of smooth spatial basis functions. </a:t>
            </a:r>
          </a:p>
          <a:p>
            <a:pPr eaLnBrk="1" hangingPunct="1">
              <a:lnSpc>
                <a:spcPct val="80000"/>
              </a:lnSpc>
            </a:pPr>
            <a:r>
              <a:rPr lang="en-US" sz="900" dirty="0" smtClean="0"/>
              <a:t>This step involves estimating the coefficients of the basis functions that minimize the residual squared difference between the image and the template, while simultaneously maximizing the smoothness of the deformations. The ensuing spatially-</a:t>
            </a:r>
            <a:r>
              <a:rPr lang="en-US" sz="900" dirty="0" err="1" smtClean="0"/>
              <a:t>normalised</a:t>
            </a:r>
            <a:r>
              <a:rPr lang="en-US" sz="900" dirty="0" smtClean="0"/>
              <a:t> images should have a relatively high-resolution (1mm or 1.5mm isotropic </a:t>
            </a:r>
            <a:r>
              <a:rPr lang="en-US" sz="900" dirty="0" err="1" smtClean="0"/>
              <a:t>voxels</a:t>
            </a:r>
            <a:r>
              <a:rPr lang="en-US" sz="900" dirty="0" smtClean="0"/>
              <a:t>), </a:t>
            </a:r>
            <a:r>
              <a:rPr lang="en-US" sz="900" b="1" dirty="0" smtClean="0"/>
              <a:t>so that the segmentation of gray and white matter (described in the next section) is not excessively confounded by partial volume effects, that arise when </a:t>
            </a:r>
            <a:r>
              <a:rPr lang="en-US" sz="900" b="1" dirty="0" err="1" smtClean="0"/>
              <a:t>voxels</a:t>
            </a:r>
            <a:r>
              <a:rPr lang="en-US" sz="900" b="1" dirty="0" smtClean="0"/>
              <a:t> contain a mixture of different tissue types.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B26A3D2-FB27-43B8-BA06-55406E9D9B6B}" type="slidenum">
              <a:rPr lang="en-GB" smtClean="0"/>
              <a:pPr/>
              <a:t>9</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dirty="0" smtClean="0"/>
              <a:t>During the next processing step, segmentation, every </a:t>
            </a:r>
            <a:r>
              <a:rPr lang="en-GB" dirty="0" err="1" smtClean="0"/>
              <a:t>voxel</a:t>
            </a:r>
            <a:r>
              <a:rPr lang="en-GB" dirty="0" smtClean="0"/>
              <a:t> is classified as either grey matter (GM), white matter (WM) or cerebrospinal fluid (CSF) in a fully automated segmentation routine. This also involves an image intensity non-uniformity correction (bias-correction) to control for skewed signals in the MR image caused by cranial structures within the MRI coil during data acquisition (</a:t>
            </a:r>
            <a:r>
              <a:rPr lang="en-GB" dirty="0" err="1" smtClean="0"/>
              <a:t>Mechelli</a:t>
            </a:r>
            <a:r>
              <a:rPr lang="en-GB" dirty="0" smtClean="0"/>
              <a:t> et al, 2005). </a:t>
            </a:r>
          </a:p>
          <a:p>
            <a:pPr eaLnBrk="1" hangingPunct="1"/>
            <a:endParaRPr lang="en-US" dirty="0" smtClean="0"/>
          </a:p>
          <a:p>
            <a:pPr eaLnBrk="1" hangingPunct="1"/>
            <a:r>
              <a:rPr lang="en-US" dirty="0" smtClean="0"/>
              <a:t>The segmentation in SPM is based on a modified </a:t>
            </a:r>
            <a:r>
              <a:rPr lang="en-US" dirty="0" err="1" smtClean="0"/>
              <a:t>gaussian</a:t>
            </a:r>
            <a:r>
              <a:rPr lang="en-US" dirty="0" smtClean="0"/>
              <a:t> mixture model </a:t>
            </a:r>
            <a:r>
              <a:rPr lang="en-US" dirty="0" smtClean="0">
                <a:hlinkClick r:id="rId3"/>
              </a:rPr>
              <a:t>(</a:t>
            </a:r>
            <a:r>
              <a:rPr lang="en-US" dirty="0" err="1" smtClean="0">
                <a:hlinkClick r:id="rId3"/>
              </a:rPr>
              <a:t>Ashburner</a:t>
            </a:r>
            <a:r>
              <a:rPr lang="en-US" dirty="0" smtClean="0">
                <a:hlinkClick r:id="rId3"/>
              </a:rPr>
              <a:t> &amp; </a:t>
            </a:r>
            <a:r>
              <a:rPr lang="en-US" dirty="0" err="1" smtClean="0">
                <a:hlinkClick r:id="rId3"/>
              </a:rPr>
              <a:t>Friston</a:t>
            </a:r>
            <a:r>
              <a:rPr lang="en-US" dirty="0" smtClean="0">
                <a:hlinkClick r:id="rId3"/>
              </a:rPr>
              <a:t> 2000)</a:t>
            </a:r>
            <a:r>
              <a:rPr lang="en-US" dirty="0" smtClean="0"/>
              <a:t>. Bayesian rule is used to assign the </a:t>
            </a:r>
            <a:r>
              <a:rPr lang="en-US" dirty="0" err="1" smtClean="0"/>
              <a:t>probablity</a:t>
            </a:r>
            <a:r>
              <a:rPr lang="en-US" dirty="0" smtClean="0"/>
              <a:t> for each </a:t>
            </a:r>
            <a:r>
              <a:rPr lang="en-US" dirty="0" err="1" smtClean="0"/>
              <a:t>voxel</a:t>
            </a:r>
            <a:r>
              <a:rPr lang="en-US" dirty="0" smtClean="0"/>
              <a:t> belonging to each tissue class based on combining the likelihood for belonging to that tissue class and the prior </a:t>
            </a:r>
            <a:r>
              <a:rPr lang="en-US" dirty="0" err="1" smtClean="0"/>
              <a:t>probablity</a:t>
            </a:r>
            <a:r>
              <a:rPr lang="en-US" dirty="0" smtClean="0"/>
              <a:t> derived from prior probability maps derived from a large number of subjects.</a:t>
            </a:r>
            <a:endParaRPr lang="en-GB" dirty="0" smtClean="0"/>
          </a:p>
          <a:p>
            <a:pPr eaLnBrk="1" hangingPunct="1"/>
            <a:endParaRPr lang="en-US" dirty="0" smtClean="0"/>
          </a:p>
          <a:p>
            <a:pPr eaLnBrk="1" hangingPunct="1"/>
            <a:endParaRPr lang="en-GB" dirty="0" smtClean="0"/>
          </a:p>
          <a:p>
            <a:pPr eaLnBrk="1" hangingPunct="1"/>
            <a:r>
              <a:rPr lang="en-GB" dirty="0" smtClean="0"/>
              <a:t>Recent developments have helped to identify lesions in MR scans more accurately and precisely by using a unified segmentation approach (originally described by </a:t>
            </a:r>
            <a:r>
              <a:rPr lang="en-GB" dirty="0" err="1" smtClean="0"/>
              <a:t>Ashburner</a:t>
            </a:r>
            <a:r>
              <a:rPr lang="en-GB" dirty="0" smtClean="0"/>
              <a:t> &amp; </a:t>
            </a:r>
            <a:r>
              <a:rPr lang="en-GB" dirty="0" err="1" smtClean="0"/>
              <a:t>Friston</a:t>
            </a:r>
            <a:r>
              <a:rPr lang="en-GB" dirty="0" smtClean="0"/>
              <a:t>, 2005) which adds a fourth tissue category “extra” (or “other”) (</a:t>
            </a:r>
            <a:r>
              <a:rPr lang="en-GB" dirty="0" err="1" smtClean="0"/>
              <a:t>Seghier</a:t>
            </a:r>
            <a:r>
              <a:rPr lang="en-GB" dirty="0" smtClean="0"/>
              <a:t>, </a:t>
            </a:r>
            <a:r>
              <a:rPr lang="en-GB" dirty="0" err="1" smtClean="0"/>
              <a:t>Ramlackhansingh</a:t>
            </a:r>
            <a:r>
              <a:rPr lang="en-GB" dirty="0" smtClean="0"/>
              <a:t>, </a:t>
            </a:r>
            <a:r>
              <a:rPr lang="en-GB" dirty="0" err="1" smtClean="0"/>
              <a:t>Crinion</a:t>
            </a:r>
            <a:r>
              <a:rPr lang="en-GB" dirty="0" smtClean="0"/>
              <a:t>, </a:t>
            </a:r>
            <a:r>
              <a:rPr lang="en-GB" dirty="0" err="1" smtClean="0"/>
              <a:t>Leff</a:t>
            </a:r>
            <a:r>
              <a:rPr lang="en-GB" dirty="0" smtClean="0"/>
              <a:t> &amp; Price, 2008). This allows </a:t>
            </a:r>
            <a:r>
              <a:rPr lang="en-GB" dirty="0" err="1" smtClean="0"/>
              <a:t>voxels</a:t>
            </a:r>
            <a:r>
              <a:rPr lang="en-GB" dirty="0" smtClean="0"/>
              <a:t> with unusual and atypical signals to be recognised and classified as such, rather than being misclassified as WM, GM or CSF. </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E8240-0DDB-40F0-B315-3044F95A2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E36B9-3518-4AFC-BA40-3041E6D553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34AA8B-782F-4BE9-82D3-2CDA797CE66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8B0DA3-81BC-491E-A360-33F2C025D3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963616-7744-4E34-A3CB-F3B925BE30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55B0D7-F42F-4032-9BE2-87B152E0CA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0027BF-EE84-4D43-8631-D64EAEF546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56D0B9-3FFA-4F79-BB25-EC9F867D39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80DC9-20F7-4002-B4C1-4046EF21F6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0E7AD6-2A57-4796-8364-13D92F7E8C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DAB74F-7F7F-4F54-8B28-3638512C14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4F0D36-E6BB-47C2-9714-C3CBAFC021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E40D64-AE61-465F-9B5F-26532F82D5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CE6AA85-6A4F-415C-B93D-4F92A44E4E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imaging.mrc-cbu.cam.ac.uk/imaging/PrinciplesRandomField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fil.ion.ucl.ac.uk/~john/misc/AINR.ppt"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dbm.neuro.uni-jena.de/vb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2565400"/>
            <a:ext cx="7772400" cy="1470025"/>
          </a:xfrm>
        </p:spPr>
        <p:txBody>
          <a:bodyPr/>
          <a:lstStyle/>
          <a:p>
            <a:pPr eaLnBrk="1" hangingPunct="1"/>
            <a:r>
              <a:rPr lang="en-GB" dirty="0" smtClean="0"/>
              <a:t>VBM</a:t>
            </a:r>
            <a:r>
              <a:rPr lang="en-GB" sz="4000" dirty="0" smtClean="0"/>
              <a:t/>
            </a:r>
            <a:br>
              <a:rPr lang="en-GB" sz="4000" dirty="0" smtClean="0"/>
            </a:br>
            <a:r>
              <a:rPr lang="en-GB" sz="3200" dirty="0" err="1" smtClean="0"/>
              <a:t>Voxel</a:t>
            </a:r>
            <a:r>
              <a:rPr lang="en-GB" sz="3200" dirty="0" smtClean="0"/>
              <a:t>-Based </a:t>
            </a:r>
            <a:r>
              <a:rPr lang="en-GB" sz="3200" dirty="0" err="1" smtClean="0"/>
              <a:t>Morphometry</a:t>
            </a:r>
            <a:r>
              <a:rPr lang="en-GB" sz="4000" dirty="0" smtClean="0"/>
              <a:t/>
            </a:r>
            <a:br>
              <a:rPr lang="en-GB" sz="4000" dirty="0" smtClean="0"/>
            </a:br>
            <a:endParaRPr lang="en-US" sz="4000" dirty="0" smtClean="0"/>
          </a:p>
        </p:txBody>
      </p:sp>
      <p:sp>
        <p:nvSpPr>
          <p:cNvPr id="3" name="TextBox 2"/>
          <p:cNvSpPr txBox="1"/>
          <p:nvPr/>
        </p:nvSpPr>
        <p:spPr>
          <a:xfrm>
            <a:off x="611560" y="6093296"/>
            <a:ext cx="8208912" cy="369332"/>
          </a:xfrm>
          <a:prstGeom prst="rect">
            <a:avLst/>
          </a:prstGeom>
          <a:noFill/>
        </p:spPr>
        <p:txBody>
          <a:bodyPr wrap="square" rtlCol="0">
            <a:spAutoFit/>
          </a:bodyPr>
          <a:lstStyle/>
          <a:p>
            <a:r>
              <a:rPr lang="en-GB" dirty="0" smtClean="0"/>
              <a:t>NB – Slides adapted from of the </a:t>
            </a:r>
            <a:r>
              <a:rPr lang="en-GB" dirty="0" err="1" smtClean="0"/>
              <a:t>fMRI</a:t>
            </a:r>
            <a:r>
              <a:rPr lang="en-GB" dirty="0" smtClean="0"/>
              <a:t> for dummies series on the FIL website </a:t>
            </a:r>
            <a:endParaRPr lang="en-GB" dirty="0"/>
          </a:p>
        </p:txBody>
      </p:sp>
      <p:sp>
        <p:nvSpPr>
          <p:cNvPr id="4" name="TextBox 3"/>
          <p:cNvSpPr txBox="1"/>
          <p:nvPr/>
        </p:nvSpPr>
        <p:spPr>
          <a:xfrm>
            <a:off x="3851920" y="3717032"/>
            <a:ext cx="2808312" cy="369332"/>
          </a:xfrm>
          <a:prstGeom prst="rect">
            <a:avLst/>
          </a:prstGeom>
          <a:noFill/>
        </p:spPr>
        <p:txBody>
          <a:bodyPr wrap="square" rtlCol="0">
            <a:spAutoFit/>
          </a:bodyPr>
          <a:lstStyle/>
          <a:p>
            <a:r>
              <a:rPr lang="en-GB" dirty="0" smtClean="0"/>
              <a:t>Francesca Biondo</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0"/>
            <a:ext cx="8604250" cy="1125538"/>
          </a:xfrm>
        </p:spPr>
        <p:txBody>
          <a:bodyPr/>
          <a:lstStyle/>
          <a:p>
            <a:pPr eaLnBrk="1" hangingPunct="1"/>
            <a:r>
              <a:rPr lang="de-DE" sz="5400" b="1" smtClean="0">
                <a:solidFill>
                  <a:srgbClr val="008000"/>
                </a:solidFill>
                <a:sym typeface="Wingdings" pitchFamily="2" charset="2"/>
              </a:rPr>
              <a:t></a:t>
            </a:r>
            <a:r>
              <a:rPr lang="de-DE" sz="4000" b="1" smtClean="0">
                <a:solidFill>
                  <a:srgbClr val="008000"/>
                </a:solidFill>
              </a:rPr>
              <a:t>Mixture Model Cluster Analysis</a:t>
            </a:r>
            <a:endParaRPr lang="en-GB" sz="3600" b="1" smtClean="0">
              <a:solidFill>
                <a:srgbClr val="008000"/>
              </a:solidFill>
            </a:endParaRPr>
          </a:p>
        </p:txBody>
      </p:sp>
      <p:sp>
        <p:nvSpPr>
          <p:cNvPr id="59395" name="Rectangle 3"/>
          <p:cNvSpPr>
            <a:spLocks noGrp="1" noChangeArrowheads="1"/>
          </p:cNvSpPr>
          <p:nvPr>
            <p:ph type="body" idx="1"/>
          </p:nvPr>
        </p:nvSpPr>
        <p:spPr>
          <a:xfrm>
            <a:off x="5364163" y="1989138"/>
            <a:ext cx="3779837" cy="6480175"/>
          </a:xfrm>
        </p:spPr>
        <p:txBody>
          <a:bodyPr/>
          <a:lstStyle/>
          <a:p>
            <a:pPr eaLnBrk="1" hangingPunct="1"/>
            <a:r>
              <a:rPr lang="en-GB" sz="2000" dirty="0" smtClean="0"/>
              <a:t>Each </a:t>
            </a:r>
            <a:r>
              <a:rPr lang="en-GB" sz="2000" dirty="0" err="1" smtClean="0"/>
              <a:t>voxel</a:t>
            </a:r>
            <a:r>
              <a:rPr lang="en-GB" sz="2000" dirty="0" smtClean="0"/>
              <a:t> has a value between 0 and 1, representing the probability of it being in a particular tissue class</a:t>
            </a:r>
          </a:p>
          <a:p>
            <a:pPr eaLnBrk="1" hangingPunct="1"/>
            <a:endParaRPr lang="en-GB" sz="2000" dirty="0" smtClean="0"/>
          </a:p>
          <a:p>
            <a:pPr eaLnBrk="1" hangingPunct="1"/>
            <a:r>
              <a:rPr lang="en-GB" sz="2000" dirty="0" smtClean="0"/>
              <a:t>Includes bias correction for image intensity non-uniformity </a:t>
            </a:r>
            <a:r>
              <a:rPr lang="de-DE" sz="2000" dirty="0" smtClean="0"/>
              <a:t>due to the MRI process.</a:t>
            </a:r>
            <a:endParaRPr lang="en-GB" sz="2800" dirty="0" smtClean="0"/>
          </a:p>
        </p:txBody>
      </p:sp>
      <p:pic>
        <p:nvPicPr>
          <p:cNvPr id="11268" name="Picture 5"/>
          <p:cNvPicPr>
            <a:picLocks noChangeAspect="1" noChangeArrowheads="1"/>
          </p:cNvPicPr>
          <p:nvPr/>
        </p:nvPicPr>
        <p:blipFill>
          <a:blip r:embed="rId3" cstate="print"/>
          <a:srcRect/>
          <a:stretch>
            <a:fillRect/>
          </a:stretch>
        </p:blipFill>
        <p:spPr bwMode="auto">
          <a:xfrm>
            <a:off x="323850" y="1052513"/>
            <a:ext cx="4954588" cy="3195637"/>
          </a:xfrm>
          <a:prstGeom prst="rect">
            <a:avLst/>
          </a:prstGeom>
          <a:noFill/>
          <a:ln w="9525">
            <a:noFill/>
            <a:miter lim="800000"/>
            <a:headEnd/>
            <a:tailEnd/>
          </a:ln>
        </p:spPr>
      </p:pic>
      <p:sp>
        <p:nvSpPr>
          <p:cNvPr id="6" name="Rectangle 3"/>
          <p:cNvSpPr txBox="1">
            <a:spLocks noChangeArrowheads="1"/>
          </p:cNvSpPr>
          <p:nvPr/>
        </p:nvSpPr>
        <p:spPr bwMode="auto">
          <a:xfrm>
            <a:off x="323850" y="4437063"/>
            <a:ext cx="4824413" cy="2087562"/>
          </a:xfrm>
          <a:prstGeom prst="rect">
            <a:avLst/>
          </a:prstGeom>
          <a:noFill/>
          <a:ln w="9525">
            <a:noFill/>
            <a:miter lim="800000"/>
            <a:headEnd/>
            <a:tailEnd/>
          </a:ln>
        </p:spPr>
        <p:txBody>
          <a:bodyPr/>
          <a:lstStyle/>
          <a:p>
            <a:pPr marL="342900" indent="-342900">
              <a:spcBef>
                <a:spcPct val="20000"/>
              </a:spcBef>
              <a:buFontTx/>
              <a:buChar char="•"/>
              <a:defRPr/>
            </a:pPr>
            <a:r>
              <a:rPr lang="en-GB" sz="2000" kern="0" dirty="0">
                <a:latin typeface="+mn-lt"/>
              </a:rPr>
              <a:t>Intensities in T1 fall into roughly 3  classes - </a:t>
            </a:r>
            <a:r>
              <a:rPr lang="en-GB" kern="0" dirty="0">
                <a:latin typeface="+mn-lt"/>
              </a:rPr>
              <a:t>SPM can assign a </a:t>
            </a:r>
            <a:r>
              <a:rPr lang="en-GB" kern="0" dirty="0" err="1">
                <a:latin typeface="+mn-lt"/>
              </a:rPr>
              <a:t>voxel</a:t>
            </a:r>
            <a:r>
              <a:rPr lang="en-GB" kern="0" dirty="0">
                <a:latin typeface="+mn-lt"/>
              </a:rPr>
              <a:t> to a tissue class by seeing what its intensity is relative to the others in the image. This is called Intensity Distribution.</a:t>
            </a:r>
          </a:p>
          <a:p>
            <a:pPr marL="342900" indent="-342900">
              <a:spcBef>
                <a:spcPct val="20000"/>
              </a:spcBef>
              <a:buFontTx/>
              <a:buChar char="•"/>
              <a:defRPr/>
            </a:pPr>
            <a:endParaRPr lang="en-GB" sz="20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0"/>
            <a:ext cx="8424862" cy="792163"/>
          </a:xfrm>
        </p:spPr>
        <p:txBody>
          <a:bodyPr/>
          <a:lstStyle/>
          <a:p>
            <a:pPr eaLnBrk="1" hangingPunct="1"/>
            <a:r>
              <a:rPr lang="en-GB" sz="6000" smtClean="0">
                <a:solidFill>
                  <a:srgbClr val="008000"/>
                </a:solidFill>
              </a:rPr>
              <a:t>☻</a:t>
            </a:r>
            <a:r>
              <a:rPr lang="en-GB" smtClean="0">
                <a:solidFill>
                  <a:srgbClr val="008000"/>
                </a:solidFill>
              </a:rPr>
              <a:t>Spatial prior probability maps</a:t>
            </a:r>
          </a:p>
        </p:txBody>
      </p:sp>
      <p:sp>
        <p:nvSpPr>
          <p:cNvPr id="58371" name="Rectangle 3"/>
          <p:cNvSpPr>
            <a:spLocks noGrp="1" noChangeArrowheads="1"/>
          </p:cNvSpPr>
          <p:nvPr>
            <p:ph type="body" idx="1"/>
          </p:nvPr>
        </p:nvSpPr>
        <p:spPr>
          <a:xfrm>
            <a:off x="468313" y="5013325"/>
            <a:ext cx="8207375" cy="1439863"/>
          </a:xfrm>
        </p:spPr>
        <p:txBody>
          <a:bodyPr/>
          <a:lstStyle/>
          <a:p>
            <a:pPr eaLnBrk="1" hangingPunct="1">
              <a:lnSpc>
                <a:spcPct val="80000"/>
              </a:lnSpc>
            </a:pPr>
            <a:endParaRPr lang="en-US" sz="2000" smtClean="0"/>
          </a:p>
          <a:p>
            <a:pPr eaLnBrk="1" hangingPunct="1">
              <a:lnSpc>
                <a:spcPct val="80000"/>
              </a:lnSpc>
            </a:pPr>
            <a:r>
              <a:rPr lang="en-US" sz="2000" smtClean="0"/>
              <a:t>BAYES Rule to use priors: SPM combines the initial segmentation result with prior information obtained from a large number of correctly segmented images. </a:t>
            </a:r>
            <a:endParaRPr lang="en-GB" sz="2000" smtClean="0"/>
          </a:p>
        </p:txBody>
      </p:sp>
      <p:pic>
        <p:nvPicPr>
          <p:cNvPr id="12292" name="Picture 5"/>
          <p:cNvPicPr>
            <a:picLocks noChangeAspect="1" noChangeArrowheads="1"/>
          </p:cNvPicPr>
          <p:nvPr/>
        </p:nvPicPr>
        <p:blipFill>
          <a:blip r:embed="rId3" cstate="print"/>
          <a:srcRect/>
          <a:stretch>
            <a:fillRect/>
          </a:stretch>
        </p:blipFill>
        <p:spPr bwMode="auto">
          <a:xfrm>
            <a:off x="827088" y="981075"/>
            <a:ext cx="6629400" cy="3886200"/>
          </a:xfrm>
          <a:prstGeom prst="rect">
            <a:avLst/>
          </a:prstGeom>
          <a:noFill/>
          <a:ln w="9525">
            <a:noFill/>
            <a:miter lim="800000"/>
            <a:headEnd/>
            <a:tailEnd/>
          </a:ln>
        </p:spPr>
      </p:pic>
      <p:sp>
        <p:nvSpPr>
          <p:cNvPr id="6" name="Rectangle 3"/>
          <p:cNvSpPr txBox="1">
            <a:spLocks noChangeArrowheads="1"/>
          </p:cNvSpPr>
          <p:nvPr/>
        </p:nvSpPr>
        <p:spPr bwMode="auto">
          <a:xfrm>
            <a:off x="5508104" y="3573016"/>
            <a:ext cx="3384376" cy="1512168"/>
          </a:xfrm>
          <a:prstGeom prst="rect">
            <a:avLst/>
          </a:prstGeom>
          <a:ln>
            <a:headEnd/>
            <a:tailEnd/>
          </a:ln>
          <a:effectLst>
            <a:glow rad="1397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a:lnSpc>
                <a:spcPct val="80000"/>
              </a:lnSpc>
              <a:spcBef>
                <a:spcPct val="20000"/>
              </a:spcBef>
              <a:defRPr/>
            </a:pPr>
            <a:r>
              <a:rPr lang="en-GB" b="1" i="1" kern="0" dirty="0">
                <a:solidFill>
                  <a:srgbClr val="008000"/>
                </a:solidFill>
              </a:rPr>
              <a:t>A GM Prior</a:t>
            </a:r>
          </a:p>
          <a:p>
            <a:pPr>
              <a:lnSpc>
                <a:spcPct val="80000"/>
              </a:lnSpc>
              <a:spcBef>
                <a:spcPct val="20000"/>
              </a:spcBef>
              <a:defRPr/>
            </a:pPr>
            <a:r>
              <a:rPr lang="en-GB" kern="0" dirty="0">
                <a:solidFill>
                  <a:schemeClr val="tx1"/>
                </a:solidFill>
              </a:rPr>
              <a:t>Smoothed average of tissue volume, e.g. GM, from MNI. </a:t>
            </a:r>
            <a:r>
              <a:rPr lang="en-GB" dirty="0"/>
              <a:t>Intensity at each </a:t>
            </a:r>
            <a:r>
              <a:rPr lang="en-GB" dirty="0" err="1"/>
              <a:t>voxel</a:t>
            </a:r>
            <a:r>
              <a:rPr lang="en-GB" dirty="0"/>
              <a:t> represents probability of being tissue of interest, e.g. GM </a:t>
            </a:r>
          </a:p>
          <a:p>
            <a:pPr>
              <a:lnSpc>
                <a:spcPct val="80000"/>
              </a:lnSpc>
              <a:spcBef>
                <a:spcPct val="20000"/>
              </a:spcBef>
              <a:defRPr/>
            </a:pPr>
            <a:endParaRPr lang="en-GB" kern="0" dirty="0">
              <a:solidFill>
                <a:schemeClr val="tx1"/>
              </a:solidFill>
            </a:endParaRPr>
          </a:p>
        </p:txBody>
      </p:sp>
      <p:cxnSp>
        <p:nvCxnSpPr>
          <p:cNvPr id="8" name="Straight Arrow Connector 7"/>
          <p:cNvCxnSpPr/>
          <p:nvPr/>
        </p:nvCxnSpPr>
        <p:spPr>
          <a:xfrm flipH="1" flipV="1">
            <a:off x="4211638" y="3860800"/>
            <a:ext cx="1152525" cy="144463"/>
          </a:xfrm>
          <a:prstGeom prst="straightConnector1">
            <a:avLst/>
          </a:prstGeom>
          <a:ln w="508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dirty="0" smtClean="0"/>
              <a:t>...optimised VBM </a:t>
            </a:r>
            <a:r>
              <a:rPr lang="en-GB" sz="2400" dirty="0" smtClean="0"/>
              <a:t>(older not used anymore)</a:t>
            </a:r>
            <a:endParaRPr lang="en-US" dirty="0" smtClean="0"/>
          </a:p>
        </p:txBody>
      </p:sp>
      <p:pic>
        <p:nvPicPr>
          <p:cNvPr id="14339" name="Picture 4"/>
          <p:cNvPicPr>
            <a:picLocks noChangeAspect="1" noChangeArrowheads="1"/>
          </p:cNvPicPr>
          <p:nvPr/>
        </p:nvPicPr>
        <p:blipFill>
          <a:blip r:embed="rId3" cstate="print"/>
          <a:srcRect/>
          <a:stretch>
            <a:fillRect/>
          </a:stretch>
        </p:blipFill>
        <p:spPr bwMode="auto">
          <a:xfrm>
            <a:off x="250825" y="1341438"/>
            <a:ext cx="6176963" cy="4984750"/>
          </a:xfrm>
          <a:prstGeom prst="rect">
            <a:avLst/>
          </a:prstGeom>
          <a:noFill/>
          <a:ln w="9525">
            <a:noFill/>
            <a:miter lim="800000"/>
            <a:headEnd/>
            <a:tailEnd/>
          </a:ln>
        </p:spPr>
      </p:pic>
      <p:sp>
        <p:nvSpPr>
          <p:cNvPr id="14340" name="AutoShape 5"/>
          <p:cNvSpPr>
            <a:spLocks noChangeArrowheads="1"/>
          </p:cNvSpPr>
          <p:nvPr/>
        </p:nvSpPr>
        <p:spPr bwMode="auto">
          <a:xfrm>
            <a:off x="6156325" y="2924175"/>
            <a:ext cx="2736850" cy="2520950"/>
          </a:xfrm>
          <a:prstGeom prst="cloudCallout">
            <a:avLst>
              <a:gd name="adj1" fmla="val -44722"/>
              <a:gd name="adj2" fmla="val 63602"/>
            </a:avLst>
          </a:prstGeom>
          <a:solidFill>
            <a:schemeClr val="folHlink">
              <a:alpha val="39999"/>
            </a:schemeClr>
          </a:solidFill>
          <a:ln w="12700">
            <a:solidFill>
              <a:srgbClr val="008000"/>
            </a:solidFill>
            <a:round/>
            <a:headEnd/>
            <a:tailEnd/>
          </a:ln>
        </p:spPr>
        <p:txBody>
          <a:bodyPr/>
          <a:lstStyle/>
          <a:p>
            <a:pPr algn="ctr"/>
            <a:r>
              <a:rPr lang="en-US" sz="1400">
                <a:solidFill>
                  <a:srgbClr val="008000"/>
                </a:solidFill>
              </a:rPr>
              <a:t>reduces the misinterpretation of significant differences, </a:t>
            </a:r>
          </a:p>
          <a:p>
            <a:pPr algn="ctr"/>
            <a:r>
              <a:rPr lang="en-US" sz="1400">
                <a:solidFill>
                  <a:srgbClr val="008000"/>
                </a:solidFill>
              </a:rPr>
              <a:t>eg misregistering enlarged ventricles as GM </a:t>
            </a:r>
          </a:p>
        </p:txBody>
      </p:sp>
      <p:sp>
        <p:nvSpPr>
          <p:cNvPr id="14341" name="Text Box 6"/>
          <p:cNvSpPr txBox="1">
            <a:spLocks noChangeArrowheads="1"/>
          </p:cNvSpPr>
          <p:nvPr/>
        </p:nvSpPr>
        <p:spPr bwMode="auto">
          <a:xfrm>
            <a:off x="395288" y="6381750"/>
            <a:ext cx="5832475" cy="366713"/>
          </a:xfrm>
          <a:prstGeom prst="rect">
            <a:avLst/>
          </a:prstGeom>
          <a:noFill/>
          <a:ln w="9525">
            <a:noFill/>
            <a:miter lim="800000"/>
            <a:headEnd/>
            <a:tailEnd/>
          </a:ln>
        </p:spPr>
        <p:txBody>
          <a:bodyPr>
            <a:spAutoFit/>
          </a:bodyPr>
          <a:lstStyle/>
          <a:p>
            <a:pPr>
              <a:spcBef>
                <a:spcPct val="50000"/>
              </a:spcBef>
            </a:pPr>
            <a:endParaRPr lang="en-GB"/>
          </a:p>
        </p:txBody>
      </p:sp>
      <p:sp>
        <p:nvSpPr>
          <p:cNvPr id="7" name="Curved Up Arrow 6"/>
          <p:cNvSpPr/>
          <p:nvPr/>
        </p:nvSpPr>
        <p:spPr>
          <a:xfrm rot="17620806">
            <a:off x="2108997" y="1861822"/>
            <a:ext cx="1008365" cy="7839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1" nodeType="click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additive="base">
                                        <p:cTn id="11" dur="1000" fill="hold"/>
                                        <p:tgtEl>
                                          <p:spTgt spid="14340"/>
                                        </p:tgtEl>
                                        <p:attrNameLst>
                                          <p:attrName>ppt_x</p:attrName>
                                        </p:attrNameLst>
                                      </p:cBhvr>
                                      <p:tavLst>
                                        <p:tav tm="0">
                                          <p:val>
                                            <p:strVal val="#ppt_x"/>
                                          </p:val>
                                        </p:tav>
                                        <p:tav tm="100000">
                                          <p:val>
                                            <p:strVal val="#ppt_x"/>
                                          </p:val>
                                        </p:tav>
                                      </p:tavLst>
                                    </p:anim>
                                    <p:anim calcmode="lin" valueType="num">
                                      <p:cBhvr additive="base">
                                        <p:cTn id="12" dur="10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eaLnBrk="1" hangingPunct="1">
              <a:lnSpc>
                <a:spcPct val="90000"/>
              </a:lnSpc>
              <a:buFontTx/>
              <a:buNone/>
            </a:pPr>
            <a:r>
              <a:rPr lang="en-GB" sz="2000" dirty="0" smtClean="0"/>
              <a:t> A generative model is used  to look for the best fit of an individual brain to a template. It does this by going through recursive </a:t>
            </a:r>
            <a:r>
              <a:rPr lang="en-GB" sz="2000" dirty="0" smtClean="0">
                <a:solidFill>
                  <a:srgbClr val="00B0F0"/>
                </a:solidFill>
              </a:rPr>
              <a:t>cycles</a:t>
            </a:r>
            <a:r>
              <a:rPr lang="en-GB" sz="2000" dirty="0" smtClean="0"/>
              <a:t> of:</a:t>
            </a:r>
          </a:p>
          <a:p>
            <a:pPr eaLnBrk="1" hangingPunct="1">
              <a:lnSpc>
                <a:spcPct val="90000"/>
              </a:lnSpc>
              <a:buFontTx/>
              <a:buNone/>
            </a:pPr>
            <a:r>
              <a:rPr lang="en-GB" sz="2000" dirty="0" smtClean="0"/>
              <a:t> </a:t>
            </a:r>
          </a:p>
          <a:p>
            <a:pPr marL="457200" indent="-457200" eaLnBrk="1" hangingPunct="1">
              <a:lnSpc>
                <a:spcPct val="90000"/>
              </a:lnSpc>
            </a:pPr>
            <a:r>
              <a:rPr lang="en-GB" sz="2000" dirty="0" smtClean="0"/>
              <a:t>Tissue classification</a:t>
            </a:r>
          </a:p>
          <a:p>
            <a:pPr marL="457200" indent="-457200" eaLnBrk="1" hangingPunct="1">
              <a:lnSpc>
                <a:spcPct val="90000"/>
              </a:lnSpc>
            </a:pPr>
            <a:r>
              <a:rPr lang="en-GB" sz="2000" dirty="0" smtClean="0"/>
              <a:t>Bias correction</a:t>
            </a:r>
          </a:p>
          <a:p>
            <a:pPr marL="457200" indent="-457200" eaLnBrk="1" hangingPunct="1">
              <a:lnSpc>
                <a:spcPct val="90000"/>
              </a:lnSpc>
            </a:pPr>
            <a:r>
              <a:rPr lang="en-GB" sz="2000" dirty="0" smtClean="0"/>
              <a:t>registration</a:t>
            </a:r>
          </a:p>
          <a:p>
            <a:pPr eaLnBrk="1" hangingPunct="1">
              <a:lnSpc>
                <a:spcPct val="90000"/>
              </a:lnSpc>
              <a:buFontTx/>
              <a:buNone/>
            </a:pPr>
            <a:endParaRPr lang="en-GB" sz="2000" dirty="0" smtClean="0"/>
          </a:p>
          <a:p>
            <a:pPr eaLnBrk="1" hangingPunct="1">
              <a:lnSpc>
                <a:spcPct val="90000"/>
              </a:lnSpc>
              <a:buFontTx/>
              <a:buNone/>
            </a:pPr>
            <a:endParaRPr lang="en-GB" sz="2000" dirty="0" smtClean="0"/>
          </a:p>
          <a:p>
            <a:pPr eaLnBrk="1" hangingPunct="1">
              <a:lnSpc>
                <a:spcPct val="90000"/>
              </a:lnSpc>
              <a:buFontTx/>
              <a:buNone/>
            </a:pPr>
            <a:endParaRPr lang="en-GB" sz="2000" dirty="0" smtClean="0"/>
          </a:p>
          <a:p>
            <a:pPr eaLnBrk="1" hangingPunct="1">
              <a:lnSpc>
                <a:spcPct val="90000"/>
              </a:lnSpc>
              <a:buFontTx/>
              <a:buNone/>
            </a:pPr>
            <a:r>
              <a:rPr lang="en-GB" sz="2000" dirty="0" smtClean="0"/>
              <a:t>Continues until algorithm can non longer model data more accurately</a:t>
            </a:r>
          </a:p>
          <a:p>
            <a:pPr eaLnBrk="1" hangingPunct="1">
              <a:lnSpc>
                <a:spcPct val="90000"/>
              </a:lnSpc>
              <a:buFontTx/>
              <a:buNone/>
            </a:pPr>
            <a:r>
              <a:rPr lang="en-GB" sz="2000" dirty="0" smtClean="0"/>
              <a:t>Results in images that are segmented, bias-corrected and registered </a:t>
            </a:r>
          </a:p>
          <a:p>
            <a:pPr eaLnBrk="1" hangingPunct="1">
              <a:lnSpc>
                <a:spcPct val="90000"/>
              </a:lnSpc>
              <a:buFontTx/>
              <a:buNone/>
            </a:pPr>
            <a:r>
              <a:rPr lang="en-GB" sz="2000" dirty="0" smtClean="0"/>
              <a:t>into standard space. </a:t>
            </a:r>
            <a:endParaRPr lang="en-US" sz="2000" dirty="0" smtClean="0"/>
          </a:p>
          <a:p>
            <a:pPr eaLnBrk="1" hangingPunct="1">
              <a:lnSpc>
                <a:spcPct val="90000"/>
              </a:lnSpc>
              <a:buNone/>
            </a:pPr>
            <a:r>
              <a:rPr lang="en-GB" sz="2000" dirty="0" smtClean="0">
                <a:solidFill>
                  <a:srgbClr val="FF6600"/>
                </a:solidFill>
              </a:rPr>
              <a:t>Better results than serial application</a:t>
            </a:r>
            <a:r>
              <a:rPr lang="en-GB" sz="2000" dirty="0" smtClean="0"/>
              <a:t>. Registration and bias correction help the tissue classification and the tissue classification helps the registration and bias correction. </a:t>
            </a:r>
            <a:r>
              <a:rPr lang="en-GB" sz="1600" dirty="0" smtClean="0"/>
              <a:t>(</a:t>
            </a:r>
            <a:r>
              <a:rPr lang="en-GB" sz="1600" dirty="0" err="1" smtClean="0"/>
              <a:t>Ashburner</a:t>
            </a:r>
            <a:r>
              <a:rPr lang="en-GB" sz="1600" dirty="0" smtClean="0"/>
              <a:t> and </a:t>
            </a:r>
            <a:r>
              <a:rPr lang="en-GB" sz="1600" dirty="0" err="1" smtClean="0"/>
              <a:t>Friston</a:t>
            </a:r>
            <a:r>
              <a:rPr lang="en-GB" sz="1600" dirty="0" smtClean="0"/>
              <a:t>, 2005) </a:t>
            </a:r>
            <a:endParaRPr lang="en-US" sz="2000" dirty="0" smtClean="0"/>
          </a:p>
        </p:txBody>
      </p:sp>
      <p:sp>
        <p:nvSpPr>
          <p:cNvPr id="13314" name="Rectangle 2"/>
          <p:cNvSpPr>
            <a:spLocks noGrp="1" noChangeArrowheads="1"/>
          </p:cNvSpPr>
          <p:nvPr>
            <p:ph type="title"/>
          </p:nvPr>
        </p:nvSpPr>
        <p:spPr/>
        <p:txBody>
          <a:bodyPr/>
          <a:lstStyle/>
          <a:p>
            <a:pPr eaLnBrk="1" hangingPunct="1">
              <a:lnSpc>
                <a:spcPct val="60000"/>
              </a:lnSpc>
            </a:pPr>
            <a:r>
              <a:rPr lang="en-GB" sz="4000" dirty="0" smtClean="0"/>
              <a:t>Unified Segmentation</a:t>
            </a:r>
            <a:endParaRPr lang="en-US" sz="2800" dirty="0" smtClean="0"/>
          </a:p>
        </p:txBody>
      </p:sp>
      <p:pic>
        <p:nvPicPr>
          <p:cNvPr id="2050" name="Picture 2"/>
          <p:cNvPicPr>
            <a:picLocks noChangeAspect="1" noChangeArrowheads="1"/>
          </p:cNvPicPr>
          <p:nvPr/>
        </p:nvPicPr>
        <p:blipFill>
          <a:blip r:embed="rId3" cstate="print"/>
          <a:srcRect/>
          <a:stretch>
            <a:fillRect/>
          </a:stretch>
        </p:blipFill>
        <p:spPr bwMode="auto">
          <a:xfrm>
            <a:off x="4788024" y="2420888"/>
            <a:ext cx="2019300" cy="2019300"/>
          </a:xfrm>
          <a:prstGeom prst="rect">
            <a:avLst/>
          </a:prstGeom>
          <a:noFill/>
          <a:ln w="9525">
            <a:noFill/>
            <a:miter lim="800000"/>
            <a:headEnd/>
            <a:tailEnd/>
          </a:ln>
        </p:spPr>
      </p:pic>
      <p:sp>
        <p:nvSpPr>
          <p:cNvPr id="14" name="TextBox 13"/>
          <p:cNvSpPr txBox="1"/>
          <p:nvPr/>
        </p:nvSpPr>
        <p:spPr>
          <a:xfrm>
            <a:off x="6372200" y="4077072"/>
            <a:ext cx="1728192"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p:spPr>
        <p:txBody>
          <a:bodyPr wrap="square" rtlCol="0">
            <a:spAutoFit/>
          </a:bodyPr>
          <a:lstStyle/>
          <a:p>
            <a:r>
              <a:rPr lang="en-GB" sz="1400" dirty="0" smtClean="0"/>
              <a:t>bias correction</a:t>
            </a:r>
            <a:endParaRPr lang="en-GB" sz="1400" dirty="0"/>
          </a:p>
        </p:txBody>
      </p:sp>
      <p:sp>
        <p:nvSpPr>
          <p:cNvPr id="15" name="TextBox 14"/>
          <p:cNvSpPr txBox="1"/>
          <p:nvPr/>
        </p:nvSpPr>
        <p:spPr>
          <a:xfrm>
            <a:off x="6444208" y="2492896"/>
            <a:ext cx="1368152"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p:spPr>
        <p:txBody>
          <a:bodyPr wrap="square" rtlCol="0">
            <a:spAutoFit/>
          </a:bodyPr>
          <a:lstStyle/>
          <a:p>
            <a:r>
              <a:rPr lang="en-GB" sz="1400" dirty="0" smtClean="0">
                <a:solidFill>
                  <a:srgbClr val="002060"/>
                </a:solidFill>
              </a:rPr>
              <a:t>registration</a:t>
            </a:r>
            <a:endParaRPr lang="en-GB" dirty="0">
              <a:solidFill>
                <a:srgbClr val="002060"/>
              </a:solidFill>
            </a:endParaRPr>
          </a:p>
        </p:txBody>
      </p:sp>
      <p:sp>
        <p:nvSpPr>
          <p:cNvPr id="13" name="TextBox 12"/>
          <p:cNvSpPr txBox="1"/>
          <p:nvPr/>
        </p:nvSpPr>
        <p:spPr>
          <a:xfrm>
            <a:off x="3203848" y="2780928"/>
            <a:ext cx="1872208"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wrap="square" rtlCol="0">
            <a:spAutoFit/>
          </a:bodyPr>
          <a:lstStyle/>
          <a:p>
            <a:r>
              <a:rPr lang="en-GB" sz="1400" dirty="0" smtClean="0"/>
              <a:t>Tissue classification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3315">
                                            <p:txEl>
                                              <p:pRg st="2" end="2"/>
                                            </p:txEl>
                                          </p:spTgt>
                                        </p:tgtEl>
                                        <p:attrNameLst>
                                          <p:attrName>style.visibility</p:attrName>
                                        </p:attrNameLst>
                                      </p:cBhvr>
                                      <p:to>
                                        <p:strVal val="visible"/>
                                      </p:to>
                                    </p:set>
                                    <p:animEffect transition="in" filter="dissolve">
                                      <p:cBhvr>
                                        <p:cTn id="10" dur="500"/>
                                        <p:tgtEl>
                                          <p:spTgt spid="133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dissolve">
                                      <p:cBhvr>
                                        <p:cTn id="18" dur="500"/>
                                        <p:tgtEl>
                                          <p:spTgt spid="133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nodeType="withEffect">
                                  <p:stCondLst>
                                    <p:cond delay="0"/>
                                  </p:stCondLst>
                                  <p:childTnLst>
                                    <p:set>
                                      <p:cBhvr>
                                        <p:cTn id="25" dur="1" fill="hold">
                                          <p:stCondLst>
                                            <p:cond delay="0"/>
                                          </p:stCondLst>
                                        </p:cTn>
                                        <p:tgtEl>
                                          <p:spTgt spid="13315">
                                            <p:txEl>
                                              <p:pRg st="4" end="4"/>
                                            </p:txEl>
                                          </p:spTgt>
                                        </p:tgtEl>
                                        <p:attrNameLst>
                                          <p:attrName>style.visibility</p:attrName>
                                        </p:attrNameLst>
                                      </p:cBhvr>
                                      <p:to>
                                        <p:strVal val="visible"/>
                                      </p:to>
                                    </p:set>
                                    <p:animEffect transition="in" filter="dissolve">
                                      <p:cBhvr>
                                        <p:cTn id="26" dur="500"/>
                                        <p:tgtEl>
                                          <p:spTgt spid="13315">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3315">
                                            <p:txEl>
                                              <p:pRg st="8" end="8"/>
                                            </p:txEl>
                                          </p:spTgt>
                                        </p:tgtEl>
                                        <p:attrNameLst>
                                          <p:attrName>style.visibility</p:attrName>
                                        </p:attrNameLst>
                                      </p:cBhvr>
                                      <p:to>
                                        <p:strVal val="visible"/>
                                      </p:to>
                                    </p:set>
                                    <p:animEffect transition="in" filter="dissolve">
                                      <p:cBhvr>
                                        <p:cTn id="29" dur="500"/>
                                        <p:tgtEl>
                                          <p:spTgt spid="13315">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3315">
                                            <p:txEl>
                                              <p:pRg st="9" end="9"/>
                                            </p:txEl>
                                          </p:spTgt>
                                        </p:tgtEl>
                                        <p:attrNameLst>
                                          <p:attrName>style.visibility</p:attrName>
                                        </p:attrNameLst>
                                      </p:cBhvr>
                                      <p:to>
                                        <p:strVal val="visible"/>
                                      </p:to>
                                    </p:set>
                                    <p:animEffect transition="in" filter="dissolve">
                                      <p:cBhvr>
                                        <p:cTn id="32" dur="500"/>
                                        <p:tgtEl>
                                          <p:spTgt spid="13315">
                                            <p:txEl>
                                              <p:pRg st="9" end="9"/>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3315">
                                            <p:txEl>
                                              <p:pRg st="10" end="10"/>
                                            </p:txEl>
                                          </p:spTgt>
                                        </p:tgtEl>
                                        <p:attrNameLst>
                                          <p:attrName>style.visibility</p:attrName>
                                        </p:attrNameLst>
                                      </p:cBhvr>
                                      <p:to>
                                        <p:strVal val="visible"/>
                                      </p:to>
                                    </p:set>
                                    <p:animEffect transition="in" filter="dissolve">
                                      <p:cBhvr>
                                        <p:cTn id="35" dur="500"/>
                                        <p:tgtEl>
                                          <p:spTgt spid="13315">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315">
                                            <p:txEl>
                                              <p:pRg st="11" end="11"/>
                                            </p:txEl>
                                          </p:spTgt>
                                        </p:tgtEl>
                                        <p:attrNameLst>
                                          <p:attrName>style.visibility</p:attrName>
                                        </p:attrNameLst>
                                      </p:cBhvr>
                                      <p:to>
                                        <p:strVal val="visible"/>
                                      </p:to>
                                    </p:set>
                                    <p:anim calcmode="lin" valueType="num">
                                      <p:cBhvr additive="base">
                                        <p:cTn id="40" dur="500" fill="hold"/>
                                        <p:tgtEl>
                                          <p:spTgt spid="13315">
                                            <p:txEl>
                                              <p:pRg st="11" end="1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33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4000" dirty="0" smtClean="0">
                <a:solidFill>
                  <a:srgbClr val="FF0000"/>
                </a:solidFill>
              </a:rPr>
              <a:t>3 </a:t>
            </a:r>
            <a:r>
              <a:rPr lang="en-GB" sz="4000" dirty="0" smtClean="0"/>
              <a:t>Modulation </a:t>
            </a:r>
            <a:r>
              <a:rPr lang="en-GB" sz="2800" dirty="0" smtClean="0"/>
              <a:t>(optional, but commonly used)</a:t>
            </a:r>
            <a:r>
              <a:rPr lang="en-GB" sz="4000" dirty="0" smtClean="0"/>
              <a:t/>
            </a:r>
            <a:br>
              <a:rPr lang="en-GB" sz="4000" dirty="0" smtClean="0"/>
            </a:br>
            <a:endParaRPr lang="en-US" sz="4000" dirty="0" smtClean="0"/>
          </a:p>
        </p:txBody>
      </p:sp>
      <p:sp>
        <p:nvSpPr>
          <p:cNvPr id="16387" name="Rectangle 3"/>
          <p:cNvSpPr>
            <a:spLocks noGrp="1" noChangeArrowheads="1"/>
          </p:cNvSpPr>
          <p:nvPr>
            <p:ph type="body" idx="1"/>
          </p:nvPr>
        </p:nvSpPr>
        <p:spPr>
          <a:xfrm>
            <a:off x="457200" y="1052512"/>
            <a:ext cx="5626968" cy="5184799"/>
          </a:xfrm>
        </p:spPr>
        <p:txBody>
          <a:bodyPr/>
          <a:lstStyle/>
          <a:p>
            <a:pPr eaLnBrk="1" hangingPunct="1">
              <a:lnSpc>
                <a:spcPct val="90000"/>
              </a:lnSpc>
            </a:pPr>
            <a:r>
              <a:rPr lang="en-GB" sz="2000" dirty="0" smtClean="0"/>
              <a:t>Modulation corrects for changes in brain VOLUME after normalization.</a:t>
            </a:r>
          </a:p>
          <a:p>
            <a:pPr eaLnBrk="1" hangingPunct="1">
              <a:lnSpc>
                <a:spcPct val="90000"/>
              </a:lnSpc>
              <a:buFontTx/>
              <a:buNone/>
            </a:pPr>
            <a:endParaRPr lang="en-GB" sz="2000" dirty="0" smtClean="0"/>
          </a:p>
          <a:p>
            <a:pPr eaLnBrk="1" hangingPunct="1">
              <a:lnSpc>
                <a:spcPct val="90000"/>
              </a:lnSpc>
            </a:pPr>
            <a:r>
              <a:rPr lang="en-GB" sz="2000" dirty="0" smtClean="0"/>
              <a:t>Different types of modulation which makes it... </a:t>
            </a:r>
          </a:p>
          <a:p>
            <a:pPr eaLnBrk="1" hangingPunct="1">
              <a:lnSpc>
                <a:spcPct val="90000"/>
              </a:lnSpc>
              <a:buNone/>
            </a:pPr>
            <a:r>
              <a:rPr lang="en-GB" sz="2000" dirty="0" smtClean="0"/>
              <a:t>                          Confusing. </a:t>
            </a:r>
          </a:p>
          <a:p>
            <a:pPr eaLnBrk="1" hangingPunct="1">
              <a:lnSpc>
                <a:spcPct val="90000"/>
              </a:lnSpc>
            </a:pPr>
            <a:endParaRPr lang="en-GB" sz="2000" dirty="0" smtClean="0"/>
          </a:p>
          <a:p>
            <a:pPr eaLnBrk="1" hangingPunct="1">
              <a:lnSpc>
                <a:spcPct val="90000"/>
              </a:lnSpc>
            </a:pPr>
            <a:r>
              <a:rPr lang="en-GB" sz="2000" dirty="0" smtClean="0"/>
              <a:t>For example : </a:t>
            </a:r>
          </a:p>
          <a:p>
            <a:pPr lvl="1" eaLnBrk="1" hangingPunct="1">
              <a:lnSpc>
                <a:spcPct val="90000"/>
              </a:lnSpc>
            </a:pPr>
            <a:r>
              <a:rPr lang="en-GB" sz="1600" dirty="0" smtClean="0"/>
              <a:t>1. Modulation which corrects for both affine and non-linear warping...and  </a:t>
            </a:r>
          </a:p>
          <a:p>
            <a:pPr lvl="1" eaLnBrk="1" hangingPunct="1">
              <a:lnSpc>
                <a:spcPct val="90000"/>
              </a:lnSpc>
            </a:pPr>
            <a:r>
              <a:rPr lang="en-GB" sz="1600" dirty="0" smtClean="0"/>
              <a:t>2. Modulation (most commonly used) which buffers volume change caused only by non-linear spatial normalization.</a:t>
            </a:r>
          </a:p>
          <a:p>
            <a:pPr lvl="1" eaLnBrk="1" hangingPunct="1">
              <a:lnSpc>
                <a:spcPct val="90000"/>
              </a:lnSpc>
            </a:pPr>
            <a:r>
              <a:rPr lang="en-GB" sz="1600" dirty="0" smtClean="0"/>
              <a:t>And more..</a:t>
            </a:r>
          </a:p>
          <a:p>
            <a:pPr eaLnBrk="1" hangingPunct="1">
              <a:lnSpc>
                <a:spcPct val="90000"/>
              </a:lnSpc>
            </a:pPr>
            <a:endParaRPr lang="en-US" sz="1800" dirty="0" smtClean="0"/>
          </a:p>
          <a:p>
            <a:pPr>
              <a:lnSpc>
                <a:spcPct val="90000"/>
              </a:lnSpc>
              <a:defRPr/>
            </a:pPr>
            <a:r>
              <a:rPr lang="en-GB" sz="1800" dirty="0" smtClean="0"/>
              <a:t>Multiplication of the spatially normalised GM (or other tissue class) by its relative volume before and after warping*, </a:t>
            </a:r>
            <a:r>
              <a:rPr lang="en-GB" sz="1800" b="1" dirty="0" err="1" smtClean="0"/>
              <a:t>ie</a:t>
            </a:r>
            <a:r>
              <a:rPr lang="en-GB" sz="1800" b="1" dirty="0" smtClean="0"/>
              <a:t>:</a:t>
            </a:r>
          </a:p>
          <a:p>
            <a:pPr algn="ctr">
              <a:lnSpc>
                <a:spcPct val="90000"/>
              </a:lnSpc>
              <a:defRPr/>
            </a:pPr>
            <a:r>
              <a:rPr lang="en-GB" sz="2000" b="1" dirty="0" smtClean="0"/>
              <a:t> </a:t>
            </a:r>
            <a:r>
              <a:rPr lang="en-US" sz="2000" b="1" dirty="0" smtClean="0">
                <a:cs typeface="Times New Roman" pitchFamily="18" charset="0"/>
              </a:rPr>
              <a:t>i</a:t>
            </a:r>
            <a:r>
              <a:rPr lang="en-US" sz="2000" b="1" baseline="-30000" dirty="0" smtClean="0">
                <a:cs typeface="Times New Roman" pitchFamily="18" charset="0"/>
              </a:rPr>
              <a:t>2</a:t>
            </a:r>
            <a:r>
              <a:rPr lang="en-US" sz="2000" b="1" dirty="0" smtClean="0">
                <a:cs typeface="Times New Roman" pitchFamily="18" charset="0"/>
              </a:rPr>
              <a:t> = i</a:t>
            </a:r>
            <a:r>
              <a:rPr lang="en-US" sz="2000" b="1" baseline="-30000" dirty="0" smtClean="0">
                <a:cs typeface="Times New Roman" pitchFamily="18" charset="0"/>
              </a:rPr>
              <a:t>1</a:t>
            </a:r>
            <a:r>
              <a:rPr lang="en-US" sz="2000" b="1" dirty="0" smtClean="0">
                <a:cs typeface="Times New Roman" pitchFamily="18" charset="0"/>
              </a:rPr>
              <a:t> x [V</a:t>
            </a:r>
            <a:r>
              <a:rPr lang="en-US" sz="2000" b="1" baseline="-30000" dirty="0" smtClean="0">
                <a:cs typeface="Times New Roman" pitchFamily="18" charset="0"/>
              </a:rPr>
              <a:t>1</a:t>
            </a:r>
            <a:r>
              <a:rPr lang="en-US" sz="2000" b="1" dirty="0" smtClean="0">
                <a:cs typeface="Times New Roman" pitchFamily="18" charset="0"/>
              </a:rPr>
              <a:t> / V</a:t>
            </a:r>
            <a:r>
              <a:rPr lang="en-US" sz="2000" b="1" baseline="-30000" dirty="0" smtClean="0">
                <a:cs typeface="Times New Roman" pitchFamily="18" charset="0"/>
              </a:rPr>
              <a:t>2</a:t>
            </a:r>
            <a:r>
              <a:rPr lang="en-US" sz="2000" b="1" dirty="0" smtClean="0">
                <a:cs typeface="Times New Roman" pitchFamily="18" charset="0"/>
              </a:rPr>
              <a:t>]</a:t>
            </a:r>
          </a:p>
          <a:p>
            <a:pPr eaLnBrk="1" hangingPunct="1">
              <a:lnSpc>
                <a:spcPct val="90000"/>
              </a:lnSpc>
            </a:pPr>
            <a:endParaRPr lang="en-GB" sz="1800" b="1" dirty="0" smtClean="0"/>
          </a:p>
        </p:txBody>
      </p:sp>
      <p:pic>
        <p:nvPicPr>
          <p:cNvPr id="16388" name="Picture 5"/>
          <p:cNvPicPr>
            <a:picLocks noChangeAspect="1" noChangeArrowheads="1"/>
          </p:cNvPicPr>
          <p:nvPr/>
        </p:nvPicPr>
        <p:blipFill>
          <a:blip r:embed="rId3" cstate="print"/>
          <a:srcRect l="11415" t="9307" r="10852" b="19877"/>
          <a:stretch>
            <a:fillRect/>
          </a:stretch>
        </p:blipFill>
        <p:spPr bwMode="auto">
          <a:xfrm>
            <a:off x="6444208" y="1916832"/>
            <a:ext cx="2448272" cy="2736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2000" fill="hold"/>
                                        <p:tgtEl>
                                          <p:spTgt spid="16388"/>
                                        </p:tgtEl>
                                        <p:attrNameLst>
                                          <p:attrName>ppt_x</p:attrName>
                                        </p:attrNameLst>
                                      </p:cBhvr>
                                      <p:tavLst>
                                        <p:tav tm="0">
                                          <p:val>
                                            <p:strVal val="1+#ppt_w/2"/>
                                          </p:val>
                                        </p:tav>
                                        <p:tav tm="100000">
                                          <p:val>
                                            <p:strVal val="#ppt_x"/>
                                          </p:val>
                                        </p:tav>
                                      </p:tavLst>
                                    </p:anim>
                                    <p:anim calcmode="lin" valueType="num">
                                      <p:cBhvr additive="base">
                                        <p:cTn id="8" dur="2000" fill="hold"/>
                                        <p:tgtEl>
                                          <p:spTgt spid="16388"/>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GB" sz="4000">
                <a:solidFill>
                  <a:schemeClr val="tx2"/>
                </a:solidFill>
              </a:rPr>
              <a:t>An Example</a:t>
            </a:r>
            <a:br>
              <a:rPr lang="en-GB" sz="4000">
                <a:solidFill>
                  <a:schemeClr val="tx2"/>
                </a:solidFill>
              </a:rPr>
            </a:br>
            <a:endParaRPr lang="en-US" sz="2400">
              <a:solidFill>
                <a:schemeClr val="tx2"/>
              </a:solidFill>
            </a:endParaRPr>
          </a:p>
        </p:txBody>
      </p:sp>
      <p:sp>
        <p:nvSpPr>
          <p:cNvPr id="18435" name="Line 3"/>
          <p:cNvSpPr>
            <a:spLocks noChangeShapeType="1"/>
          </p:cNvSpPr>
          <p:nvPr/>
        </p:nvSpPr>
        <p:spPr bwMode="auto">
          <a:xfrm>
            <a:off x="1835150" y="2060575"/>
            <a:ext cx="1873250" cy="0"/>
          </a:xfrm>
          <a:prstGeom prst="line">
            <a:avLst/>
          </a:prstGeom>
          <a:noFill/>
          <a:ln w="9525">
            <a:solidFill>
              <a:schemeClr val="tx1"/>
            </a:solidFill>
            <a:round/>
            <a:headEnd/>
            <a:tailEnd type="triangle" w="med" len="med"/>
          </a:ln>
        </p:spPr>
        <p:txBody>
          <a:bodyPr/>
          <a:lstStyle/>
          <a:p>
            <a:endParaRPr lang="en-GB"/>
          </a:p>
        </p:txBody>
      </p:sp>
      <p:sp>
        <p:nvSpPr>
          <p:cNvPr id="18436" name="Text Box 4"/>
          <p:cNvSpPr txBox="1">
            <a:spLocks noChangeArrowheads="1"/>
          </p:cNvSpPr>
          <p:nvPr/>
        </p:nvSpPr>
        <p:spPr bwMode="auto">
          <a:xfrm>
            <a:off x="1763713" y="1557338"/>
            <a:ext cx="1871662" cy="396875"/>
          </a:xfrm>
          <a:prstGeom prst="rect">
            <a:avLst/>
          </a:prstGeom>
          <a:noFill/>
          <a:ln w="9525">
            <a:noFill/>
            <a:miter lim="800000"/>
            <a:headEnd/>
            <a:tailEnd/>
          </a:ln>
        </p:spPr>
        <p:txBody>
          <a:bodyPr>
            <a:spAutoFit/>
          </a:bodyPr>
          <a:lstStyle/>
          <a:p>
            <a:pPr algn="ctr">
              <a:spcBef>
                <a:spcPct val="50000"/>
              </a:spcBef>
            </a:pPr>
            <a:r>
              <a:rPr lang="en-GB" sz="2000"/>
              <a:t>Normalisation</a:t>
            </a:r>
            <a:endParaRPr lang="en-US" sz="2000"/>
          </a:p>
        </p:txBody>
      </p:sp>
      <p:sp>
        <p:nvSpPr>
          <p:cNvPr id="18437" name="Line 5"/>
          <p:cNvSpPr>
            <a:spLocks noChangeShapeType="1"/>
          </p:cNvSpPr>
          <p:nvPr/>
        </p:nvSpPr>
        <p:spPr bwMode="auto">
          <a:xfrm>
            <a:off x="5292725" y="2060575"/>
            <a:ext cx="2016125" cy="0"/>
          </a:xfrm>
          <a:prstGeom prst="line">
            <a:avLst/>
          </a:prstGeom>
          <a:noFill/>
          <a:ln w="9525">
            <a:solidFill>
              <a:schemeClr val="tx1"/>
            </a:solidFill>
            <a:round/>
            <a:headEnd/>
            <a:tailEnd type="triangle" w="med" len="med"/>
          </a:ln>
        </p:spPr>
        <p:txBody>
          <a:bodyPr/>
          <a:lstStyle/>
          <a:p>
            <a:endParaRPr lang="en-GB"/>
          </a:p>
        </p:txBody>
      </p:sp>
      <p:sp>
        <p:nvSpPr>
          <p:cNvPr id="18438" name="Text Box 6"/>
          <p:cNvSpPr txBox="1">
            <a:spLocks noChangeArrowheads="1"/>
          </p:cNvSpPr>
          <p:nvPr/>
        </p:nvSpPr>
        <p:spPr bwMode="auto">
          <a:xfrm>
            <a:off x="5435600" y="1628775"/>
            <a:ext cx="1728788" cy="396875"/>
          </a:xfrm>
          <a:prstGeom prst="rect">
            <a:avLst/>
          </a:prstGeom>
          <a:noFill/>
          <a:ln w="9525">
            <a:noFill/>
            <a:miter lim="800000"/>
            <a:headEnd/>
            <a:tailEnd/>
          </a:ln>
        </p:spPr>
        <p:txBody>
          <a:bodyPr>
            <a:spAutoFit/>
          </a:bodyPr>
          <a:lstStyle/>
          <a:p>
            <a:pPr algn="ctr">
              <a:spcBef>
                <a:spcPct val="50000"/>
              </a:spcBef>
            </a:pPr>
            <a:r>
              <a:rPr lang="en-GB" sz="2000"/>
              <a:t>Modulation</a:t>
            </a:r>
            <a:endParaRPr lang="en-US" sz="2000"/>
          </a:p>
        </p:txBody>
      </p:sp>
      <p:sp>
        <p:nvSpPr>
          <p:cNvPr id="18439" name="Text Box 7"/>
          <p:cNvSpPr txBox="1">
            <a:spLocks noChangeArrowheads="1"/>
          </p:cNvSpPr>
          <p:nvPr/>
        </p:nvSpPr>
        <p:spPr bwMode="auto">
          <a:xfrm>
            <a:off x="0" y="1196975"/>
            <a:ext cx="2376488" cy="396875"/>
          </a:xfrm>
          <a:prstGeom prst="rect">
            <a:avLst/>
          </a:prstGeom>
          <a:noFill/>
          <a:ln w="9525">
            <a:noFill/>
            <a:miter lim="800000"/>
            <a:headEnd/>
            <a:tailEnd/>
          </a:ln>
        </p:spPr>
        <p:txBody>
          <a:bodyPr>
            <a:spAutoFit/>
          </a:bodyPr>
          <a:lstStyle/>
          <a:p>
            <a:pPr>
              <a:spcBef>
                <a:spcPct val="50000"/>
              </a:spcBef>
            </a:pPr>
            <a:r>
              <a:rPr lang="en-GB" sz="2000"/>
              <a:t>Smaller Brain</a:t>
            </a:r>
            <a:endParaRPr lang="en-US" sz="2000"/>
          </a:p>
        </p:txBody>
      </p:sp>
      <p:grpSp>
        <p:nvGrpSpPr>
          <p:cNvPr id="18440" name="Group 11"/>
          <p:cNvGrpSpPr>
            <a:grpSpLocks/>
          </p:cNvGrpSpPr>
          <p:nvPr/>
        </p:nvGrpSpPr>
        <p:grpSpPr bwMode="auto">
          <a:xfrm>
            <a:off x="7451725" y="1484313"/>
            <a:ext cx="1081088" cy="1079500"/>
            <a:chOff x="431" y="2750"/>
            <a:chExt cx="681" cy="680"/>
          </a:xfrm>
        </p:grpSpPr>
        <p:sp>
          <p:nvSpPr>
            <p:cNvPr id="18466" name="Rectangle 12"/>
            <p:cNvSpPr>
              <a:spLocks noChangeArrowheads="1"/>
            </p:cNvSpPr>
            <p:nvPr/>
          </p:nvSpPr>
          <p:spPr bwMode="auto">
            <a:xfrm>
              <a:off x="431" y="2750"/>
              <a:ext cx="681" cy="68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18467" name="Text Box 13"/>
            <p:cNvSpPr txBox="1">
              <a:spLocks noChangeArrowheads="1"/>
            </p:cNvSpPr>
            <p:nvPr/>
          </p:nvSpPr>
          <p:spPr bwMode="auto">
            <a:xfrm>
              <a:off x="431" y="2841"/>
              <a:ext cx="681" cy="538"/>
            </a:xfrm>
            <a:prstGeom prst="rect">
              <a:avLst/>
            </a:prstGeom>
            <a:solidFill>
              <a:schemeClr val="bg1"/>
            </a:solidFill>
            <a:ln w="9525">
              <a:noFill/>
              <a:miter lim="800000"/>
              <a:headEnd/>
              <a:tailEnd/>
            </a:ln>
          </p:spPr>
          <p:txBody>
            <a:bodyPr>
              <a:spAutoFit/>
            </a:bodyPr>
            <a:lstStyle/>
            <a:p>
              <a:pPr algn="ctr">
                <a:spcBef>
                  <a:spcPct val="50000"/>
                </a:spcBef>
              </a:pPr>
              <a:r>
                <a:rPr lang="en-GB" sz="2000" dirty="0" smtClean="0"/>
                <a:t>i</a:t>
              </a:r>
              <a:r>
                <a:rPr lang="en-GB" sz="2000" baseline="-25000" dirty="0" smtClean="0"/>
                <a:t>2</a:t>
              </a:r>
              <a:r>
                <a:rPr lang="en-GB" sz="2000" dirty="0" smtClean="0"/>
                <a:t> </a:t>
              </a:r>
              <a:r>
                <a:rPr lang="en-GB" sz="2000" dirty="0"/>
                <a:t>= ?</a:t>
              </a:r>
            </a:p>
            <a:p>
              <a:pPr algn="ctr">
                <a:spcBef>
                  <a:spcPct val="50000"/>
                </a:spcBef>
              </a:pPr>
              <a:endParaRPr lang="en-US" sz="2000" dirty="0"/>
            </a:p>
          </p:txBody>
        </p:sp>
      </p:grpSp>
      <p:sp>
        <p:nvSpPr>
          <p:cNvPr id="18441" name="Rectangle 14"/>
          <p:cNvSpPr>
            <a:spLocks noChangeArrowheads="1"/>
          </p:cNvSpPr>
          <p:nvPr/>
        </p:nvSpPr>
        <p:spPr bwMode="auto">
          <a:xfrm>
            <a:off x="611188" y="1628775"/>
            <a:ext cx="792162" cy="790575"/>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8442" name="Text Box 15"/>
          <p:cNvSpPr txBox="1">
            <a:spLocks noChangeArrowheads="1"/>
          </p:cNvSpPr>
          <p:nvPr/>
        </p:nvSpPr>
        <p:spPr bwMode="auto">
          <a:xfrm>
            <a:off x="395288" y="1628775"/>
            <a:ext cx="1296987" cy="854075"/>
          </a:xfrm>
          <a:prstGeom prst="rect">
            <a:avLst/>
          </a:prstGeom>
          <a:noFill/>
          <a:ln w="9525">
            <a:noFill/>
            <a:miter lim="800000"/>
            <a:headEnd/>
            <a:tailEnd/>
          </a:ln>
        </p:spPr>
        <p:txBody>
          <a:bodyPr>
            <a:spAutoFit/>
          </a:bodyPr>
          <a:lstStyle/>
          <a:p>
            <a:pPr algn="ctr">
              <a:spcBef>
                <a:spcPct val="50000"/>
              </a:spcBef>
            </a:pPr>
            <a:r>
              <a:rPr lang="en-GB" sz="2000" dirty="0" smtClean="0"/>
              <a:t>i</a:t>
            </a:r>
            <a:r>
              <a:rPr lang="en-GB" sz="2000" baseline="-25000" dirty="0" smtClean="0"/>
              <a:t>1</a:t>
            </a:r>
            <a:r>
              <a:rPr lang="en-GB" sz="2000" dirty="0" smtClean="0"/>
              <a:t> </a:t>
            </a:r>
            <a:r>
              <a:rPr lang="en-GB" sz="2000" dirty="0"/>
              <a:t>= 1</a:t>
            </a:r>
          </a:p>
          <a:p>
            <a:pPr algn="ctr">
              <a:spcBef>
                <a:spcPct val="50000"/>
              </a:spcBef>
            </a:pPr>
            <a:r>
              <a:rPr lang="en-GB" sz="2000" dirty="0" smtClean="0"/>
              <a:t>v</a:t>
            </a:r>
            <a:r>
              <a:rPr lang="en-GB" sz="2000" baseline="-25000" dirty="0" smtClean="0"/>
              <a:t>1</a:t>
            </a:r>
            <a:r>
              <a:rPr lang="en-GB" sz="2000" dirty="0" smtClean="0"/>
              <a:t> </a:t>
            </a:r>
            <a:r>
              <a:rPr lang="en-GB" sz="2000" dirty="0"/>
              <a:t>= 1</a:t>
            </a:r>
            <a:endParaRPr lang="en-US" sz="2000" dirty="0"/>
          </a:p>
        </p:txBody>
      </p:sp>
      <p:sp>
        <p:nvSpPr>
          <p:cNvPr id="18443" name="Text Box 17"/>
          <p:cNvSpPr txBox="1">
            <a:spLocks noChangeArrowheads="1"/>
          </p:cNvSpPr>
          <p:nvPr/>
        </p:nvSpPr>
        <p:spPr bwMode="auto">
          <a:xfrm>
            <a:off x="0" y="5805488"/>
            <a:ext cx="9144000" cy="396875"/>
          </a:xfrm>
          <a:prstGeom prst="rect">
            <a:avLst/>
          </a:prstGeom>
          <a:noFill/>
          <a:ln w="9525">
            <a:noFill/>
            <a:miter lim="800000"/>
            <a:headEnd/>
            <a:tailEnd/>
          </a:ln>
        </p:spPr>
        <p:txBody>
          <a:bodyPr>
            <a:spAutoFit/>
          </a:bodyPr>
          <a:lstStyle/>
          <a:p>
            <a:pPr algn="ctr">
              <a:spcBef>
                <a:spcPct val="50000"/>
              </a:spcBef>
            </a:pPr>
            <a:endParaRPr lang="en-US" sz="2000"/>
          </a:p>
        </p:txBody>
      </p:sp>
      <p:grpSp>
        <p:nvGrpSpPr>
          <p:cNvPr id="18444" name="Group 18"/>
          <p:cNvGrpSpPr>
            <a:grpSpLocks/>
          </p:cNvGrpSpPr>
          <p:nvPr/>
        </p:nvGrpSpPr>
        <p:grpSpPr bwMode="auto">
          <a:xfrm>
            <a:off x="4067175" y="1484313"/>
            <a:ext cx="1081088" cy="1079500"/>
            <a:chOff x="431" y="2750"/>
            <a:chExt cx="681" cy="680"/>
          </a:xfrm>
        </p:grpSpPr>
        <p:sp>
          <p:nvSpPr>
            <p:cNvPr id="18464" name="Rectangle 19"/>
            <p:cNvSpPr>
              <a:spLocks noChangeArrowheads="1"/>
            </p:cNvSpPr>
            <p:nvPr/>
          </p:nvSpPr>
          <p:spPr bwMode="auto">
            <a:xfrm>
              <a:off x="431" y="2750"/>
              <a:ext cx="681" cy="68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8465" name="Text Box 20"/>
            <p:cNvSpPr txBox="1">
              <a:spLocks noChangeArrowheads="1"/>
            </p:cNvSpPr>
            <p:nvPr/>
          </p:nvSpPr>
          <p:spPr bwMode="auto">
            <a:xfrm>
              <a:off x="431" y="2841"/>
              <a:ext cx="681" cy="250"/>
            </a:xfrm>
            <a:prstGeom prst="rect">
              <a:avLst/>
            </a:prstGeom>
            <a:solidFill>
              <a:schemeClr val="accent1"/>
            </a:solidFill>
            <a:ln w="9525">
              <a:noFill/>
              <a:miter lim="800000"/>
              <a:headEnd/>
              <a:tailEnd/>
            </a:ln>
          </p:spPr>
          <p:txBody>
            <a:bodyPr>
              <a:spAutoFit/>
            </a:bodyPr>
            <a:lstStyle/>
            <a:p>
              <a:pPr algn="ctr">
                <a:spcBef>
                  <a:spcPct val="50000"/>
                </a:spcBef>
              </a:pPr>
              <a:r>
                <a:rPr lang="en-GB" sz="2000" dirty="0" smtClean="0"/>
                <a:t>v</a:t>
              </a:r>
              <a:r>
                <a:rPr lang="en-GB" sz="2000" baseline="-25000" dirty="0" smtClean="0"/>
                <a:t>2</a:t>
              </a:r>
              <a:r>
                <a:rPr lang="en-GB" sz="2000" dirty="0" smtClean="0"/>
                <a:t> </a:t>
              </a:r>
              <a:r>
                <a:rPr lang="en-GB" sz="2000" dirty="0"/>
                <a:t>= 2</a:t>
              </a:r>
              <a:endParaRPr lang="en-US" sz="2000" dirty="0"/>
            </a:p>
          </p:txBody>
        </p:sp>
      </p:grpSp>
      <p:sp>
        <p:nvSpPr>
          <p:cNvPr id="18445" name="Rectangle 21"/>
          <p:cNvSpPr>
            <a:spLocks noChangeArrowheads="1"/>
          </p:cNvSpPr>
          <p:nvPr/>
        </p:nvSpPr>
        <p:spPr bwMode="auto">
          <a:xfrm>
            <a:off x="250825" y="3573463"/>
            <a:ext cx="1584325" cy="158750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8446" name="Line 22"/>
          <p:cNvSpPr>
            <a:spLocks noChangeShapeType="1"/>
          </p:cNvSpPr>
          <p:nvPr/>
        </p:nvSpPr>
        <p:spPr bwMode="auto">
          <a:xfrm>
            <a:off x="5292725" y="4365625"/>
            <a:ext cx="2016125" cy="0"/>
          </a:xfrm>
          <a:prstGeom prst="line">
            <a:avLst/>
          </a:prstGeom>
          <a:noFill/>
          <a:ln w="9525">
            <a:solidFill>
              <a:schemeClr val="tx1"/>
            </a:solidFill>
            <a:round/>
            <a:headEnd/>
            <a:tailEnd type="triangle" w="med" len="med"/>
          </a:ln>
        </p:spPr>
        <p:txBody>
          <a:bodyPr/>
          <a:lstStyle/>
          <a:p>
            <a:endParaRPr lang="en-GB"/>
          </a:p>
        </p:txBody>
      </p:sp>
      <p:sp>
        <p:nvSpPr>
          <p:cNvPr id="18447" name="Text Box 23"/>
          <p:cNvSpPr txBox="1">
            <a:spLocks noChangeArrowheads="1"/>
          </p:cNvSpPr>
          <p:nvPr/>
        </p:nvSpPr>
        <p:spPr bwMode="auto">
          <a:xfrm>
            <a:off x="4932363" y="3933825"/>
            <a:ext cx="2592387" cy="396875"/>
          </a:xfrm>
          <a:prstGeom prst="rect">
            <a:avLst/>
          </a:prstGeom>
          <a:noFill/>
          <a:ln w="9525">
            <a:noFill/>
            <a:miter lim="800000"/>
            <a:headEnd/>
            <a:tailEnd/>
          </a:ln>
        </p:spPr>
        <p:txBody>
          <a:bodyPr>
            <a:spAutoFit/>
          </a:bodyPr>
          <a:lstStyle/>
          <a:p>
            <a:pPr algn="ctr">
              <a:spcBef>
                <a:spcPct val="50000"/>
              </a:spcBef>
            </a:pPr>
            <a:r>
              <a:rPr lang="en-GB" sz="2000"/>
              <a:t>Modulation</a:t>
            </a:r>
            <a:endParaRPr lang="en-US" sz="2000"/>
          </a:p>
        </p:txBody>
      </p:sp>
      <p:sp>
        <p:nvSpPr>
          <p:cNvPr id="18448" name="Line 24"/>
          <p:cNvSpPr>
            <a:spLocks noChangeShapeType="1"/>
          </p:cNvSpPr>
          <p:nvPr/>
        </p:nvSpPr>
        <p:spPr bwMode="auto">
          <a:xfrm>
            <a:off x="1979613" y="4365625"/>
            <a:ext cx="1871662" cy="0"/>
          </a:xfrm>
          <a:prstGeom prst="line">
            <a:avLst/>
          </a:prstGeom>
          <a:noFill/>
          <a:ln w="9525">
            <a:solidFill>
              <a:schemeClr val="tx1"/>
            </a:solidFill>
            <a:round/>
            <a:headEnd/>
            <a:tailEnd type="triangle" w="med" len="med"/>
          </a:ln>
        </p:spPr>
        <p:txBody>
          <a:bodyPr/>
          <a:lstStyle/>
          <a:p>
            <a:endParaRPr lang="en-GB"/>
          </a:p>
        </p:txBody>
      </p:sp>
      <p:sp>
        <p:nvSpPr>
          <p:cNvPr id="18449" name="Text Box 25"/>
          <p:cNvSpPr txBox="1">
            <a:spLocks noChangeArrowheads="1"/>
          </p:cNvSpPr>
          <p:nvPr/>
        </p:nvSpPr>
        <p:spPr bwMode="auto">
          <a:xfrm>
            <a:off x="1763713" y="3860800"/>
            <a:ext cx="2232025" cy="396875"/>
          </a:xfrm>
          <a:prstGeom prst="rect">
            <a:avLst/>
          </a:prstGeom>
          <a:noFill/>
          <a:ln w="9525">
            <a:noFill/>
            <a:miter lim="800000"/>
            <a:headEnd/>
            <a:tailEnd/>
          </a:ln>
        </p:spPr>
        <p:txBody>
          <a:bodyPr>
            <a:spAutoFit/>
          </a:bodyPr>
          <a:lstStyle/>
          <a:p>
            <a:pPr algn="ctr">
              <a:spcBef>
                <a:spcPct val="50000"/>
              </a:spcBef>
            </a:pPr>
            <a:r>
              <a:rPr lang="en-GB" sz="2000"/>
              <a:t>Normalisation</a:t>
            </a:r>
            <a:endParaRPr lang="en-US" sz="2000"/>
          </a:p>
        </p:txBody>
      </p:sp>
      <p:sp>
        <p:nvSpPr>
          <p:cNvPr id="18450" name="Text Box 26"/>
          <p:cNvSpPr txBox="1">
            <a:spLocks noChangeArrowheads="1"/>
          </p:cNvSpPr>
          <p:nvPr/>
        </p:nvSpPr>
        <p:spPr bwMode="auto">
          <a:xfrm>
            <a:off x="0" y="3141663"/>
            <a:ext cx="2376488" cy="396875"/>
          </a:xfrm>
          <a:prstGeom prst="rect">
            <a:avLst/>
          </a:prstGeom>
          <a:noFill/>
          <a:ln w="9525">
            <a:noFill/>
            <a:miter lim="800000"/>
            <a:headEnd/>
            <a:tailEnd/>
          </a:ln>
        </p:spPr>
        <p:txBody>
          <a:bodyPr>
            <a:spAutoFit/>
          </a:bodyPr>
          <a:lstStyle/>
          <a:p>
            <a:pPr>
              <a:spcBef>
                <a:spcPct val="50000"/>
              </a:spcBef>
            </a:pPr>
            <a:r>
              <a:rPr lang="en-GB" sz="2000"/>
              <a:t>Larger Brain</a:t>
            </a:r>
            <a:endParaRPr lang="en-US" sz="2000"/>
          </a:p>
        </p:txBody>
      </p:sp>
      <p:grpSp>
        <p:nvGrpSpPr>
          <p:cNvPr id="18451" name="Group 30"/>
          <p:cNvGrpSpPr>
            <a:grpSpLocks/>
          </p:cNvGrpSpPr>
          <p:nvPr/>
        </p:nvGrpSpPr>
        <p:grpSpPr bwMode="auto">
          <a:xfrm>
            <a:off x="7451725" y="3789363"/>
            <a:ext cx="1081088" cy="1079500"/>
            <a:chOff x="431" y="2750"/>
            <a:chExt cx="681" cy="680"/>
          </a:xfrm>
        </p:grpSpPr>
        <p:sp>
          <p:nvSpPr>
            <p:cNvPr id="18462" name="Rectangle 31"/>
            <p:cNvSpPr>
              <a:spLocks noChangeArrowheads="1"/>
            </p:cNvSpPr>
            <p:nvPr/>
          </p:nvSpPr>
          <p:spPr bwMode="auto">
            <a:xfrm>
              <a:off x="431" y="2750"/>
              <a:ext cx="681" cy="680"/>
            </a:xfrm>
            <a:prstGeom prst="rect">
              <a:avLst/>
            </a:prstGeom>
            <a:solidFill>
              <a:srgbClr val="4CADB4"/>
            </a:solidFill>
            <a:ln w="9525">
              <a:solidFill>
                <a:schemeClr val="tx1"/>
              </a:solidFill>
              <a:miter lim="800000"/>
              <a:headEnd/>
              <a:tailEnd/>
            </a:ln>
          </p:spPr>
          <p:txBody>
            <a:bodyPr wrap="none" anchor="ctr"/>
            <a:lstStyle/>
            <a:p>
              <a:endParaRPr lang="en-GB"/>
            </a:p>
          </p:txBody>
        </p:sp>
        <p:sp>
          <p:nvSpPr>
            <p:cNvPr id="18463" name="Text Box 32"/>
            <p:cNvSpPr txBox="1">
              <a:spLocks noChangeArrowheads="1"/>
            </p:cNvSpPr>
            <p:nvPr/>
          </p:nvSpPr>
          <p:spPr bwMode="auto">
            <a:xfrm>
              <a:off x="431" y="2841"/>
              <a:ext cx="681" cy="538"/>
            </a:xfrm>
            <a:prstGeom prst="rect">
              <a:avLst/>
            </a:prstGeom>
            <a:solidFill>
              <a:srgbClr val="4CADB4"/>
            </a:solidFill>
            <a:ln w="9525">
              <a:noFill/>
              <a:miter lim="800000"/>
              <a:headEnd/>
              <a:tailEnd/>
            </a:ln>
          </p:spPr>
          <p:txBody>
            <a:bodyPr>
              <a:spAutoFit/>
            </a:bodyPr>
            <a:lstStyle/>
            <a:p>
              <a:pPr algn="ctr">
                <a:spcBef>
                  <a:spcPct val="50000"/>
                </a:spcBef>
              </a:pPr>
              <a:r>
                <a:rPr lang="en-GB" sz="2000" dirty="0" smtClean="0"/>
                <a:t>i</a:t>
              </a:r>
              <a:r>
                <a:rPr lang="en-GB" sz="2000" baseline="-25000" dirty="0"/>
                <a:t>2</a:t>
              </a:r>
              <a:r>
                <a:rPr lang="en-GB" sz="2000" dirty="0" smtClean="0"/>
                <a:t> </a:t>
              </a:r>
              <a:r>
                <a:rPr lang="en-GB" sz="2000" dirty="0"/>
                <a:t>= ?</a:t>
              </a:r>
            </a:p>
            <a:p>
              <a:pPr algn="ctr">
                <a:spcBef>
                  <a:spcPct val="50000"/>
                </a:spcBef>
              </a:pPr>
              <a:endParaRPr lang="en-US" sz="2000" dirty="0"/>
            </a:p>
          </p:txBody>
        </p:sp>
      </p:grpSp>
      <p:grpSp>
        <p:nvGrpSpPr>
          <p:cNvPr id="18452" name="Group 33"/>
          <p:cNvGrpSpPr>
            <a:grpSpLocks/>
          </p:cNvGrpSpPr>
          <p:nvPr/>
        </p:nvGrpSpPr>
        <p:grpSpPr bwMode="auto">
          <a:xfrm>
            <a:off x="4067175" y="3862388"/>
            <a:ext cx="1081088" cy="1079500"/>
            <a:chOff x="431" y="2750"/>
            <a:chExt cx="681" cy="680"/>
          </a:xfrm>
        </p:grpSpPr>
        <p:sp>
          <p:nvSpPr>
            <p:cNvPr id="18460" name="Rectangle 34"/>
            <p:cNvSpPr>
              <a:spLocks noChangeArrowheads="1"/>
            </p:cNvSpPr>
            <p:nvPr/>
          </p:nvSpPr>
          <p:spPr bwMode="auto">
            <a:xfrm>
              <a:off x="431" y="2750"/>
              <a:ext cx="681" cy="680"/>
            </a:xfrm>
            <a:prstGeom prst="rect">
              <a:avLst/>
            </a:prstGeom>
            <a:solidFill>
              <a:schemeClr val="accent1"/>
            </a:solidFill>
            <a:ln w="9525">
              <a:solidFill>
                <a:schemeClr val="tx1"/>
              </a:solidFill>
              <a:miter lim="800000"/>
              <a:headEnd/>
              <a:tailEnd/>
            </a:ln>
          </p:spPr>
          <p:txBody>
            <a:bodyPr wrap="none" anchor="ctr"/>
            <a:lstStyle/>
            <a:p>
              <a:endParaRPr lang="en-GB"/>
            </a:p>
          </p:txBody>
        </p:sp>
        <p:sp>
          <p:nvSpPr>
            <p:cNvPr id="18461" name="Text Box 35"/>
            <p:cNvSpPr txBox="1">
              <a:spLocks noChangeArrowheads="1"/>
            </p:cNvSpPr>
            <p:nvPr/>
          </p:nvSpPr>
          <p:spPr bwMode="auto">
            <a:xfrm>
              <a:off x="431" y="2841"/>
              <a:ext cx="681" cy="250"/>
            </a:xfrm>
            <a:prstGeom prst="rect">
              <a:avLst/>
            </a:prstGeom>
            <a:noFill/>
            <a:ln w="9525">
              <a:noFill/>
              <a:miter lim="800000"/>
              <a:headEnd/>
              <a:tailEnd/>
            </a:ln>
          </p:spPr>
          <p:txBody>
            <a:bodyPr>
              <a:spAutoFit/>
            </a:bodyPr>
            <a:lstStyle/>
            <a:p>
              <a:pPr algn="ctr">
                <a:spcBef>
                  <a:spcPct val="50000"/>
                </a:spcBef>
              </a:pPr>
              <a:r>
                <a:rPr lang="en-GB" sz="2000" dirty="0" smtClean="0"/>
                <a:t>v</a:t>
              </a:r>
              <a:r>
                <a:rPr lang="en-GB" sz="2000" baseline="-25000" dirty="0" smtClean="0"/>
                <a:t>2</a:t>
              </a:r>
              <a:r>
                <a:rPr lang="en-GB" sz="2000" dirty="0" smtClean="0"/>
                <a:t> </a:t>
              </a:r>
              <a:r>
                <a:rPr lang="en-GB" sz="2000" dirty="0"/>
                <a:t>= 2</a:t>
              </a:r>
              <a:endParaRPr lang="en-US" sz="2000" dirty="0"/>
            </a:p>
          </p:txBody>
        </p:sp>
      </p:grpSp>
      <p:sp>
        <p:nvSpPr>
          <p:cNvPr id="18453" name="Text Box 36"/>
          <p:cNvSpPr txBox="1">
            <a:spLocks noChangeArrowheads="1"/>
          </p:cNvSpPr>
          <p:nvPr/>
        </p:nvSpPr>
        <p:spPr bwMode="auto">
          <a:xfrm>
            <a:off x="395288" y="3933825"/>
            <a:ext cx="1296987" cy="854075"/>
          </a:xfrm>
          <a:prstGeom prst="rect">
            <a:avLst/>
          </a:prstGeom>
          <a:noFill/>
          <a:ln w="9525">
            <a:noFill/>
            <a:miter lim="800000"/>
            <a:headEnd/>
            <a:tailEnd/>
          </a:ln>
        </p:spPr>
        <p:txBody>
          <a:bodyPr>
            <a:spAutoFit/>
          </a:bodyPr>
          <a:lstStyle/>
          <a:p>
            <a:pPr algn="ctr">
              <a:spcBef>
                <a:spcPct val="50000"/>
              </a:spcBef>
            </a:pPr>
            <a:r>
              <a:rPr lang="en-GB" sz="2000" dirty="0" smtClean="0"/>
              <a:t>i</a:t>
            </a:r>
            <a:r>
              <a:rPr lang="en-GB" sz="2000" baseline="-25000" dirty="0" smtClean="0"/>
              <a:t>1</a:t>
            </a:r>
            <a:r>
              <a:rPr lang="en-GB" sz="2000" dirty="0" smtClean="0"/>
              <a:t> </a:t>
            </a:r>
            <a:r>
              <a:rPr lang="en-GB" sz="2000" dirty="0"/>
              <a:t>= 1</a:t>
            </a:r>
          </a:p>
          <a:p>
            <a:pPr algn="ctr">
              <a:spcBef>
                <a:spcPct val="50000"/>
              </a:spcBef>
            </a:pPr>
            <a:r>
              <a:rPr lang="en-GB" sz="2000" dirty="0" smtClean="0"/>
              <a:t>v</a:t>
            </a:r>
            <a:r>
              <a:rPr lang="en-GB" sz="2000" baseline="-25000" dirty="0" smtClean="0"/>
              <a:t>1</a:t>
            </a:r>
            <a:r>
              <a:rPr lang="en-GB" sz="2000" dirty="0" smtClean="0"/>
              <a:t> </a:t>
            </a:r>
            <a:r>
              <a:rPr lang="en-GB" sz="2000" dirty="0"/>
              <a:t>= 4</a:t>
            </a:r>
            <a:endParaRPr lang="en-US" sz="2000" dirty="0"/>
          </a:p>
        </p:txBody>
      </p:sp>
      <p:sp>
        <p:nvSpPr>
          <p:cNvPr id="18454" name="Text Box 37"/>
          <p:cNvSpPr txBox="1">
            <a:spLocks noChangeArrowheads="1"/>
          </p:cNvSpPr>
          <p:nvPr/>
        </p:nvSpPr>
        <p:spPr bwMode="auto">
          <a:xfrm>
            <a:off x="3995738" y="1125538"/>
            <a:ext cx="1368425" cy="396875"/>
          </a:xfrm>
          <a:prstGeom prst="rect">
            <a:avLst/>
          </a:prstGeom>
          <a:noFill/>
          <a:ln w="9525">
            <a:noFill/>
            <a:miter lim="800000"/>
            <a:headEnd/>
            <a:tailEnd/>
          </a:ln>
        </p:spPr>
        <p:txBody>
          <a:bodyPr>
            <a:spAutoFit/>
          </a:bodyPr>
          <a:lstStyle/>
          <a:p>
            <a:pPr>
              <a:spcBef>
                <a:spcPct val="50000"/>
              </a:spcBef>
            </a:pPr>
            <a:r>
              <a:rPr lang="en-GB" sz="2000"/>
              <a:t>Template</a:t>
            </a:r>
          </a:p>
        </p:txBody>
      </p:sp>
      <p:sp>
        <p:nvSpPr>
          <p:cNvPr id="18455" name="Text Box 38"/>
          <p:cNvSpPr txBox="1">
            <a:spLocks noChangeArrowheads="1"/>
          </p:cNvSpPr>
          <p:nvPr/>
        </p:nvSpPr>
        <p:spPr bwMode="auto">
          <a:xfrm>
            <a:off x="323850" y="6381750"/>
            <a:ext cx="7561263" cy="366713"/>
          </a:xfrm>
          <a:prstGeom prst="rect">
            <a:avLst/>
          </a:prstGeom>
          <a:noFill/>
          <a:ln w="9525">
            <a:noFill/>
            <a:miter lim="800000"/>
            <a:headEnd/>
            <a:tailEnd/>
          </a:ln>
        </p:spPr>
        <p:txBody>
          <a:bodyPr>
            <a:spAutoFit/>
          </a:bodyPr>
          <a:lstStyle/>
          <a:p>
            <a:pPr>
              <a:spcBef>
                <a:spcPct val="50000"/>
              </a:spcBef>
            </a:pPr>
            <a:endParaRPr lang="en-GB">
              <a:solidFill>
                <a:schemeClr val="tx2"/>
              </a:solidFill>
            </a:endParaRPr>
          </a:p>
        </p:txBody>
      </p:sp>
      <p:sp>
        <p:nvSpPr>
          <p:cNvPr id="18456" name="Text Box 39"/>
          <p:cNvSpPr txBox="1">
            <a:spLocks noChangeArrowheads="1"/>
          </p:cNvSpPr>
          <p:nvPr/>
        </p:nvSpPr>
        <p:spPr bwMode="auto">
          <a:xfrm>
            <a:off x="6443663" y="404813"/>
            <a:ext cx="2160587" cy="396875"/>
          </a:xfrm>
          <a:prstGeom prst="rect">
            <a:avLst/>
          </a:prstGeom>
          <a:noFill/>
          <a:ln w="9525">
            <a:noFill/>
            <a:miter lim="800000"/>
            <a:headEnd/>
            <a:tailEnd/>
          </a:ln>
        </p:spPr>
        <p:txBody>
          <a:bodyPr>
            <a:spAutoFit/>
          </a:bodyPr>
          <a:lstStyle/>
          <a:p>
            <a:pPr>
              <a:spcBef>
                <a:spcPct val="50000"/>
              </a:spcBef>
            </a:pPr>
            <a:r>
              <a:rPr lang="en-US" sz="2000" dirty="0" smtClean="0">
                <a:solidFill>
                  <a:schemeClr val="hlink"/>
                </a:solidFill>
                <a:cs typeface="Times New Roman" pitchFamily="18" charset="0"/>
              </a:rPr>
              <a:t>i</a:t>
            </a:r>
            <a:r>
              <a:rPr lang="en-US" sz="2000" baseline="-30000" dirty="0" smtClean="0">
                <a:solidFill>
                  <a:schemeClr val="hlink"/>
                </a:solidFill>
                <a:cs typeface="Times New Roman" pitchFamily="18" charset="0"/>
              </a:rPr>
              <a:t>2</a:t>
            </a:r>
            <a:r>
              <a:rPr lang="en-US" sz="2000" dirty="0" smtClean="0">
                <a:solidFill>
                  <a:schemeClr val="hlink"/>
                </a:solidFill>
                <a:cs typeface="Times New Roman" pitchFamily="18" charset="0"/>
              </a:rPr>
              <a:t> </a:t>
            </a:r>
            <a:r>
              <a:rPr lang="en-US" sz="2000" dirty="0">
                <a:solidFill>
                  <a:schemeClr val="hlink"/>
                </a:solidFill>
                <a:cs typeface="Times New Roman" pitchFamily="18" charset="0"/>
              </a:rPr>
              <a:t>= </a:t>
            </a:r>
            <a:r>
              <a:rPr lang="en-US" sz="2000" dirty="0" smtClean="0">
                <a:solidFill>
                  <a:schemeClr val="hlink"/>
                </a:solidFill>
                <a:cs typeface="Times New Roman" pitchFamily="18" charset="0"/>
              </a:rPr>
              <a:t>i</a:t>
            </a:r>
            <a:r>
              <a:rPr lang="en-US" sz="2000" baseline="-30000" dirty="0" smtClean="0">
                <a:solidFill>
                  <a:schemeClr val="hlink"/>
                </a:solidFill>
                <a:cs typeface="Times New Roman" pitchFamily="18" charset="0"/>
              </a:rPr>
              <a:t>1</a:t>
            </a:r>
            <a:r>
              <a:rPr lang="en-US" sz="2000" dirty="0" smtClean="0">
                <a:solidFill>
                  <a:schemeClr val="hlink"/>
                </a:solidFill>
                <a:cs typeface="Times New Roman" pitchFamily="18" charset="0"/>
              </a:rPr>
              <a:t> </a:t>
            </a:r>
            <a:r>
              <a:rPr lang="en-US" sz="2000" dirty="0">
                <a:solidFill>
                  <a:schemeClr val="hlink"/>
                </a:solidFill>
                <a:cs typeface="Times New Roman" pitchFamily="18" charset="0"/>
              </a:rPr>
              <a:t>x [</a:t>
            </a:r>
            <a:r>
              <a:rPr lang="en-US" sz="2000" dirty="0" smtClean="0">
                <a:solidFill>
                  <a:schemeClr val="hlink"/>
                </a:solidFill>
                <a:cs typeface="Times New Roman" pitchFamily="18" charset="0"/>
              </a:rPr>
              <a:t>V</a:t>
            </a:r>
            <a:r>
              <a:rPr lang="en-US" sz="2000" baseline="-30000" dirty="0" smtClean="0">
                <a:solidFill>
                  <a:schemeClr val="hlink"/>
                </a:solidFill>
                <a:cs typeface="Times New Roman" pitchFamily="18" charset="0"/>
              </a:rPr>
              <a:t>1</a:t>
            </a:r>
            <a:r>
              <a:rPr lang="en-US" sz="2000" dirty="0" smtClean="0">
                <a:solidFill>
                  <a:schemeClr val="hlink"/>
                </a:solidFill>
                <a:cs typeface="Times New Roman" pitchFamily="18" charset="0"/>
              </a:rPr>
              <a:t> </a:t>
            </a:r>
            <a:r>
              <a:rPr lang="en-US" sz="2000" dirty="0">
                <a:solidFill>
                  <a:schemeClr val="hlink"/>
                </a:solidFill>
                <a:cs typeface="Times New Roman" pitchFamily="18" charset="0"/>
              </a:rPr>
              <a:t>/ </a:t>
            </a:r>
            <a:r>
              <a:rPr lang="en-US" sz="2000" dirty="0" smtClean="0">
                <a:solidFill>
                  <a:schemeClr val="hlink"/>
                </a:solidFill>
                <a:cs typeface="Times New Roman" pitchFamily="18" charset="0"/>
              </a:rPr>
              <a:t>V</a:t>
            </a:r>
            <a:r>
              <a:rPr lang="en-US" sz="2000" baseline="-30000" dirty="0" smtClean="0">
                <a:solidFill>
                  <a:schemeClr val="hlink"/>
                </a:solidFill>
                <a:cs typeface="Times New Roman" pitchFamily="18" charset="0"/>
              </a:rPr>
              <a:t>2</a:t>
            </a:r>
            <a:r>
              <a:rPr lang="en-US" sz="2000" dirty="0" smtClean="0">
                <a:solidFill>
                  <a:schemeClr val="hlink"/>
                </a:solidFill>
                <a:cs typeface="Times New Roman" pitchFamily="18" charset="0"/>
              </a:rPr>
              <a:t>]</a:t>
            </a:r>
            <a:endParaRPr lang="en-GB" sz="2000" dirty="0">
              <a:solidFill>
                <a:schemeClr val="hlink"/>
              </a:solidFill>
              <a:cs typeface="Times New Roman" pitchFamily="18" charset="0"/>
            </a:endParaRPr>
          </a:p>
        </p:txBody>
      </p:sp>
      <p:sp>
        <p:nvSpPr>
          <p:cNvPr id="18457" name="Text Box 40"/>
          <p:cNvSpPr txBox="1">
            <a:spLocks noChangeArrowheads="1"/>
          </p:cNvSpPr>
          <p:nvPr/>
        </p:nvSpPr>
        <p:spPr bwMode="auto">
          <a:xfrm>
            <a:off x="5867400" y="2708275"/>
            <a:ext cx="2951163" cy="396875"/>
          </a:xfrm>
          <a:prstGeom prst="rect">
            <a:avLst/>
          </a:prstGeom>
          <a:noFill/>
          <a:ln w="9525">
            <a:noFill/>
            <a:miter lim="800000"/>
            <a:headEnd/>
            <a:tailEnd/>
          </a:ln>
        </p:spPr>
        <p:txBody>
          <a:bodyPr>
            <a:spAutoFit/>
          </a:bodyPr>
          <a:lstStyle/>
          <a:p>
            <a:pPr>
              <a:spcBef>
                <a:spcPct val="50000"/>
              </a:spcBef>
            </a:pPr>
            <a:r>
              <a:rPr lang="en-US" sz="2000" dirty="0" smtClean="0">
                <a:cs typeface="Times New Roman" pitchFamily="18" charset="0"/>
              </a:rPr>
              <a:t>i</a:t>
            </a:r>
            <a:r>
              <a:rPr lang="en-US" sz="2000" baseline="-30000" dirty="0" smtClean="0">
                <a:cs typeface="Times New Roman" pitchFamily="18" charset="0"/>
              </a:rPr>
              <a:t>2</a:t>
            </a:r>
            <a:r>
              <a:rPr lang="en-US" sz="2000" dirty="0" smtClean="0">
                <a:cs typeface="Times New Roman" pitchFamily="18" charset="0"/>
              </a:rPr>
              <a:t> </a:t>
            </a:r>
            <a:r>
              <a:rPr lang="en-US" sz="2000" dirty="0">
                <a:cs typeface="Times New Roman" pitchFamily="18" charset="0"/>
              </a:rPr>
              <a:t>= 1 x [1 / 2] = 0.5</a:t>
            </a:r>
            <a:endParaRPr lang="en-GB" sz="2000" dirty="0">
              <a:cs typeface="Times New Roman" pitchFamily="18" charset="0"/>
            </a:endParaRPr>
          </a:p>
        </p:txBody>
      </p:sp>
      <p:sp>
        <p:nvSpPr>
          <p:cNvPr id="18458" name="Text Box 41"/>
          <p:cNvSpPr txBox="1">
            <a:spLocks noChangeArrowheads="1"/>
          </p:cNvSpPr>
          <p:nvPr/>
        </p:nvSpPr>
        <p:spPr bwMode="auto">
          <a:xfrm>
            <a:off x="5867400" y="5229225"/>
            <a:ext cx="2951163" cy="396875"/>
          </a:xfrm>
          <a:prstGeom prst="rect">
            <a:avLst/>
          </a:prstGeom>
          <a:noFill/>
          <a:ln w="9525">
            <a:noFill/>
            <a:miter lim="800000"/>
            <a:headEnd/>
            <a:tailEnd/>
          </a:ln>
        </p:spPr>
        <p:txBody>
          <a:bodyPr>
            <a:spAutoFit/>
          </a:bodyPr>
          <a:lstStyle/>
          <a:p>
            <a:pPr>
              <a:spcBef>
                <a:spcPct val="50000"/>
              </a:spcBef>
            </a:pPr>
            <a:r>
              <a:rPr lang="en-US" sz="2000" dirty="0" smtClean="0">
                <a:cs typeface="Times New Roman" pitchFamily="18" charset="0"/>
              </a:rPr>
              <a:t>i</a:t>
            </a:r>
            <a:r>
              <a:rPr lang="en-US" sz="2000" baseline="-30000" dirty="0" smtClean="0">
                <a:cs typeface="Times New Roman" pitchFamily="18" charset="0"/>
              </a:rPr>
              <a:t>2</a:t>
            </a:r>
            <a:r>
              <a:rPr lang="en-US" sz="2000" dirty="0" smtClean="0">
                <a:cs typeface="Times New Roman" pitchFamily="18" charset="0"/>
              </a:rPr>
              <a:t> </a:t>
            </a:r>
            <a:r>
              <a:rPr lang="en-US" sz="2000" dirty="0">
                <a:cs typeface="Times New Roman" pitchFamily="18" charset="0"/>
              </a:rPr>
              <a:t>= 1 x [4 / 2] = 2</a:t>
            </a:r>
            <a:endParaRPr lang="en-GB" sz="2000" dirty="0">
              <a:cs typeface="Times New Roman" pitchFamily="18" charset="0"/>
            </a:endParaRPr>
          </a:p>
        </p:txBody>
      </p:sp>
      <p:sp>
        <p:nvSpPr>
          <p:cNvPr id="18459" name="Text Box 43"/>
          <p:cNvSpPr txBox="1">
            <a:spLocks noChangeArrowheads="1"/>
          </p:cNvSpPr>
          <p:nvPr/>
        </p:nvSpPr>
        <p:spPr bwMode="auto">
          <a:xfrm>
            <a:off x="3995738" y="3429000"/>
            <a:ext cx="1368425" cy="396875"/>
          </a:xfrm>
          <a:prstGeom prst="rect">
            <a:avLst/>
          </a:prstGeom>
          <a:noFill/>
          <a:ln w="9525">
            <a:noFill/>
            <a:miter lim="800000"/>
            <a:headEnd/>
            <a:tailEnd/>
          </a:ln>
        </p:spPr>
        <p:txBody>
          <a:bodyPr>
            <a:spAutoFit/>
          </a:bodyPr>
          <a:lstStyle/>
          <a:p>
            <a:pPr>
              <a:spcBef>
                <a:spcPct val="50000"/>
              </a:spcBef>
            </a:pPr>
            <a:r>
              <a:rPr lang="en-GB" sz="2000"/>
              <a:t>Template</a:t>
            </a:r>
          </a:p>
        </p:txBody>
      </p:sp>
      <p:sp>
        <p:nvSpPr>
          <p:cNvPr id="36" name="TextBox 35"/>
          <p:cNvSpPr txBox="1"/>
          <p:nvPr/>
        </p:nvSpPr>
        <p:spPr>
          <a:xfrm>
            <a:off x="323528" y="5380672"/>
            <a:ext cx="5616624" cy="1477328"/>
          </a:xfrm>
          <a:prstGeom prst="rect">
            <a:avLst/>
          </a:prstGeom>
          <a:noFill/>
        </p:spPr>
        <p:txBody>
          <a:bodyPr wrap="square" rtlCol="0">
            <a:spAutoFit/>
          </a:bodyPr>
          <a:lstStyle/>
          <a:p>
            <a:r>
              <a:rPr lang="en-US" dirty="0" smtClean="0"/>
              <a:t>V</a:t>
            </a:r>
            <a:r>
              <a:rPr lang="en-US" baseline="-25000" dirty="0" smtClean="0"/>
              <a:t>1</a:t>
            </a:r>
            <a:r>
              <a:rPr lang="en-US" dirty="0" smtClean="0"/>
              <a:t> = Volume before normalization (in MRI)</a:t>
            </a:r>
            <a:endParaRPr lang="en-GB" dirty="0" smtClean="0"/>
          </a:p>
          <a:p>
            <a:r>
              <a:rPr lang="en-US" dirty="0" smtClean="0"/>
              <a:t>V</a:t>
            </a:r>
            <a:r>
              <a:rPr lang="en-US" baseline="-25000" dirty="0" smtClean="0"/>
              <a:t>2</a:t>
            </a:r>
            <a:r>
              <a:rPr lang="en-US" dirty="0" smtClean="0"/>
              <a:t> = volume of the template</a:t>
            </a:r>
            <a:endParaRPr lang="en-GB" dirty="0" smtClean="0"/>
          </a:p>
          <a:p>
            <a:r>
              <a:rPr lang="en-US" dirty="0" smtClean="0"/>
              <a:t>i</a:t>
            </a:r>
            <a:r>
              <a:rPr lang="en-US" baseline="-25000" dirty="0" smtClean="0"/>
              <a:t>1</a:t>
            </a:r>
            <a:r>
              <a:rPr lang="en-US" dirty="0" smtClean="0"/>
              <a:t> = intensity in signal before normalization (in MRI)</a:t>
            </a:r>
            <a:endParaRPr lang="en-GB" dirty="0" smtClean="0"/>
          </a:p>
          <a:p>
            <a:r>
              <a:rPr lang="en-US" dirty="0" smtClean="0"/>
              <a:t>i</a:t>
            </a:r>
            <a:r>
              <a:rPr lang="en-US" baseline="-25000" dirty="0" smtClean="0"/>
              <a:t>2</a:t>
            </a:r>
            <a:r>
              <a:rPr lang="en-US" dirty="0" smtClean="0"/>
              <a:t>= intensity in signal after normalization </a:t>
            </a:r>
            <a:endParaRPr lang="en-GB"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cstate="print"/>
          <a:srcRect/>
          <a:stretch>
            <a:fillRect/>
          </a:stretch>
        </p:blipFill>
        <p:spPr bwMode="auto">
          <a:xfrm>
            <a:off x="2411760" y="620688"/>
            <a:ext cx="4364038" cy="4748213"/>
          </a:xfrm>
          <a:prstGeom prst="rect">
            <a:avLst/>
          </a:prstGeom>
          <a:noFill/>
          <a:ln w="9525">
            <a:noFill/>
            <a:miter lim="800000"/>
            <a:headEnd/>
            <a:tailEnd/>
          </a:ln>
        </p:spPr>
      </p:pic>
      <p:sp>
        <p:nvSpPr>
          <p:cNvPr id="17412" name="TextBox 6"/>
          <p:cNvSpPr txBox="1">
            <a:spLocks noChangeArrowheads="1"/>
          </p:cNvSpPr>
          <p:nvPr/>
        </p:nvSpPr>
        <p:spPr bwMode="auto">
          <a:xfrm>
            <a:off x="323850" y="6242050"/>
            <a:ext cx="7416800" cy="615950"/>
          </a:xfrm>
          <a:prstGeom prst="rect">
            <a:avLst/>
          </a:prstGeom>
          <a:noFill/>
          <a:ln w="9525">
            <a:noFill/>
            <a:miter lim="800000"/>
            <a:headEnd/>
            <a:tailEnd/>
          </a:ln>
        </p:spPr>
        <p:txBody>
          <a:bodyPr>
            <a:spAutoFit/>
          </a:bodyPr>
          <a:lstStyle/>
          <a:p>
            <a:r>
              <a:rPr lang="en-GB" sz="1600"/>
              <a:t>* Jacobian determinants of the deformation field</a:t>
            </a:r>
          </a:p>
          <a:p>
            <a:endParaRPr lang="en-GB"/>
          </a:p>
        </p:txBody>
      </p:sp>
      <p:sp>
        <p:nvSpPr>
          <p:cNvPr id="9" name="TextBox 8"/>
          <p:cNvSpPr txBox="1"/>
          <p:nvPr/>
        </p:nvSpPr>
        <p:spPr>
          <a:xfrm>
            <a:off x="683568" y="3573016"/>
            <a:ext cx="2304256" cy="2031325"/>
          </a:xfrm>
          <a:prstGeom prst="rect">
            <a:avLst/>
          </a:prstGeom>
          <a:noFill/>
        </p:spPr>
        <p:txBody>
          <a:bodyPr wrap="square" rtlCol="0">
            <a:spAutoFit/>
          </a:bodyPr>
          <a:lstStyle/>
          <a:p>
            <a:r>
              <a:rPr lang="en-GB" dirty="0" smtClean="0"/>
              <a:t>The most frequently type of modulation used is the one that takes into account  ONLY non-linear transformations in normalisation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260350"/>
            <a:ext cx="8229600" cy="1143000"/>
          </a:xfrm>
        </p:spPr>
        <p:txBody>
          <a:bodyPr/>
          <a:lstStyle/>
          <a:p>
            <a:pPr eaLnBrk="1" hangingPunct="1"/>
            <a:r>
              <a:rPr lang="en-GB" smtClean="0"/>
              <a:t>Modulated vs Unmodulated</a:t>
            </a:r>
            <a:endParaRPr lang="en-US" smtClean="0"/>
          </a:p>
        </p:txBody>
      </p:sp>
      <p:sp>
        <p:nvSpPr>
          <p:cNvPr id="19459" name="Rectangle 3"/>
          <p:cNvSpPr>
            <a:spLocks noGrp="1" noChangeArrowheads="1"/>
          </p:cNvSpPr>
          <p:nvPr>
            <p:ph type="body" sz="half" idx="1"/>
          </p:nvPr>
        </p:nvSpPr>
        <p:spPr/>
        <p:txBody>
          <a:bodyPr/>
          <a:lstStyle/>
          <a:p>
            <a:pPr eaLnBrk="1" hangingPunct="1">
              <a:lnSpc>
                <a:spcPct val="90000"/>
              </a:lnSpc>
            </a:pPr>
            <a:r>
              <a:rPr lang="en-GB" sz="2000" b="1" smtClean="0"/>
              <a:t>Unmodulated</a:t>
            </a:r>
          </a:p>
          <a:p>
            <a:pPr lvl="1" eaLnBrk="1" hangingPunct="1">
              <a:lnSpc>
                <a:spcPct val="90000"/>
              </a:lnSpc>
            </a:pPr>
            <a:r>
              <a:rPr lang="en-GB" sz="1800" b="1" smtClean="0">
                <a:solidFill>
                  <a:srgbClr val="FF6600"/>
                </a:solidFill>
              </a:rPr>
              <a:t>Concentration/ density</a:t>
            </a:r>
            <a:r>
              <a:rPr lang="en-GB" sz="1800" smtClean="0">
                <a:solidFill>
                  <a:srgbClr val="FF6600"/>
                </a:solidFill>
              </a:rPr>
              <a:t> </a:t>
            </a:r>
          </a:p>
          <a:p>
            <a:pPr lvl="1" eaLnBrk="1" hangingPunct="1">
              <a:lnSpc>
                <a:spcPct val="90000"/>
              </a:lnSpc>
            </a:pPr>
            <a:r>
              <a:rPr lang="en-GB" sz="1800" smtClean="0"/>
              <a:t>proportion of GM (or WM) relative to other tissue types within a region</a:t>
            </a:r>
          </a:p>
          <a:p>
            <a:pPr lvl="1" eaLnBrk="1" hangingPunct="1">
              <a:lnSpc>
                <a:spcPct val="90000"/>
              </a:lnSpc>
              <a:buFontTx/>
              <a:buNone/>
            </a:pPr>
            <a:endParaRPr lang="en-GB" sz="1800" smtClean="0"/>
          </a:p>
          <a:p>
            <a:pPr lvl="1" eaLnBrk="1" hangingPunct="1">
              <a:lnSpc>
                <a:spcPct val="90000"/>
              </a:lnSpc>
              <a:buFontTx/>
              <a:buNone/>
            </a:pPr>
            <a:endParaRPr lang="en-GB" sz="1800" smtClean="0"/>
          </a:p>
          <a:p>
            <a:pPr lvl="1" eaLnBrk="1" hangingPunct="1">
              <a:lnSpc>
                <a:spcPct val="90000"/>
              </a:lnSpc>
              <a:buFontTx/>
              <a:buNone/>
            </a:pPr>
            <a:endParaRPr lang="en-GB" sz="1800" smtClean="0"/>
          </a:p>
          <a:p>
            <a:pPr lvl="1" eaLnBrk="1" hangingPunct="1">
              <a:lnSpc>
                <a:spcPct val="90000"/>
              </a:lnSpc>
              <a:buFontTx/>
              <a:buNone/>
            </a:pPr>
            <a:endParaRPr lang="en-GB" sz="1800" smtClean="0"/>
          </a:p>
          <a:p>
            <a:pPr lvl="1" eaLnBrk="1" hangingPunct="1">
              <a:lnSpc>
                <a:spcPct val="90000"/>
              </a:lnSpc>
              <a:buFontTx/>
              <a:buNone/>
            </a:pPr>
            <a:endParaRPr lang="en-GB" sz="1800" smtClean="0"/>
          </a:p>
          <a:p>
            <a:pPr eaLnBrk="1" hangingPunct="1">
              <a:lnSpc>
                <a:spcPct val="90000"/>
              </a:lnSpc>
            </a:pPr>
            <a:r>
              <a:rPr lang="en-GB" sz="2000" b="1" smtClean="0"/>
              <a:t>Modulated</a:t>
            </a:r>
          </a:p>
          <a:p>
            <a:pPr lvl="1" eaLnBrk="1" hangingPunct="1">
              <a:lnSpc>
                <a:spcPct val="90000"/>
              </a:lnSpc>
            </a:pPr>
            <a:r>
              <a:rPr lang="en-GB" sz="1800" b="1" smtClean="0">
                <a:solidFill>
                  <a:srgbClr val="FF6600"/>
                </a:solidFill>
              </a:rPr>
              <a:t>Volume</a:t>
            </a:r>
          </a:p>
          <a:p>
            <a:pPr lvl="1" eaLnBrk="1" hangingPunct="1">
              <a:lnSpc>
                <a:spcPct val="90000"/>
              </a:lnSpc>
            </a:pPr>
            <a:r>
              <a:rPr lang="en-GB" sz="1800" smtClean="0"/>
              <a:t>Comparison between absolute volumes of GM or WM structures</a:t>
            </a:r>
            <a:endParaRPr lang="en-US" sz="1800" smtClean="0"/>
          </a:p>
        </p:txBody>
      </p:sp>
      <p:sp>
        <p:nvSpPr>
          <p:cNvPr id="19460" name="Rectangle 6"/>
          <p:cNvSpPr>
            <a:spLocks noGrp="1" noChangeArrowheads="1"/>
          </p:cNvSpPr>
          <p:nvPr>
            <p:ph type="body" sz="half" idx="2"/>
          </p:nvPr>
        </p:nvSpPr>
        <p:spPr>
          <a:xfrm>
            <a:off x="4211638" y="1628775"/>
            <a:ext cx="4038600" cy="4525963"/>
          </a:xfrm>
        </p:spPr>
        <p:txBody>
          <a:bodyPr/>
          <a:lstStyle/>
          <a:p>
            <a:pPr eaLnBrk="1" hangingPunct="1">
              <a:lnSpc>
                <a:spcPct val="90000"/>
              </a:lnSpc>
            </a:pPr>
            <a:endParaRPr lang="en-GB" sz="2000" smtClean="0"/>
          </a:p>
          <a:p>
            <a:pPr eaLnBrk="1" hangingPunct="1">
              <a:lnSpc>
                <a:spcPct val="90000"/>
              </a:lnSpc>
            </a:pPr>
            <a:r>
              <a:rPr lang="en-GB" sz="2000" smtClean="0"/>
              <a:t>Hard to interpret</a:t>
            </a:r>
          </a:p>
          <a:p>
            <a:pPr eaLnBrk="1" hangingPunct="1">
              <a:lnSpc>
                <a:spcPct val="90000"/>
              </a:lnSpc>
            </a:pPr>
            <a:r>
              <a:rPr lang="en-GB" sz="2000" smtClean="0"/>
              <a:t>may be useful for highlighting areas of poor registration (perfectly registered unmodulated data should show no differences between groups)</a:t>
            </a:r>
          </a:p>
          <a:p>
            <a:pPr eaLnBrk="1" hangingPunct="1">
              <a:lnSpc>
                <a:spcPct val="90000"/>
              </a:lnSpc>
            </a:pPr>
            <a:endParaRPr lang="en-GB" sz="2000" smtClean="0"/>
          </a:p>
          <a:p>
            <a:pPr eaLnBrk="1" hangingPunct="1">
              <a:lnSpc>
                <a:spcPct val="90000"/>
              </a:lnSpc>
            </a:pPr>
            <a:endParaRPr lang="en-GB" sz="2000" smtClean="0"/>
          </a:p>
          <a:p>
            <a:pPr eaLnBrk="1" hangingPunct="1">
              <a:lnSpc>
                <a:spcPct val="90000"/>
              </a:lnSpc>
            </a:pPr>
            <a:r>
              <a:rPr lang="en-GB" sz="2000" smtClean="0"/>
              <a:t>useful for looking at the effects of degenerative diseases or atrophy</a:t>
            </a:r>
            <a:endParaRPr lang="en-GB" sz="1800" smtClean="0"/>
          </a:p>
          <a:p>
            <a:pPr eaLnBrk="1" hangingPunct="1">
              <a:lnSpc>
                <a:spcPct val="90000"/>
              </a:lnSpc>
            </a:pPr>
            <a:endParaRPr lang="en-GB" sz="2000" smtClean="0"/>
          </a:p>
        </p:txBody>
      </p:sp>
      <p:sp>
        <p:nvSpPr>
          <p:cNvPr id="5" name="Rectangle 4"/>
          <p:cNvSpPr/>
          <p:nvPr/>
        </p:nvSpPr>
        <p:spPr>
          <a:xfrm>
            <a:off x="395536" y="4293096"/>
            <a:ext cx="8208912" cy="2160240"/>
          </a:xfrm>
          <a:prstGeom prst="rect">
            <a:avLst/>
          </a:prstGeom>
          <a:noFill/>
          <a:ln w="381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274638"/>
            <a:ext cx="8686800" cy="1209675"/>
          </a:xfrm>
        </p:spPr>
        <p:txBody>
          <a:bodyPr/>
          <a:lstStyle/>
          <a:p>
            <a:pPr eaLnBrk="1" hangingPunct="1"/>
            <a:r>
              <a:rPr lang="en-GB" smtClean="0"/>
              <a:t>Just a note: What is GM density?</a:t>
            </a:r>
          </a:p>
        </p:txBody>
      </p:sp>
      <p:sp>
        <p:nvSpPr>
          <p:cNvPr id="31747" name="Rectangle 3"/>
          <p:cNvSpPr>
            <a:spLocks noGrp="1" noChangeArrowheads="1"/>
          </p:cNvSpPr>
          <p:nvPr>
            <p:ph type="body" idx="4294967295"/>
          </p:nvPr>
        </p:nvSpPr>
        <p:spPr/>
        <p:txBody>
          <a:bodyPr/>
          <a:lstStyle/>
          <a:p>
            <a:pPr eaLnBrk="1" hangingPunct="1">
              <a:buFontTx/>
              <a:buNone/>
            </a:pPr>
            <a:r>
              <a:rPr lang="en-US" sz="2400" dirty="0" smtClean="0"/>
              <a:t>The exact interpretation of GM concentration or density </a:t>
            </a:r>
            <a:r>
              <a:rPr lang="en-US" sz="2400" b="1" i="1" dirty="0" smtClean="0"/>
              <a:t>is complicated</a:t>
            </a:r>
            <a:r>
              <a:rPr lang="en-US" sz="2400" dirty="0" smtClean="0"/>
              <a:t>, and depends on the preprocessing steps used</a:t>
            </a:r>
          </a:p>
          <a:p>
            <a:pPr lvl="1" eaLnBrk="1" hangingPunct="1"/>
            <a:r>
              <a:rPr lang="en-US" sz="2000" dirty="0" smtClean="0"/>
              <a:t>It is not interpretable as neuronal packing density or other </a:t>
            </a:r>
            <a:r>
              <a:rPr lang="en-US" sz="2000" dirty="0" err="1" smtClean="0"/>
              <a:t>cytoarchitectonic</a:t>
            </a:r>
            <a:r>
              <a:rPr lang="en-US" sz="2000" dirty="0" smtClean="0"/>
              <a:t> tissue properties, though changes in these microscopic properties may lead to macro- or </a:t>
            </a:r>
            <a:r>
              <a:rPr lang="en-US" sz="2000" dirty="0" err="1" smtClean="0"/>
              <a:t>mesoscopic</a:t>
            </a:r>
            <a:r>
              <a:rPr lang="en-US" sz="2000" dirty="0" smtClean="0"/>
              <a:t> VBM-detectable differences</a:t>
            </a:r>
          </a:p>
          <a:p>
            <a:pPr lvl="1" eaLnBrk="1" hangingPunct="1">
              <a:buFontTx/>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95536" y="1628800"/>
            <a:ext cx="3663851" cy="3663851"/>
          </a:xfrm>
          <a:prstGeom prst="rect">
            <a:avLst/>
          </a:prstGeom>
          <a:noFill/>
          <a:ln w="9525">
            <a:noFill/>
            <a:miter lim="800000"/>
            <a:headEnd/>
            <a:tailEnd/>
          </a:ln>
        </p:spPr>
      </p:pic>
      <p:sp>
        <p:nvSpPr>
          <p:cNvPr id="4" name="Oval Callout 3"/>
          <p:cNvSpPr/>
          <p:nvPr/>
        </p:nvSpPr>
        <p:spPr>
          <a:xfrm>
            <a:off x="4139952" y="620688"/>
            <a:ext cx="5004048" cy="2736304"/>
          </a:xfrm>
          <a:prstGeom prst="wedgeEllipseCallout">
            <a:avLst>
              <a:gd name="adj1" fmla="val -86679"/>
              <a:gd name="adj2" fmla="val 82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1">
                    <a:lumMod val="50000"/>
                  </a:schemeClr>
                </a:solidFill>
              </a:rPr>
              <a:t>I’m the Hoff and I make things better</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smtClean="0"/>
              <a:t>Outline</a:t>
            </a:r>
            <a:endParaRPr lang="en-US" smtClean="0"/>
          </a:p>
        </p:txBody>
      </p:sp>
      <p:sp>
        <p:nvSpPr>
          <p:cNvPr id="3075" name="Rectangle 3"/>
          <p:cNvSpPr>
            <a:spLocks noGrp="1" noChangeArrowheads="1"/>
          </p:cNvSpPr>
          <p:nvPr>
            <p:ph type="body" idx="1"/>
          </p:nvPr>
        </p:nvSpPr>
        <p:spPr>
          <a:xfrm>
            <a:off x="468313" y="1268413"/>
            <a:ext cx="8229600" cy="5257800"/>
          </a:xfrm>
        </p:spPr>
        <p:txBody>
          <a:bodyPr/>
          <a:lstStyle/>
          <a:p>
            <a:pPr eaLnBrk="1" hangingPunct="1">
              <a:lnSpc>
                <a:spcPct val="80000"/>
              </a:lnSpc>
              <a:buNone/>
            </a:pPr>
            <a:r>
              <a:rPr lang="en-GB" sz="2400" dirty="0" smtClean="0"/>
              <a:t>Intro</a:t>
            </a:r>
          </a:p>
          <a:p>
            <a:pPr eaLnBrk="1" hangingPunct="1">
              <a:lnSpc>
                <a:spcPct val="80000"/>
              </a:lnSpc>
              <a:buFontTx/>
              <a:buNone/>
            </a:pPr>
            <a:endParaRPr lang="en-GB" sz="2400" dirty="0" smtClean="0"/>
          </a:p>
          <a:p>
            <a:pPr marL="457200" indent="-457200" eaLnBrk="1" hangingPunct="1">
              <a:lnSpc>
                <a:spcPct val="80000"/>
              </a:lnSpc>
              <a:buAutoNum type="arabicParenR"/>
            </a:pPr>
            <a:r>
              <a:rPr lang="en-GB" sz="2400" dirty="0" smtClean="0"/>
              <a:t>Pre-processing</a:t>
            </a:r>
          </a:p>
          <a:p>
            <a:pPr marL="857250" lvl="1" indent="-457200" eaLnBrk="1" hangingPunct="1">
              <a:lnSpc>
                <a:spcPct val="80000"/>
              </a:lnSpc>
            </a:pPr>
            <a:r>
              <a:rPr lang="en-GB" sz="2000" dirty="0" smtClean="0"/>
              <a:t>Some additional tweaks to pre-processing</a:t>
            </a:r>
          </a:p>
          <a:p>
            <a:pPr eaLnBrk="1" hangingPunct="1">
              <a:lnSpc>
                <a:spcPct val="80000"/>
              </a:lnSpc>
              <a:buFontTx/>
              <a:buNone/>
            </a:pPr>
            <a:endParaRPr lang="en-GB" sz="2400" dirty="0" smtClean="0"/>
          </a:p>
          <a:p>
            <a:pPr eaLnBrk="1" hangingPunct="1">
              <a:lnSpc>
                <a:spcPct val="80000"/>
              </a:lnSpc>
              <a:buNone/>
            </a:pPr>
            <a:r>
              <a:rPr lang="en-GB" sz="2400" dirty="0" smtClean="0"/>
              <a:t>2) Statistics: What does the SPM show in VBM?</a:t>
            </a:r>
          </a:p>
          <a:p>
            <a:pPr lvl="1" eaLnBrk="1" hangingPunct="1">
              <a:lnSpc>
                <a:spcPct val="80000"/>
              </a:lnSpc>
            </a:pPr>
            <a:r>
              <a:rPr lang="en-GB" sz="2000" dirty="0" smtClean="0"/>
              <a:t>VBM &amp; </a:t>
            </a:r>
            <a:r>
              <a:rPr lang="en-GB" sz="2000" dirty="0" err="1" smtClean="0"/>
              <a:t>cVBM</a:t>
            </a:r>
            <a:endParaRPr lang="en-GB" sz="2000" dirty="0" smtClean="0"/>
          </a:p>
          <a:p>
            <a:pPr lvl="1" eaLnBrk="1" hangingPunct="1">
              <a:lnSpc>
                <a:spcPct val="80000"/>
              </a:lnSpc>
            </a:pPr>
            <a:r>
              <a:rPr lang="en-GB" sz="2000" dirty="0" smtClean="0"/>
              <a:t>The GLM in VBM</a:t>
            </a:r>
          </a:p>
          <a:p>
            <a:pPr lvl="1" eaLnBrk="1" hangingPunct="1">
              <a:lnSpc>
                <a:spcPct val="80000"/>
              </a:lnSpc>
            </a:pPr>
            <a:r>
              <a:rPr lang="en-GB" sz="2000" dirty="0" smtClean="0"/>
              <a:t>Covariates</a:t>
            </a:r>
          </a:p>
          <a:p>
            <a:pPr lvl="1" eaLnBrk="1" hangingPunct="1">
              <a:lnSpc>
                <a:spcPct val="80000"/>
              </a:lnSpc>
            </a:pPr>
            <a:r>
              <a:rPr lang="en-GB" sz="2000" dirty="0" smtClean="0"/>
              <a:t>Multiple comparison corrections</a:t>
            </a:r>
          </a:p>
          <a:p>
            <a:pPr lvl="1" eaLnBrk="1" hangingPunct="1">
              <a:lnSpc>
                <a:spcPct val="80000"/>
              </a:lnSpc>
              <a:buFontTx/>
              <a:buNone/>
            </a:pPr>
            <a:endParaRPr lang="en-GB" sz="2000" dirty="0" smtClean="0"/>
          </a:p>
          <a:p>
            <a:pPr eaLnBrk="1" hangingPunct="1">
              <a:lnSpc>
                <a:spcPct val="80000"/>
              </a:lnSpc>
              <a:buNone/>
            </a:pPr>
            <a:r>
              <a:rPr lang="en-GB" sz="2400" dirty="0" smtClean="0"/>
              <a:t>3) Other developments, an example and some notes</a:t>
            </a:r>
          </a:p>
          <a:p>
            <a:pPr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0825" y="0"/>
            <a:ext cx="8686800" cy="1209675"/>
          </a:xfrm>
          <a:prstGeom prst="rect">
            <a:avLst/>
          </a:prstGeom>
          <a:noFill/>
          <a:ln w="9525">
            <a:noFill/>
            <a:miter lim="800000"/>
            <a:headEnd/>
            <a:tailEnd/>
          </a:ln>
        </p:spPr>
        <p:txBody>
          <a:bodyPr anchor="ctr"/>
          <a:lstStyle/>
          <a:p>
            <a:pPr algn="ctr">
              <a:defRPr/>
            </a:pPr>
            <a:r>
              <a:rPr lang="en-US" sz="4400" kern="0" dirty="0">
                <a:solidFill>
                  <a:schemeClr val="tx2"/>
                </a:solidFill>
                <a:latin typeface="+mj-lt"/>
                <a:ea typeface="+mj-ea"/>
                <a:cs typeface="+mj-cs"/>
              </a:rPr>
              <a:t>Markov Random Fields</a:t>
            </a:r>
            <a:endParaRPr lang="en-GB" sz="4400" kern="0" dirty="0">
              <a:solidFill>
                <a:schemeClr val="tx2"/>
              </a:solidFill>
              <a:latin typeface="+mj-lt"/>
              <a:ea typeface="+mj-ea"/>
              <a:cs typeface="+mj-cs"/>
            </a:endParaRPr>
          </a:p>
        </p:txBody>
      </p:sp>
      <p:sp>
        <p:nvSpPr>
          <p:cNvPr id="3" name="Rectangle 3"/>
          <p:cNvSpPr txBox="1">
            <a:spLocks noChangeArrowheads="1"/>
          </p:cNvSpPr>
          <p:nvPr/>
        </p:nvSpPr>
        <p:spPr bwMode="auto">
          <a:xfrm>
            <a:off x="395288" y="1125538"/>
            <a:ext cx="8229600" cy="1798637"/>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000" kern="0" dirty="0">
                <a:latin typeface="+mn-lt"/>
              </a:rPr>
              <a:t>SPM offers this </a:t>
            </a:r>
            <a:r>
              <a:rPr lang="en-US" sz="2000" kern="0" dirty="0" smtClean="0">
                <a:latin typeface="+mn-lt"/>
              </a:rPr>
              <a:t>option as an improvement  </a:t>
            </a:r>
            <a:r>
              <a:rPr lang="en-US" sz="2000" kern="0" dirty="0">
                <a:latin typeface="+mn-lt"/>
              </a:rPr>
              <a:t>in segmentation. </a:t>
            </a:r>
          </a:p>
          <a:p>
            <a:pPr marL="342900" indent="-342900">
              <a:spcBef>
                <a:spcPct val="20000"/>
              </a:spcBef>
              <a:buFont typeface="Arial" pitchFamily="34" charset="0"/>
              <a:buChar char="•"/>
              <a:defRPr/>
            </a:pPr>
            <a:r>
              <a:rPr lang="en-US" sz="2000" kern="0" dirty="0">
                <a:latin typeface="+mn-lt"/>
              </a:rPr>
              <a:t>Using this Hidden Markov Random Field (HMRF) model, we introduce spatial constraints based on </a:t>
            </a:r>
            <a:r>
              <a:rPr lang="en-US" sz="2000" kern="0" dirty="0" err="1">
                <a:latin typeface="+mn-lt"/>
              </a:rPr>
              <a:t>neighbouring</a:t>
            </a:r>
            <a:r>
              <a:rPr lang="en-US" sz="2000" kern="0" dirty="0">
                <a:latin typeface="+mn-lt"/>
              </a:rPr>
              <a:t> </a:t>
            </a:r>
            <a:r>
              <a:rPr lang="en-US" sz="2000" kern="0" dirty="0" err="1">
                <a:latin typeface="+mn-lt"/>
              </a:rPr>
              <a:t>voxels</a:t>
            </a:r>
            <a:r>
              <a:rPr lang="en-US" sz="2000" kern="0" dirty="0">
                <a:latin typeface="+mn-lt"/>
              </a:rPr>
              <a:t> of a 3x3x3 cube. </a:t>
            </a:r>
            <a:r>
              <a:rPr lang="en-US" sz="2000" kern="0" dirty="0" err="1">
                <a:latin typeface="+mn-lt"/>
              </a:rPr>
              <a:t>Neighbouring</a:t>
            </a:r>
            <a:r>
              <a:rPr lang="en-US" sz="2000" kern="0" dirty="0">
                <a:latin typeface="+mn-lt"/>
              </a:rPr>
              <a:t> </a:t>
            </a:r>
            <a:r>
              <a:rPr lang="en-US" sz="2000" kern="0" dirty="0" err="1">
                <a:latin typeface="+mn-lt"/>
              </a:rPr>
              <a:t>voxels</a:t>
            </a:r>
            <a:r>
              <a:rPr lang="en-US" sz="2000" kern="0" dirty="0">
                <a:latin typeface="+mn-lt"/>
              </a:rPr>
              <a:t> are expected to have same class labels.</a:t>
            </a:r>
          </a:p>
          <a:p>
            <a:pPr marL="342900" indent="-342900">
              <a:spcBef>
                <a:spcPct val="20000"/>
              </a:spcBef>
              <a:defRPr/>
            </a:pPr>
            <a:endParaRPr lang="en-US" sz="2000" kern="0" dirty="0">
              <a:latin typeface="+mn-lt"/>
            </a:endParaRPr>
          </a:p>
          <a:p>
            <a:pPr marL="742950" lvl="1" indent="-285750">
              <a:spcBef>
                <a:spcPct val="20000"/>
              </a:spcBef>
              <a:defRPr/>
            </a:pPr>
            <a:endParaRPr lang="en-US" sz="2000" kern="0" dirty="0">
              <a:latin typeface="+mn-lt"/>
            </a:endParaRPr>
          </a:p>
        </p:txBody>
      </p:sp>
      <p:pic>
        <p:nvPicPr>
          <p:cNvPr id="21508" name="Picture 2"/>
          <p:cNvPicPr>
            <a:picLocks noChangeAspect="1" noChangeArrowheads="1"/>
          </p:cNvPicPr>
          <p:nvPr/>
        </p:nvPicPr>
        <p:blipFill>
          <a:blip r:embed="rId3" cstate="print"/>
          <a:srcRect/>
          <a:stretch>
            <a:fillRect/>
          </a:stretch>
        </p:blipFill>
        <p:spPr bwMode="auto">
          <a:xfrm>
            <a:off x="900113" y="2781300"/>
            <a:ext cx="4348162" cy="3716338"/>
          </a:xfrm>
          <a:prstGeom prst="rect">
            <a:avLst/>
          </a:prstGeom>
          <a:noFill/>
          <a:ln w="9525">
            <a:noFill/>
            <a:miter lim="800000"/>
            <a:headEnd/>
            <a:tailEnd/>
          </a:ln>
        </p:spPr>
      </p:pic>
      <p:sp>
        <p:nvSpPr>
          <p:cNvPr id="7" name="Oval Callout 6"/>
          <p:cNvSpPr/>
          <p:nvPr/>
        </p:nvSpPr>
        <p:spPr>
          <a:xfrm>
            <a:off x="5508104" y="2492896"/>
            <a:ext cx="2736850" cy="2233613"/>
          </a:xfrm>
          <a:prstGeom prst="wedgeEllipseCallout">
            <a:avLst>
              <a:gd name="adj1" fmla="val -89306"/>
              <a:gd name="adj2" fmla="val 672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10" name="TextBox 4"/>
          <p:cNvSpPr txBox="1">
            <a:spLocks noChangeArrowheads="1"/>
          </p:cNvSpPr>
          <p:nvPr/>
        </p:nvSpPr>
        <p:spPr bwMode="auto">
          <a:xfrm>
            <a:off x="5796136" y="2852936"/>
            <a:ext cx="2303463" cy="1570037"/>
          </a:xfrm>
          <a:prstGeom prst="rect">
            <a:avLst/>
          </a:prstGeom>
          <a:noFill/>
          <a:ln w="9525">
            <a:noFill/>
            <a:miter lim="800000"/>
            <a:headEnd/>
            <a:tailEnd/>
          </a:ln>
        </p:spPr>
        <p:txBody>
          <a:bodyPr>
            <a:spAutoFit/>
          </a:bodyPr>
          <a:lstStyle/>
          <a:p>
            <a:r>
              <a:rPr lang="en-US" sz="1600" dirty="0"/>
              <a:t>MRF energy </a:t>
            </a:r>
            <a:r>
              <a:rPr lang="en-US" sz="1600" dirty="0" err="1"/>
              <a:t>Ux</a:t>
            </a:r>
            <a:r>
              <a:rPr lang="en-US" sz="1600" dirty="0"/>
              <a:t> is calculated by counting the number of </a:t>
            </a:r>
            <a:r>
              <a:rPr lang="en-US" sz="1600" dirty="0" err="1"/>
              <a:t>neighbouring</a:t>
            </a:r>
            <a:r>
              <a:rPr lang="en-US" sz="1600" dirty="0"/>
              <a:t>  </a:t>
            </a:r>
            <a:r>
              <a:rPr lang="en-US" sz="1600" dirty="0" err="1"/>
              <a:t>voxels</a:t>
            </a:r>
            <a:r>
              <a:rPr lang="en-US" sz="1600" dirty="0"/>
              <a:t> of one tissue class in a 3x3x3 cube.</a:t>
            </a:r>
            <a:endParaRPr lang="en-GB" sz="1600" dirty="0"/>
          </a:p>
        </p:txBody>
      </p:sp>
      <p:pic>
        <p:nvPicPr>
          <p:cNvPr id="4098" name="Picture 2"/>
          <p:cNvPicPr>
            <a:picLocks noChangeAspect="1" noChangeArrowheads="1"/>
          </p:cNvPicPr>
          <p:nvPr/>
        </p:nvPicPr>
        <p:blipFill>
          <a:blip r:embed="rId4" cstate="print"/>
          <a:srcRect/>
          <a:stretch>
            <a:fillRect/>
          </a:stretch>
        </p:blipFill>
        <p:spPr bwMode="auto">
          <a:xfrm>
            <a:off x="7716763" y="0"/>
            <a:ext cx="1427237" cy="1323104"/>
          </a:xfrm>
          <a:prstGeom prst="rect">
            <a:avLst/>
          </a:prstGeom>
          <a:noFill/>
          <a:ln w="9525">
            <a:noFill/>
            <a:miter lim="800000"/>
            <a:headEnd/>
            <a:tailEnd/>
          </a:ln>
        </p:spPr>
      </p:pic>
      <p:sp>
        <p:nvSpPr>
          <p:cNvPr id="8" name="TextBox 7"/>
          <p:cNvSpPr txBox="1"/>
          <p:nvPr/>
        </p:nvSpPr>
        <p:spPr>
          <a:xfrm>
            <a:off x="5436096" y="6021288"/>
            <a:ext cx="3419872" cy="923330"/>
          </a:xfrm>
          <a:prstGeom prst="rect">
            <a:avLst/>
          </a:prstGeom>
          <a:noFill/>
        </p:spPr>
        <p:txBody>
          <a:bodyPr wrap="square" rtlCol="0">
            <a:spAutoFit/>
          </a:bodyPr>
          <a:lstStyle/>
          <a:p>
            <a:r>
              <a:rPr lang="en-US" dirty="0" smtClean="0">
                <a:solidFill>
                  <a:srgbClr val="FF6600"/>
                </a:solidFill>
              </a:rPr>
              <a:t>In the resulting segmentation, the noise level will be minimized.</a:t>
            </a:r>
            <a:endParaRPr lang="en-GB" dirty="0">
              <a:solidFill>
                <a:srgbClr val="FF6600"/>
              </a:solidFill>
            </a:endParaRPr>
          </a:p>
        </p:txBody>
      </p:sp>
      <p:sp>
        <p:nvSpPr>
          <p:cNvPr id="9" name="TextBox 8"/>
          <p:cNvSpPr txBox="1"/>
          <p:nvPr/>
        </p:nvSpPr>
        <p:spPr>
          <a:xfrm>
            <a:off x="5508104" y="5013176"/>
            <a:ext cx="3635896" cy="954107"/>
          </a:xfrm>
          <a:prstGeom prst="rect">
            <a:avLst/>
          </a:prstGeom>
          <a:noFill/>
        </p:spPr>
        <p:txBody>
          <a:bodyPr wrap="square" rtlCol="0">
            <a:spAutoFit/>
          </a:bodyPr>
          <a:lstStyle/>
          <a:p>
            <a:r>
              <a:rPr lang="en-US" sz="1400" dirty="0" smtClean="0"/>
              <a:t>The prior probability of the class and the likelihood probability of the observation is combined to estimate the Maximum a posteriori (MAP). </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510"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1188" y="4221163"/>
            <a:ext cx="8229600" cy="2249487"/>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400" kern="0" dirty="0">
                <a:latin typeface="+mn-lt"/>
              </a:rPr>
              <a:t>Prior probability can be weighted between 0 (no HMRF) and 1(max HMRF for very noisy data).</a:t>
            </a:r>
          </a:p>
          <a:p>
            <a:pPr marL="342900" indent="-342900">
              <a:spcBef>
                <a:spcPct val="20000"/>
              </a:spcBef>
              <a:buFont typeface="Arial" pitchFamily="34" charset="0"/>
              <a:buChar char="•"/>
              <a:defRPr/>
            </a:pPr>
            <a:r>
              <a:rPr lang="en-US" sz="2400" kern="0" dirty="0">
                <a:latin typeface="+mn-lt"/>
              </a:rPr>
              <a:t>Aim is to remove isolated </a:t>
            </a:r>
            <a:r>
              <a:rPr lang="en-US" sz="2400" kern="0" dirty="0" err="1">
                <a:latin typeface="+mn-lt"/>
              </a:rPr>
              <a:t>voxels</a:t>
            </a:r>
            <a:r>
              <a:rPr lang="en-US" sz="2400" kern="0" dirty="0">
                <a:latin typeface="+mn-lt"/>
              </a:rPr>
              <a:t> of 1 tissue type which are unlikely to be members of this class. E.g. for T1 image with 3% noise, use medium HMRF of 0.3.</a:t>
            </a:r>
          </a:p>
          <a:p>
            <a:pPr marL="342900" indent="-342900">
              <a:spcBef>
                <a:spcPct val="20000"/>
              </a:spcBef>
              <a:defRPr/>
            </a:pPr>
            <a:endParaRPr lang="en-US" sz="2000" kern="0" dirty="0">
              <a:latin typeface="+mn-lt"/>
            </a:endParaRPr>
          </a:p>
          <a:p>
            <a:pPr marL="742950" lvl="1" indent="-285750">
              <a:spcBef>
                <a:spcPct val="20000"/>
              </a:spcBef>
              <a:defRPr/>
            </a:pPr>
            <a:endParaRPr lang="en-US" sz="2000" kern="0" dirty="0">
              <a:latin typeface="+mn-lt"/>
            </a:endParaRPr>
          </a:p>
        </p:txBody>
      </p:sp>
      <p:pic>
        <p:nvPicPr>
          <p:cNvPr id="22531" name="Picture 2"/>
          <p:cNvPicPr>
            <a:picLocks noChangeAspect="1" noChangeArrowheads="1"/>
          </p:cNvPicPr>
          <p:nvPr/>
        </p:nvPicPr>
        <p:blipFill>
          <a:blip r:embed="rId3" cstate="print"/>
          <a:srcRect/>
          <a:stretch>
            <a:fillRect/>
          </a:stretch>
        </p:blipFill>
        <p:spPr bwMode="auto">
          <a:xfrm>
            <a:off x="3635375" y="549275"/>
            <a:ext cx="4954588" cy="3579813"/>
          </a:xfrm>
          <a:prstGeom prst="rect">
            <a:avLst/>
          </a:prstGeom>
          <a:noFill/>
          <a:ln w="9525">
            <a:noFill/>
            <a:miter lim="800000"/>
            <a:headEnd/>
            <a:tailEnd/>
          </a:ln>
        </p:spPr>
      </p:pic>
      <p:sp>
        <p:nvSpPr>
          <p:cNvPr id="4" name="Rectangle 2"/>
          <p:cNvSpPr txBox="1">
            <a:spLocks noChangeArrowheads="1"/>
          </p:cNvSpPr>
          <p:nvPr/>
        </p:nvSpPr>
        <p:spPr bwMode="auto">
          <a:xfrm>
            <a:off x="468313" y="620713"/>
            <a:ext cx="2879725" cy="3384550"/>
          </a:xfrm>
          <a:prstGeom prst="rect">
            <a:avLst/>
          </a:prstGeom>
          <a:noFill/>
          <a:ln w="9525">
            <a:noFill/>
            <a:miter lim="800000"/>
            <a:headEnd/>
            <a:tailEnd/>
          </a:ln>
        </p:spPr>
        <p:txBody>
          <a:bodyPr anchor="ctr"/>
          <a:lstStyle/>
          <a:p>
            <a:pPr algn="ctr">
              <a:defRPr/>
            </a:pPr>
            <a:r>
              <a:rPr lang="en-US" sz="3600" kern="0" dirty="0">
                <a:solidFill>
                  <a:schemeClr val="tx2"/>
                </a:solidFill>
                <a:latin typeface="+mj-lt"/>
                <a:ea typeface="+mj-ea"/>
                <a:cs typeface="+mj-cs"/>
              </a:rPr>
              <a:t>Effect of noise reduction with HMRF</a:t>
            </a:r>
            <a:endParaRPr lang="en-GB" sz="3600" kern="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250825" y="0"/>
            <a:ext cx="8686800" cy="1209675"/>
          </a:xfrm>
          <a:prstGeom prst="rect">
            <a:avLst/>
          </a:prstGeom>
          <a:noFill/>
          <a:ln w="9525">
            <a:noFill/>
            <a:miter lim="800000"/>
            <a:headEnd/>
            <a:tailEnd/>
          </a:ln>
        </p:spPr>
        <p:txBody>
          <a:bodyPr anchor="ctr"/>
          <a:lstStyle/>
          <a:p>
            <a:pPr algn="ctr">
              <a:defRPr/>
            </a:pPr>
            <a:r>
              <a:rPr lang="en-US" sz="4400" kern="0" dirty="0" smtClean="0">
                <a:solidFill>
                  <a:schemeClr val="tx2"/>
                </a:solidFill>
                <a:latin typeface="+mj-lt"/>
                <a:ea typeface="+mj-ea"/>
                <a:cs typeface="+mj-cs"/>
              </a:rPr>
              <a:t>Improving segmentation</a:t>
            </a:r>
            <a:endParaRPr lang="en-GB" sz="4400" kern="0" dirty="0">
              <a:solidFill>
                <a:schemeClr val="tx2"/>
              </a:solidFill>
              <a:latin typeface="+mj-lt"/>
              <a:ea typeface="+mj-ea"/>
              <a:cs typeface="+mj-cs"/>
            </a:endParaRPr>
          </a:p>
        </p:txBody>
      </p:sp>
      <p:sp>
        <p:nvSpPr>
          <p:cNvPr id="3" name="TextBox 2"/>
          <p:cNvSpPr txBox="1"/>
          <p:nvPr/>
        </p:nvSpPr>
        <p:spPr>
          <a:xfrm>
            <a:off x="827584" y="1412776"/>
            <a:ext cx="7920880" cy="369332"/>
          </a:xfrm>
          <a:prstGeom prst="rect">
            <a:avLst/>
          </a:prstGeom>
          <a:noFill/>
        </p:spPr>
        <p:txBody>
          <a:bodyPr wrap="square" rtlCol="0">
            <a:spAutoFit/>
          </a:bodyPr>
          <a:lstStyle/>
          <a:p>
            <a:endParaRPr lang="en-GB" dirty="0"/>
          </a:p>
        </p:txBody>
      </p:sp>
      <p:sp>
        <p:nvSpPr>
          <p:cNvPr id="5" name="TextBox 4"/>
          <p:cNvSpPr txBox="1"/>
          <p:nvPr/>
        </p:nvSpPr>
        <p:spPr>
          <a:xfrm>
            <a:off x="467544" y="1256467"/>
            <a:ext cx="7848872" cy="5601533"/>
          </a:xfrm>
          <a:prstGeom prst="rect">
            <a:avLst/>
          </a:prstGeom>
          <a:noFill/>
        </p:spPr>
        <p:txBody>
          <a:bodyPr wrap="square" rtlCol="0">
            <a:spAutoFit/>
          </a:bodyPr>
          <a:lstStyle/>
          <a:p>
            <a:r>
              <a:rPr lang="en-GB" sz="2000" dirty="0" smtClean="0"/>
              <a:t>There is a great deal of other info that can be incorporated into the classification apart from Markov Random fields...</a:t>
            </a:r>
          </a:p>
          <a:p>
            <a:pPr lvl="1"/>
            <a:r>
              <a:rPr lang="en-GB" sz="2000" dirty="0" smtClean="0"/>
              <a:t> </a:t>
            </a:r>
          </a:p>
          <a:p>
            <a:pPr lvl="1">
              <a:buFont typeface="Arial" pitchFamily="34" charset="0"/>
              <a:buChar char="•"/>
            </a:pPr>
            <a:r>
              <a:rPr lang="en-GB" sz="2000" dirty="0" smtClean="0"/>
              <a:t> e.g. WM has a larger intensity than GM and more intense than CSF (in T1) 			</a:t>
            </a:r>
          </a:p>
          <a:p>
            <a:pPr lvl="1" algn="ctr"/>
            <a:endParaRPr lang="en-GB" sz="2000" b="1" dirty="0" smtClean="0"/>
          </a:p>
          <a:p>
            <a:pPr lvl="1" algn="ctr"/>
            <a:r>
              <a:rPr lang="en-GB" sz="2000" b="1" dirty="0" smtClean="0"/>
              <a:t>all this info can be used to sensibly bias the estimates</a:t>
            </a:r>
          </a:p>
          <a:p>
            <a:endParaRPr lang="en-GB" sz="2000" dirty="0" smtClean="0"/>
          </a:p>
          <a:p>
            <a:r>
              <a:rPr lang="en-GB" sz="2000" dirty="0" smtClean="0"/>
              <a:t>As it stands, VBM not powerful enough to detect subtle abnormalities in individuals.</a:t>
            </a:r>
          </a:p>
          <a:p>
            <a:endParaRPr lang="en-GB" sz="2000" dirty="0" smtClean="0"/>
          </a:p>
          <a:p>
            <a:r>
              <a:rPr lang="en-GB" sz="2000" dirty="0" err="1" smtClean="0"/>
              <a:t>Voxel</a:t>
            </a:r>
            <a:r>
              <a:rPr lang="en-GB" sz="2000" dirty="0" smtClean="0"/>
              <a:t>-wise MULTIVARIATE approach may provide an improvement on this, by considering other image features apart from GM concentration, for e.g. </a:t>
            </a:r>
          </a:p>
          <a:p>
            <a:pPr lvl="1">
              <a:buFont typeface="Arial" pitchFamily="34" charset="0"/>
              <a:buChar char="•"/>
            </a:pPr>
            <a:r>
              <a:rPr lang="en-GB" sz="2000" dirty="0" smtClean="0"/>
              <a:t>WM concentration</a:t>
            </a:r>
          </a:p>
          <a:p>
            <a:pPr lvl="1">
              <a:buFont typeface="Arial" pitchFamily="34" charset="0"/>
              <a:buChar char="•"/>
            </a:pPr>
            <a:r>
              <a:rPr lang="en-GB" sz="2000" dirty="0" smtClean="0"/>
              <a:t>Local indices of curvature of </a:t>
            </a:r>
            <a:r>
              <a:rPr lang="en-GB" sz="2000" dirty="0" err="1" smtClean="0"/>
              <a:t>gyrification</a:t>
            </a:r>
            <a:r>
              <a:rPr lang="en-GB" sz="2000" dirty="0" smtClean="0"/>
              <a:t> such as </a:t>
            </a:r>
            <a:r>
              <a:rPr lang="en-GB" sz="2000" dirty="0" err="1" smtClean="0"/>
              <a:t>curvuture</a:t>
            </a:r>
            <a:r>
              <a:rPr lang="en-GB" sz="2000" dirty="0" smtClean="0"/>
              <a:t> of the grey matter segment</a:t>
            </a:r>
          </a:p>
          <a:p>
            <a:endParaRPr lang="en-GB" dirty="0"/>
          </a:p>
        </p:txBody>
      </p:sp>
      <p:pic>
        <p:nvPicPr>
          <p:cNvPr id="5122" name="Picture 2"/>
          <p:cNvPicPr>
            <a:picLocks noChangeAspect="1" noChangeArrowheads="1"/>
          </p:cNvPicPr>
          <p:nvPr/>
        </p:nvPicPr>
        <p:blipFill>
          <a:blip r:embed="rId3" cstate="print"/>
          <a:srcRect/>
          <a:stretch>
            <a:fillRect/>
          </a:stretch>
        </p:blipFill>
        <p:spPr bwMode="auto">
          <a:xfrm>
            <a:off x="7236296" y="3429000"/>
            <a:ext cx="1547664" cy="1289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smtClean="0">
                <a:solidFill>
                  <a:srgbClr val="FF0000"/>
                </a:solidFill>
              </a:rPr>
              <a:t>4</a:t>
            </a:r>
            <a:r>
              <a:rPr lang="en-GB" smtClean="0"/>
              <a:t> Smoothing</a:t>
            </a:r>
          </a:p>
        </p:txBody>
      </p:sp>
      <p:sp>
        <p:nvSpPr>
          <p:cNvPr id="23555" name="Rectangle 3"/>
          <p:cNvSpPr>
            <a:spLocks noGrp="1" noChangeArrowheads="1"/>
          </p:cNvSpPr>
          <p:nvPr>
            <p:ph type="body" idx="1"/>
          </p:nvPr>
        </p:nvSpPr>
        <p:spPr/>
        <p:txBody>
          <a:bodyPr/>
          <a:lstStyle/>
          <a:p>
            <a:pPr eaLnBrk="1" hangingPunct="1">
              <a:lnSpc>
                <a:spcPct val="80000"/>
              </a:lnSpc>
            </a:pPr>
            <a:r>
              <a:rPr lang="en-GB" sz="2400" dirty="0" smtClean="0"/>
              <a:t>Primary reason: increase signal to noise ratio</a:t>
            </a:r>
          </a:p>
          <a:p>
            <a:pPr eaLnBrk="1" hangingPunct="1">
              <a:lnSpc>
                <a:spcPct val="80000"/>
              </a:lnSpc>
            </a:pPr>
            <a:endParaRPr lang="en-GB" sz="2400" dirty="0" smtClean="0"/>
          </a:p>
          <a:p>
            <a:pPr eaLnBrk="1" hangingPunct="1">
              <a:lnSpc>
                <a:spcPct val="80000"/>
              </a:lnSpc>
            </a:pPr>
            <a:r>
              <a:rPr lang="en-GB" sz="2400" dirty="0" smtClean="0"/>
              <a:t>With isotropic* Gaussian kernel </a:t>
            </a:r>
          </a:p>
          <a:p>
            <a:pPr lvl="1" eaLnBrk="1" hangingPunct="1">
              <a:lnSpc>
                <a:spcPct val="80000"/>
              </a:lnSpc>
            </a:pPr>
            <a:r>
              <a:rPr lang="en-GB" sz="2000" dirty="0" smtClean="0"/>
              <a:t>usually between 7 &amp; 14 mm</a:t>
            </a:r>
          </a:p>
          <a:p>
            <a:pPr lvl="1" eaLnBrk="1" hangingPunct="1">
              <a:lnSpc>
                <a:spcPct val="80000"/>
              </a:lnSpc>
            </a:pPr>
            <a:r>
              <a:rPr lang="en-GB" sz="2000" dirty="0" smtClean="0"/>
              <a:t>Choice of kernel changes stats</a:t>
            </a:r>
          </a:p>
          <a:p>
            <a:pPr lvl="1" eaLnBrk="1" hangingPunct="1">
              <a:lnSpc>
                <a:spcPct val="80000"/>
              </a:lnSpc>
            </a:pPr>
            <a:endParaRPr lang="en-GB" sz="2000" dirty="0" smtClean="0"/>
          </a:p>
          <a:p>
            <a:pPr eaLnBrk="1" hangingPunct="1">
              <a:lnSpc>
                <a:spcPct val="80000"/>
              </a:lnSpc>
            </a:pPr>
            <a:r>
              <a:rPr lang="en-GB" sz="2400" dirty="0" smtClean="0"/>
              <a:t>Effect: data becomes more normally distributed</a:t>
            </a:r>
          </a:p>
          <a:p>
            <a:pPr lvl="1" eaLnBrk="1" hangingPunct="1">
              <a:lnSpc>
                <a:spcPct val="80000"/>
              </a:lnSpc>
            </a:pPr>
            <a:r>
              <a:rPr lang="en-GB" sz="2000" dirty="0" smtClean="0"/>
              <a:t>Each </a:t>
            </a:r>
            <a:r>
              <a:rPr lang="en-GB" sz="2000" dirty="0" err="1" smtClean="0"/>
              <a:t>voxel</a:t>
            </a:r>
            <a:r>
              <a:rPr lang="en-GB" sz="2000" dirty="0" smtClean="0"/>
              <a:t> contains average GM and WM concentration from an area around the </a:t>
            </a:r>
            <a:r>
              <a:rPr lang="en-GB" sz="2000" dirty="0" err="1" smtClean="0"/>
              <a:t>voxel</a:t>
            </a:r>
            <a:r>
              <a:rPr lang="en-GB" sz="2000" dirty="0" smtClean="0"/>
              <a:t> (as defined by the kernel)</a:t>
            </a:r>
          </a:p>
          <a:p>
            <a:pPr lvl="1" eaLnBrk="1" hangingPunct="1">
              <a:lnSpc>
                <a:spcPct val="80000"/>
              </a:lnSpc>
            </a:pPr>
            <a:r>
              <a:rPr lang="en-GB" sz="2000" dirty="0" smtClean="0"/>
              <a:t>Brilliant for statistical tests (central limit theorem)</a:t>
            </a:r>
          </a:p>
          <a:p>
            <a:pPr lvl="1" eaLnBrk="1" hangingPunct="1">
              <a:lnSpc>
                <a:spcPct val="80000"/>
              </a:lnSpc>
            </a:pPr>
            <a:endParaRPr lang="en-GB" sz="2000" dirty="0" smtClean="0"/>
          </a:p>
          <a:p>
            <a:pPr eaLnBrk="1" hangingPunct="1">
              <a:lnSpc>
                <a:spcPct val="80000"/>
              </a:lnSpc>
            </a:pPr>
            <a:r>
              <a:rPr lang="en-GB" sz="2400" dirty="0" smtClean="0"/>
              <a:t>Compensates for inexact nature of spatial normalisation, “smoothes out” incorrect registration</a:t>
            </a:r>
          </a:p>
          <a:p>
            <a:pPr eaLnBrk="1" hangingPunct="1">
              <a:lnSpc>
                <a:spcPct val="80000"/>
              </a:lnSpc>
            </a:pPr>
            <a:endParaRPr lang="en-GB" sz="2400" dirty="0" smtClean="0"/>
          </a:p>
        </p:txBody>
      </p:sp>
      <p:sp>
        <p:nvSpPr>
          <p:cNvPr id="23556" name="Text Box 4"/>
          <p:cNvSpPr txBox="1">
            <a:spLocks noChangeArrowheads="1"/>
          </p:cNvSpPr>
          <p:nvPr/>
        </p:nvSpPr>
        <p:spPr bwMode="auto">
          <a:xfrm>
            <a:off x="323850" y="6491288"/>
            <a:ext cx="4319588" cy="366712"/>
          </a:xfrm>
          <a:prstGeom prst="rect">
            <a:avLst/>
          </a:prstGeom>
          <a:noFill/>
          <a:ln w="9525">
            <a:noFill/>
            <a:miter lim="800000"/>
            <a:headEnd/>
            <a:tailEnd/>
          </a:ln>
        </p:spPr>
        <p:txBody>
          <a:bodyPr>
            <a:spAutoFit/>
          </a:bodyPr>
          <a:lstStyle/>
          <a:p>
            <a:pPr>
              <a:spcBef>
                <a:spcPct val="50000"/>
              </a:spcBef>
            </a:pPr>
            <a:r>
              <a:rPr lang="en-GB"/>
              <a:t>* isotropic: uniform in all directions</a:t>
            </a:r>
          </a:p>
        </p:txBody>
      </p:sp>
      <p:pic>
        <p:nvPicPr>
          <p:cNvPr id="6146" name="Picture 2"/>
          <p:cNvPicPr>
            <a:picLocks noChangeAspect="1" noChangeArrowheads="1"/>
          </p:cNvPicPr>
          <p:nvPr/>
        </p:nvPicPr>
        <p:blipFill>
          <a:blip r:embed="rId3" cstate="print"/>
          <a:srcRect/>
          <a:stretch>
            <a:fillRect/>
          </a:stretch>
        </p:blipFill>
        <p:spPr bwMode="auto">
          <a:xfrm>
            <a:off x="7020272" y="476672"/>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gauss_conved"/>
          <p:cNvPicPr>
            <a:picLocks noChangeAspect="1" noChangeArrowheads="1"/>
          </p:cNvPicPr>
          <p:nvPr/>
        </p:nvPicPr>
        <p:blipFill>
          <a:blip r:embed="rId3" cstate="print"/>
          <a:srcRect/>
          <a:stretch>
            <a:fillRect/>
          </a:stretch>
        </p:blipFill>
        <p:spPr bwMode="auto">
          <a:xfrm>
            <a:off x="6048375" y="1741488"/>
            <a:ext cx="2814638" cy="3040062"/>
          </a:xfrm>
          <a:prstGeom prst="rect">
            <a:avLst/>
          </a:prstGeom>
          <a:noFill/>
          <a:ln w="9525">
            <a:noFill/>
            <a:miter lim="800000"/>
            <a:headEnd/>
            <a:tailEnd/>
          </a:ln>
        </p:spPr>
      </p:pic>
      <p:pic>
        <p:nvPicPr>
          <p:cNvPr id="87043" name="Picture 3" descr="circle_conved"/>
          <p:cNvPicPr>
            <a:picLocks noChangeAspect="1" noChangeArrowheads="1"/>
          </p:cNvPicPr>
          <p:nvPr/>
        </p:nvPicPr>
        <p:blipFill>
          <a:blip r:embed="rId4" cstate="print"/>
          <a:srcRect/>
          <a:stretch>
            <a:fillRect/>
          </a:stretch>
        </p:blipFill>
        <p:spPr bwMode="auto">
          <a:xfrm>
            <a:off x="3095625" y="1752600"/>
            <a:ext cx="2813050" cy="3038475"/>
          </a:xfrm>
          <a:prstGeom prst="rect">
            <a:avLst/>
          </a:prstGeom>
          <a:noFill/>
          <a:ln w="9525">
            <a:noFill/>
            <a:miter lim="800000"/>
            <a:headEnd/>
            <a:tailEnd/>
          </a:ln>
        </p:spPr>
      </p:pic>
      <p:sp>
        <p:nvSpPr>
          <p:cNvPr id="24580" name="Rectangle 4"/>
          <p:cNvSpPr>
            <a:spLocks noGrp="1" noChangeArrowheads="1"/>
          </p:cNvSpPr>
          <p:nvPr>
            <p:ph type="title"/>
          </p:nvPr>
        </p:nvSpPr>
        <p:spPr>
          <a:xfrm>
            <a:off x="422275" y="152400"/>
            <a:ext cx="7772400" cy="804863"/>
          </a:xfrm>
          <a:noFill/>
        </p:spPr>
        <p:txBody>
          <a:bodyPr/>
          <a:lstStyle/>
          <a:p>
            <a:pPr eaLnBrk="1" hangingPunct="1"/>
            <a:r>
              <a:rPr lang="en-US" smtClean="0"/>
              <a:t>Smoothing</a:t>
            </a:r>
          </a:p>
        </p:txBody>
      </p:sp>
      <p:pic>
        <p:nvPicPr>
          <p:cNvPr id="87045" name="Picture 5" descr="circle_kern"/>
          <p:cNvPicPr>
            <a:picLocks noChangeAspect="1" noChangeArrowheads="1"/>
          </p:cNvPicPr>
          <p:nvPr/>
        </p:nvPicPr>
        <p:blipFill>
          <a:blip r:embed="rId5" cstate="print"/>
          <a:srcRect/>
          <a:stretch>
            <a:fillRect/>
          </a:stretch>
        </p:blipFill>
        <p:spPr bwMode="auto">
          <a:xfrm>
            <a:off x="5275263" y="4341813"/>
            <a:ext cx="563562" cy="552450"/>
          </a:xfrm>
          <a:prstGeom prst="rect">
            <a:avLst/>
          </a:prstGeom>
          <a:noFill/>
          <a:ln w="9525">
            <a:noFill/>
            <a:miter lim="800000"/>
            <a:headEnd/>
            <a:tailEnd/>
          </a:ln>
        </p:spPr>
      </p:pic>
      <p:pic>
        <p:nvPicPr>
          <p:cNvPr id="87046" name="Picture 6" descr="gauss_kern"/>
          <p:cNvPicPr>
            <a:picLocks noChangeAspect="1" noChangeArrowheads="1"/>
          </p:cNvPicPr>
          <p:nvPr/>
        </p:nvPicPr>
        <p:blipFill>
          <a:blip r:embed="rId6" cstate="print"/>
          <a:srcRect/>
          <a:stretch>
            <a:fillRect/>
          </a:stretch>
        </p:blipFill>
        <p:spPr bwMode="auto">
          <a:xfrm>
            <a:off x="7667625" y="3752850"/>
            <a:ext cx="1265238" cy="1274763"/>
          </a:xfrm>
          <a:prstGeom prst="rect">
            <a:avLst/>
          </a:prstGeom>
          <a:noFill/>
          <a:ln w="9525">
            <a:noFill/>
            <a:miter lim="800000"/>
            <a:headEnd/>
            <a:tailEnd/>
          </a:ln>
        </p:spPr>
      </p:pic>
      <p:pic>
        <p:nvPicPr>
          <p:cNvPr id="87047" name="Picture 7" descr="not_conved"/>
          <p:cNvPicPr>
            <a:picLocks noChangeAspect="1" noChangeArrowheads="1"/>
          </p:cNvPicPr>
          <p:nvPr/>
        </p:nvPicPr>
        <p:blipFill>
          <a:blip r:embed="rId7" cstate="print"/>
          <a:srcRect/>
          <a:stretch>
            <a:fillRect/>
          </a:stretch>
        </p:blipFill>
        <p:spPr bwMode="auto">
          <a:xfrm>
            <a:off x="211138" y="1827213"/>
            <a:ext cx="2720975" cy="2971800"/>
          </a:xfrm>
          <a:prstGeom prst="rect">
            <a:avLst/>
          </a:prstGeom>
          <a:noFill/>
          <a:ln w="9525">
            <a:noFill/>
            <a:miter lim="800000"/>
            <a:headEnd/>
            <a:tailEnd/>
          </a:ln>
        </p:spPr>
      </p:pic>
      <p:sp>
        <p:nvSpPr>
          <p:cNvPr id="87048" name="Text Box 8"/>
          <p:cNvSpPr txBox="1">
            <a:spLocks noChangeArrowheads="1"/>
          </p:cNvSpPr>
          <p:nvPr/>
        </p:nvSpPr>
        <p:spPr bwMode="auto">
          <a:xfrm>
            <a:off x="492125" y="1293813"/>
            <a:ext cx="2212975" cy="396875"/>
          </a:xfrm>
          <a:prstGeom prst="rect">
            <a:avLst/>
          </a:prstGeom>
          <a:noFill/>
          <a:ln w="12700">
            <a:noFill/>
            <a:miter lim="800000"/>
            <a:headEnd/>
            <a:tailEnd/>
          </a:ln>
        </p:spPr>
        <p:txBody>
          <a:bodyPr wrap="none">
            <a:spAutoFit/>
          </a:bodyPr>
          <a:lstStyle/>
          <a:p>
            <a:pPr eaLnBrk="0" hangingPunct="0"/>
            <a:r>
              <a:rPr lang="en-US" sz="2000">
                <a:latin typeface="Comic Sans MS" pitchFamily="66" charset="0"/>
              </a:rPr>
              <a:t>Before convolution</a:t>
            </a:r>
          </a:p>
        </p:txBody>
      </p:sp>
      <p:sp>
        <p:nvSpPr>
          <p:cNvPr id="87049" name="Text Box 9"/>
          <p:cNvSpPr txBox="1">
            <a:spLocks noChangeArrowheads="1"/>
          </p:cNvSpPr>
          <p:nvPr/>
        </p:nvSpPr>
        <p:spPr bwMode="auto">
          <a:xfrm>
            <a:off x="3059113" y="1268413"/>
            <a:ext cx="2652712" cy="396875"/>
          </a:xfrm>
          <a:prstGeom prst="rect">
            <a:avLst/>
          </a:prstGeom>
          <a:noFill/>
          <a:ln w="12700">
            <a:noFill/>
            <a:miter lim="800000"/>
            <a:headEnd/>
            <a:tailEnd/>
          </a:ln>
        </p:spPr>
        <p:txBody>
          <a:bodyPr wrap="none">
            <a:spAutoFit/>
          </a:bodyPr>
          <a:lstStyle/>
          <a:p>
            <a:pPr eaLnBrk="0" hangingPunct="0"/>
            <a:r>
              <a:rPr lang="en-US" sz="2000">
                <a:latin typeface="Comic Sans MS" pitchFamily="66" charset="0"/>
              </a:rPr>
              <a:t>Convolved with a circle</a:t>
            </a:r>
          </a:p>
        </p:txBody>
      </p:sp>
      <p:sp>
        <p:nvSpPr>
          <p:cNvPr id="87050" name="Text Box 10"/>
          <p:cNvSpPr txBox="1">
            <a:spLocks noChangeArrowheads="1"/>
          </p:cNvSpPr>
          <p:nvPr/>
        </p:nvSpPr>
        <p:spPr bwMode="auto">
          <a:xfrm>
            <a:off x="5940425" y="1196975"/>
            <a:ext cx="2979738" cy="396875"/>
          </a:xfrm>
          <a:prstGeom prst="rect">
            <a:avLst/>
          </a:prstGeom>
          <a:noFill/>
          <a:ln w="12700">
            <a:noFill/>
            <a:miter lim="800000"/>
            <a:headEnd/>
            <a:tailEnd/>
          </a:ln>
        </p:spPr>
        <p:txBody>
          <a:bodyPr wrap="none">
            <a:spAutoFit/>
          </a:bodyPr>
          <a:lstStyle/>
          <a:p>
            <a:pPr eaLnBrk="0" hangingPunct="0"/>
            <a:r>
              <a:rPr lang="en-US" sz="2000">
                <a:latin typeface="Comic Sans MS" pitchFamily="66" charset="0"/>
              </a:rPr>
              <a:t>Convolved with a Gaussian</a:t>
            </a:r>
          </a:p>
        </p:txBody>
      </p:sp>
      <p:pic>
        <p:nvPicPr>
          <p:cNvPr id="87052" name="Picture 12"/>
          <p:cNvPicPr>
            <a:picLocks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26275" y="5026025"/>
            <a:ext cx="2117725" cy="1693863"/>
          </a:xfrm>
          <a:prstGeom prst="rect">
            <a:avLst/>
          </a:prstGeom>
          <a:noFill/>
          <a:ln w="12700">
            <a:noFill/>
            <a:miter lim="800000"/>
            <a:headEnd/>
            <a:tailEnd/>
          </a:ln>
        </p:spPr>
      </p:pic>
      <p:sp>
        <p:nvSpPr>
          <p:cNvPr id="24588" name="Text Box 13"/>
          <p:cNvSpPr txBox="1">
            <a:spLocks noChangeArrowheads="1"/>
          </p:cNvSpPr>
          <p:nvPr/>
        </p:nvSpPr>
        <p:spPr bwMode="auto">
          <a:xfrm>
            <a:off x="6516688" y="4868863"/>
            <a:ext cx="1368425" cy="641350"/>
          </a:xfrm>
          <a:prstGeom prst="rect">
            <a:avLst/>
          </a:prstGeom>
          <a:noFill/>
          <a:ln w="9525">
            <a:noFill/>
            <a:miter lim="800000"/>
            <a:headEnd/>
            <a:tailEnd/>
          </a:ln>
        </p:spPr>
        <p:txBody>
          <a:bodyPr>
            <a:spAutoFit/>
          </a:bodyPr>
          <a:lstStyle/>
          <a:p>
            <a:pPr>
              <a:spcBef>
                <a:spcPct val="50000"/>
              </a:spcBef>
            </a:pPr>
            <a:r>
              <a:rPr lang="en-GB"/>
              <a:t>Weighted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dissolve">
                                      <p:cBhvr>
                                        <p:cTn id="7" dur="500"/>
                                        <p:tgtEl>
                                          <p:spTgt spid="8704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7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7043"/>
                                        </p:tgtEl>
                                        <p:attrNameLst>
                                          <p:attrName>style.visibility</p:attrName>
                                        </p:attrNameLst>
                                      </p:cBhvr>
                                      <p:to>
                                        <p:strVal val="visible"/>
                                      </p:to>
                                    </p:set>
                                    <p:animEffect transition="in" filter="dissolve">
                                      <p:cBhvr>
                                        <p:cTn id="15" dur="500"/>
                                        <p:tgtEl>
                                          <p:spTgt spid="8704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87045"/>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870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nodeType="clickEffect">
                                  <p:stCondLst>
                                    <p:cond delay="0"/>
                                  </p:stCondLst>
                                  <p:childTnLst>
                                    <p:set>
                                      <p:cBhvr>
                                        <p:cTn id="25" dur="1" fill="hold">
                                          <p:stCondLst>
                                            <p:cond delay="0"/>
                                          </p:stCondLst>
                                        </p:cTn>
                                        <p:tgtEl>
                                          <p:spTgt spid="87052"/>
                                        </p:tgtEl>
                                        <p:attrNameLst>
                                          <p:attrName>style.visibility</p:attrName>
                                        </p:attrNameLst>
                                      </p:cBhvr>
                                      <p:to>
                                        <p:strVal val="visible"/>
                                      </p:to>
                                    </p:set>
                                    <p:anim calcmode="lin" valueType="num">
                                      <p:cBhvr>
                                        <p:cTn id="26" dur="500" fill="hold"/>
                                        <p:tgtEl>
                                          <p:spTgt spid="87052"/>
                                        </p:tgtEl>
                                        <p:attrNameLst>
                                          <p:attrName>ppt_x</p:attrName>
                                        </p:attrNameLst>
                                      </p:cBhvr>
                                      <p:tavLst>
                                        <p:tav tm="0">
                                          <p:val>
                                            <p:strVal val="#ppt_x"/>
                                          </p:val>
                                        </p:tav>
                                        <p:tav tm="100000">
                                          <p:val>
                                            <p:strVal val="#ppt_x"/>
                                          </p:val>
                                        </p:tav>
                                      </p:tavLst>
                                    </p:anim>
                                    <p:anim calcmode="lin" valueType="num">
                                      <p:cBhvr>
                                        <p:cTn id="27" dur="500" fill="hold"/>
                                        <p:tgtEl>
                                          <p:spTgt spid="87052"/>
                                        </p:tgtEl>
                                        <p:attrNameLst>
                                          <p:attrName>ppt_y</p:attrName>
                                        </p:attrNameLst>
                                      </p:cBhvr>
                                      <p:tavLst>
                                        <p:tav tm="0">
                                          <p:val>
                                            <p:strVal val="#ppt_y+#ppt_h/2"/>
                                          </p:val>
                                        </p:tav>
                                        <p:tav tm="100000">
                                          <p:val>
                                            <p:strVal val="#ppt_y"/>
                                          </p:val>
                                        </p:tav>
                                      </p:tavLst>
                                    </p:anim>
                                    <p:anim calcmode="lin" valueType="num">
                                      <p:cBhvr>
                                        <p:cTn id="28" dur="500" fill="hold"/>
                                        <p:tgtEl>
                                          <p:spTgt spid="87052"/>
                                        </p:tgtEl>
                                        <p:attrNameLst>
                                          <p:attrName>ppt_w</p:attrName>
                                        </p:attrNameLst>
                                      </p:cBhvr>
                                      <p:tavLst>
                                        <p:tav tm="0">
                                          <p:val>
                                            <p:strVal val="#ppt_w"/>
                                          </p:val>
                                        </p:tav>
                                        <p:tav tm="100000">
                                          <p:val>
                                            <p:strVal val="#ppt_w"/>
                                          </p:val>
                                        </p:tav>
                                      </p:tavLst>
                                    </p:anim>
                                    <p:anim calcmode="lin" valueType="num">
                                      <p:cBhvr>
                                        <p:cTn id="29" dur="500" fill="hold"/>
                                        <p:tgtEl>
                                          <p:spTgt spid="87052"/>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87042"/>
                                        </p:tgtEl>
                                        <p:attrNameLst>
                                          <p:attrName>style.visibility</p:attrName>
                                        </p:attrNameLst>
                                      </p:cBhvr>
                                      <p:to>
                                        <p:strVal val="visible"/>
                                      </p:to>
                                    </p:set>
                                    <p:animEffect transition="in" filter="dissolve">
                                      <p:cBhvr>
                                        <p:cTn id="33" dur="500"/>
                                        <p:tgtEl>
                                          <p:spTgt spid="87042"/>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499"/>
                                          </p:stCondLst>
                                        </p:cTn>
                                        <p:tgtEl>
                                          <p:spTgt spid="87046"/>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grpId="0" nodeType="afterEffect">
                                  <p:stCondLst>
                                    <p:cond delay="0"/>
                                  </p:stCondLst>
                                  <p:childTnLst>
                                    <p:set>
                                      <p:cBhvr>
                                        <p:cTn id="39" dur="1" fill="hold">
                                          <p:stCondLst>
                                            <p:cond delay="499"/>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autoUpdateAnimBg="0"/>
      <p:bldP spid="87049" grpId="0" autoUpdateAnimBg="0"/>
      <p:bldP spid="8705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61925" y="249238"/>
            <a:ext cx="8715375" cy="6397625"/>
          </a:xfrm>
          <a:prstGeom prst="rect">
            <a:avLst/>
          </a:prstGeom>
          <a:solidFill>
            <a:schemeClr val="bg1"/>
          </a:solidFill>
          <a:ln w="12700">
            <a:solidFill>
              <a:schemeClr val="tx1"/>
            </a:solidFill>
            <a:miter lim="800000"/>
            <a:headEnd/>
            <a:tailEnd/>
          </a:ln>
        </p:spPr>
        <p:txBody>
          <a:bodyPr wrap="none" anchor="ctr"/>
          <a:lstStyle/>
          <a:p>
            <a:endParaRPr lang="en-GB"/>
          </a:p>
        </p:txBody>
      </p:sp>
      <p:pic>
        <p:nvPicPr>
          <p:cNvPr id="25603" name="Picture 3" descr="gm"/>
          <p:cNvPicPr>
            <a:picLocks noChangeAspect="1" noChangeArrowheads="1"/>
          </p:cNvPicPr>
          <p:nvPr/>
        </p:nvPicPr>
        <p:blipFill>
          <a:blip r:embed="rId3" cstate="print"/>
          <a:srcRect/>
          <a:stretch>
            <a:fillRect/>
          </a:stretch>
        </p:blipFill>
        <p:spPr bwMode="auto">
          <a:xfrm>
            <a:off x="190500" y="341313"/>
            <a:ext cx="4184650" cy="6289675"/>
          </a:xfrm>
          <a:prstGeom prst="rect">
            <a:avLst/>
          </a:prstGeom>
          <a:noFill/>
          <a:ln w="9525">
            <a:noFill/>
            <a:miter lim="800000"/>
            <a:headEnd/>
            <a:tailEnd/>
          </a:ln>
        </p:spPr>
      </p:pic>
      <p:pic>
        <p:nvPicPr>
          <p:cNvPr id="88068" name="Picture 4" descr="smoothed"/>
          <p:cNvPicPr>
            <a:picLocks noChangeAspect="1" noChangeArrowheads="1"/>
          </p:cNvPicPr>
          <p:nvPr/>
        </p:nvPicPr>
        <p:blipFill>
          <a:blip r:embed="rId4" cstate="print"/>
          <a:srcRect/>
          <a:stretch>
            <a:fillRect/>
          </a:stretch>
        </p:blipFill>
        <p:spPr bwMode="auto">
          <a:xfrm>
            <a:off x="4689475" y="346075"/>
            <a:ext cx="4178300" cy="6284913"/>
          </a:xfrm>
          <a:prstGeom prst="rect">
            <a:avLst/>
          </a:prstGeom>
          <a:noFill/>
          <a:ln w="9525">
            <a:noFill/>
            <a:miter lim="800000"/>
            <a:headEnd/>
            <a:tailEnd/>
          </a:ln>
        </p:spPr>
      </p:pic>
      <p:sp>
        <p:nvSpPr>
          <p:cNvPr id="25605" name="Text Box 5"/>
          <p:cNvSpPr txBox="1">
            <a:spLocks noChangeArrowheads="1"/>
          </p:cNvSpPr>
          <p:nvPr/>
        </p:nvSpPr>
        <p:spPr bwMode="auto">
          <a:xfrm>
            <a:off x="363538" y="3502025"/>
            <a:ext cx="3776662" cy="396875"/>
          </a:xfrm>
          <a:prstGeom prst="rect">
            <a:avLst/>
          </a:prstGeom>
          <a:noFill/>
          <a:ln w="12700">
            <a:noFill/>
            <a:miter lim="800000"/>
            <a:headEnd/>
            <a:tailEnd/>
          </a:ln>
        </p:spPr>
        <p:txBody>
          <a:bodyPr wrap="none">
            <a:spAutoFit/>
          </a:bodyPr>
          <a:lstStyle/>
          <a:p>
            <a:pPr eaLnBrk="0" hangingPunct="0"/>
            <a:r>
              <a:rPr lang="en-GB" sz="2000">
                <a:latin typeface="Comic Sans MS" pitchFamily="66" charset="0"/>
              </a:rPr>
              <a:t>Warped, Modulated Grey Matter</a:t>
            </a:r>
          </a:p>
        </p:txBody>
      </p:sp>
      <p:sp>
        <p:nvSpPr>
          <p:cNvPr id="88070" name="Text Box 6"/>
          <p:cNvSpPr txBox="1">
            <a:spLocks noChangeArrowheads="1"/>
          </p:cNvSpPr>
          <p:nvPr/>
        </p:nvSpPr>
        <p:spPr bwMode="auto">
          <a:xfrm>
            <a:off x="4845050" y="3519488"/>
            <a:ext cx="3898900" cy="396875"/>
          </a:xfrm>
          <a:prstGeom prst="rect">
            <a:avLst/>
          </a:prstGeom>
          <a:noFill/>
          <a:ln w="12700">
            <a:noFill/>
            <a:miter lim="800000"/>
            <a:headEnd/>
            <a:tailEnd/>
          </a:ln>
        </p:spPr>
        <p:txBody>
          <a:bodyPr>
            <a:spAutoFit/>
          </a:bodyPr>
          <a:lstStyle/>
          <a:p>
            <a:pPr eaLnBrk="0" hangingPunct="0">
              <a:spcBef>
                <a:spcPct val="50000"/>
              </a:spcBef>
            </a:pPr>
            <a:r>
              <a:rPr lang="en-GB" sz="2000">
                <a:latin typeface="Comic Sans MS" pitchFamily="66" charset="0"/>
              </a:rPr>
              <a:t>12mm FWHM Smoothed Version</a:t>
            </a:r>
          </a:p>
        </p:txBody>
      </p:sp>
      <p:sp>
        <p:nvSpPr>
          <p:cNvPr id="25607" name="Rectangle 7"/>
          <p:cNvSpPr>
            <a:spLocks noChangeArrowheads="1"/>
          </p:cNvSpPr>
          <p:nvPr/>
        </p:nvSpPr>
        <p:spPr bwMode="auto">
          <a:xfrm>
            <a:off x="180975" y="311150"/>
            <a:ext cx="8696325" cy="890588"/>
          </a:xfrm>
          <a:prstGeom prst="rect">
            <a:avLst/>
          </a:prstGeom>
          <a:solidFill>
            <a:schemeClr val="bg1"/>
          </a:solidFill>
          <a:ln w="12700">
            <a:noFill/>
            <a:miter lim="800000"/>
            <a:headEnd/>
            <a:tailEnd/>
          </a:ln>
        </p:spPr>
        <p:txBody>
          <a:bodyPr wrap="none" anchor="ctr"/>
          <a:lstStyle/>
          <a:p>
            <a:endParaRPr lang="en-GB"/>
          </a:p>
        </p:txBody>
      </p:sp>
      <p:sp>
        <p:nvSpPr>
          <p:cNvPr id="25608" name="Text Box 8"/>
          <p:cNvSpPr txBox="1">
            <a:spLocks noChangeArrowheads="1"/>
          </p:cNvSpPr>
          <p:nvPr/>
        </p:nvSpPr>
        <p:spPr bwMode="auto">
          <a:xfrm>
            <a:off x="200025" y="434975"/>
            <a:ext cx="8639175" cy="579438"/>
          </a:xfrm>
          <a:prstGeom prst="rect">
            <a:avLst/>
          </a:prstGeom>
          <a:noFill/>
          <a:ln w="12700">
            <a:noFill/>
            <a:miter lim="800000"/>
            <a:headEnd/>
            <a:tailEnd/>
          </a:ln>
        </p:spPr>
        <p:txBody>
          <a:bodyPr>
            <a:spAutoFit/>
          </a:bodyPr>
          <a:lstStyle/>
          <a:p>
            <a:pPr algn="ctr" eaLnBrk="0" hangingPunct="0">
              <a:spcBef>
                <a:spcPct val="50000"/>
              </a:spcBef>
            </a:pPr>
            <a:r>
              <a:rPr lang="en-GB" sz="3200">
                <a:latin typeface="Comic Sans MS" pitchFamily="66" charset="0"/>
              </a:rPr>
              <a:t>Pre-processed data for four subjects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88070"/>
                                        </p:tgtEl>
                                        <p:attrNameLst>
                                          <p:attrName>style.visibility</p:attrName>
                                        </p:attrNameLst>
                                      </p:cBhvr>
                                      <p:to>
                                        <p:strVal val="visible"/>
                                      </p:to>
                                    </p:set>
                                    <p:anim calcmode="lin" valueType="num">
                                      <p:cBhvr>
                                        <p:cTn id="12" dur="500" fill="hold"/>
                                        <p:tgtEl>
                                          <p:spTgt spid="88070"/>
                                        </p:tgtEl>
                                        <p:attrNameLst>
                                          <p:attrName>ppt_w</p:attrName>
                                        </p:attrNameLst>
                                      </p:cBhvr>
                                      <p:tavLst>
                                        <p:tav tm="0">
                                          <p:val>
                                            <p:fltVal val="0"/>
                                          </p:val>
                                        </p:tav>
                                        <p:tav tm="100000">
                                          <p:val>
                                            <p:strVal val="#ppt_w"/>
                                          </p:val>
                                        </p:tav>
                                      </p:tavLst>
                                    </p:anim>
                                    <p:anim calcmode="lin" valueType="num">
                                      <p:cBhvr>
                                        <p:cTn id="13" dur="500" fill="hold"/>
                                        <p:tgtEl>
                                          <p:spTgt spid="880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23850" y="5085184"/>
            <a:ext cx="4319588" cy="1296566"/>
          </a:xfrm>
          <a:prstGeom prst="wedgeEllipseCallout">
            <a:avLst>
              <a:gd name="adj1" fmla="val 100368"/>
              <a:gd name="adj2" fmla="val -321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7" name="Rectangle 2"/>
          <p:cNvSpPr>
            <a:spLocks noGrp="1" noChangeArrowheads="1"/>
          </p:cNvSpPr>
          <p:nvPr>
            <p:ph type="title"/>
          </p:nvPr>
        </p:nvSpPr>
        <p:spPr>
          <a:xfrm>
            <a:off x="457200" y="274638"/>
            <a:ext cx="5122863" cy="1143000"/>
          </a:xfrm>
        </p:spPr>
        <p:txBody>
          <a:bodyPr/>
          <a:lstStyle/>
          <a:p>
            <a:pPr eaLnBrk="1" hangingPunct="1"/>
            <a:r>
              <a:rPr lang="en-GB" smtClean="0"/>
              <a:t>Interim Summary</a:t>
            </a:r>
          </a:p>
        </p:txBody>
      </p:sp>
      <p:sp>
        <p:nvSpPr>
          <p:cNvPr id="26628" name="Rectangle 3"/>
          <p:cNvSpPr>
            <a:spLocks noGrp="1" noChangeArrowheads="1"/>
          </p:cNvSpPr>
          <p:nvPr>
            <p:ph type="body" idx="1"/>
          </p:nvPr>
        </p:nvSpPr>
        <p:spPr/>
        <p:txBody>
          <a:bodyPr/>
          <a:lstStyle/>
          <a:p>
            <a:pPr marL="609600" indent="-609600" eaLnBrk="1" hangingPunct="1">
              <a:buFontTx/>
              <a:buAutoNum type="arabicPeriod"/>
            </a:pPr>
            <a:r>
              <a:rPr lang="en-US" dirty="0" smtClean="0"/>
              <a:t>Spatial </a:t>
            </a:r>
            <a:r>
              <a:rPr lang="en-US" dirty="0" err="1" smtClean="0"/>
              <a:t>normalisation</a:t>
            </a:r>
            <a:endParaRPr lang="en-US" dirty="0" smtClean="0"/>
          </a:p>
          <a:p>
            <a:pPr marL="609600" indent="-609600" eaLnBrk="1" hangingPunct="1">
              <a:buFontTx/>
              <a:buAutoNum type="arabicPeriod" startAt="2"/>
            </a:pPr>
            <a:r>
              <a:rPr lang="en-US" dirty="0" smtClean="0"/>
              <a:t>Tissue segmentation (usually unified segmentation combines 1&amp;2)</a:t>
            </a:r>
          </a:p>
          <a:p>
            <a:pPr marL="609600" indent="-609600" eaLnBrk="1" hangingPunct="1">
              <a:buFontTx/>
              <a:buNone/>
            </a:pPr>
            <a:r>
              <a:rPr lang="en-US" dirty="0" smtClean="0"/>
              <a:t>3.	Modulation </a:t>
            </a:r>
            <a:r>
              <a:rPr lang="en-US" sz="2400" i="1" dirty="0" smtClean="0"/>
              <a:t>(not necessarily but likely)</a:t>
            </a:r>
            <a:endParaRPr lang="en-US" i="1" dirty="0" smtClean="0"/>
          </a:p>
          <a:p>
            <a:pPr marL="609600" indent="-609600" eaLnBrk="1" hangingPunct="1">
              <a:buFontTx/>
              <a:buAutoNum type="arabicPeriod" startAt="4"/>
            </a:pPr>
            <a:r>
              <a:rPr lang="en-US" dirty="0" smtClean="0"/>
              <a:t>Smoothing</a:t>
            </a:r>
          </a:p>
          <a:p>
            <a:pPr marL="609600" indent="-609600" eaLnBrk="1" hangingPunct="1">
              <a:buFontTx/>
              <a:buAutoNum type="arabicPeriod" startAt="4"/>
            </a:pPr>
            <a:endParaRPr lang="en-GB" dirty="0" smtClean="0"/>
          </a:p>
          <a:p>
            <a:pPr marL="609600" indent="-609600" eaLnBrk="1" hangingPunct="1">
              <a:buFontTx/>
              <a:buAutoNum type="arabicPeriod" startAt="4"/>
            </a:pPr>
            <a:endParaRPr lang="en-GB" dirty="0" smtClean="0"/>
          </a:p>
          <a:p>
            <a:pPr marL="609600" indent="-609600" eaLnBrk="1" hangingPunct="1">
              <a:buFontTx/>
              <a:buAutoNum type="arabicPeriod" startAt="4"/>
            </a:pPr>
            <a:r>
              <a:rPr lang="en-GB" dirty="0" smtClean="0"/>
              <a:t>Next: The STATS!</a:t>
            </a:r>
          </a:p>
        </p:txBody>
      </p:sp>
      <p:pic>
        <p:nvPicPr>
          <p:cNvPr id="26629" name="Picture 5"/>
          <p:cNvPicPr>
            <a:picLocks noChangeAspect="1" noChangeArrowheads="1"/>
          </p:cNvPicPr>
          <p:nvPr/>
        </p:nvPicPr>
        <p:blipFill>
          <a:blip r:embed="rId3" cstate="print"/>
          <a:srcRect/>
          <a:stretch>
            <a:fillRect/>
          </a:stretch>
        </p:blipFill>
        <p:spPr bwMode="auto">
          <a:xfrm>
            <a:off x="5652120" y="4437112"/>
            <a:ext cx="2854325" cy="1901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26629"/>
                                        </p:tgtEl>
                                        <p:attrNameLst>
                                          <p:attrName>style.visibility</p:attrName>
                                        </p:attrNameLst>
                                      </p:cBhvr>
                                      <p:to>
                                        <p:strVal val="visible"/>
                                      </p:to>
                                    </p:set>
                                    <p:animEffect transition="in" filter="dissolve">
                                      <p:cBhvr>
                                        <p:cTn id="20" dur="500"/>
                                        <p:tgtEl>
                                          <p:spTgt spid="26629"/>
                                        </p:tgtEl>
                                      </p:cBhvr>
                                    </p:animEffect>
                                  </p:childTnLst>
                                </p:cTn>
                              </p:par>
                              <p:par>
                                <p:cTn id="21" presetID="1" presetClass="entr" presetSubtype="0" fill="hold" nodeType="withEffect">
                                  <p:stCondLst>
                                    <p:cond delay="0"/>
                                  </p:stCondLst>
                                  <p:childTnLst>
                                    <p:set>
                                      <p:cBhvr>
                                        <p:cTn id="22"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sz="4000" smtClean="0"/>
              <a:t>What does the SPM show in VBM?</a:t>
            </a:r>
            <a:endParaRPr lang="en-US" sz="4000" smtClean="0"/>
          </a:p>
        </p:txBody>
      </p:sp>
      <p:sp>
        <p:nvSpPr>
          <p:cNvPr id="28675" name="Rectangle 3"/>
          <p:cNvSpPr>
            <a:spLocks noGrp="1" noChangeArrowheads="1"/>
          </p:cNvSpPr>
          <p:nvPr>
            <p:ph type="body" idx="1"/>
          </p:nvPr>
        </p:nvSpPr>
        <p:spPr/>
        <p:txBody>
          <a:bodyPr/>
          <a:lstStyle/>
          <a:p>
            <a:pPr eaLnBrk="1" hangingPunct="1">
              <a:lnSpc>
                <a:spcPct val="80000"/>
              </a:lnSpc>
            </a:pPr>
            <a:r>
              <a:rPr lang="en-GB" sz="2400" smtClean="0"/>
              <a:t>Voxelwise (mass-univariate: independent statistical tests for every single voxel)</a:t>
            </a:r>
          </a:p>
          <a:p>
            <a:pPr eaLnBrk="1" hangingPunct="1">
              <a:lnSpc>
                <a:spcPct val="80000"/>
              </a:lnSpc>
            </a:pPr>
            <a:endParaRPr lang="en-GB" sz="2400" smtClean="0"/>
          </a:p>
          <a:p>
            <a:pPr eaLnBrk="1" hangingPunct="1">
              <a:lnSpc>
                <a:spcPct val="80000"/>
              </a:lnSpc>
            </a:pPr>
            <a:r>
              <a:rPr lang="en-GB" sz="2400" smtClean="0"/>
              <a:t>Employs GLM, providing the residuals are normally distributed, </a:t>
            </a:r>
            <a:r>
              <a:rPr lang="en-GB" sz="2400" b="1" smtClean="0"/>
              <a:t>GLM: Y</a:t>
            </a:r>
            <a:r>
              <a:rPr lang="en-US" sz="2400" b="1" smtClean="0"/>
              <a:t> </a:t>
            </a:r>
            <a:r>
              <a:rPr lang="en-GB" sz="2400" b="1" smtClean="0"/>
              <a:t>=</a:t>
            </a:r>
            <a:r>
              <a:rPr lang="en-US" sz="2400" b="1" smtClean="0"/>
              <a:t> </a:t>
            </a:r>
            <a:r>
              <a:rPr lang="en-GB" sz="2400" b="1" smtClean="0"/>
              <a:t>Xβ + ε</a:t>
            </a:r>
            <a:endParaRPr lang="en-GB" sz="2400" smtClean="0"/>
          </a:p>
          <a:p>
            <a:pPr eaLnBrk="1" hangingPunct="1">
              <a:lnSpc>
                <a:spcPct val="80000"/>
              </a:lnSpc>
            </a:pPr>
            <a:endParaRPr lang="en-GB" sz="2400" smtClean="0"/>
          </a:p>
          <a:p>
            <a:pPr eaLnBrk="1" hangingPunct="1">
              <a:lnSpc>
                <a:spcPct val="80000"/>
              </a:lnSpc>
            </a:pPr>
            <a:r>
              <a:rPr lang="en-GB" sz="2400" smtClean="0"/>
              <a:t>Outcome: statistical parametric maps, showing areas of significant difference/ correlations</a:t>
            </a:r>
          </a:p>
          <a:p>
            <a:pPr lvl="1" eaLnBrk="1" hangingPunct="1">
              <a:lnSpc>
                <a:spcPct val="80000"/>
              </a:lnSpc>
            </a:pPr>
            <a:r>
              <a:rPr lang="en-GB" sz="2000" smtClean="0"/>
              <a:t>Look like blobs</a:t>
            </a:r>
          </a:p>
          <a:p>
            <a:pPr lvl="1" eaLnBrk="1" hangingPunct="1">
              <a:lnSpc>
                <a:spcPct val="80000"/>
              </a:lnSpc>
            </a:pPr>
            <a:r>
              <a:rPr lang="en-GB" sz="2000" smtClean="0"/>
              <a:t>Uses same software as fMRI</a:t>
            </a:r>
          </a:p>
          <a:p>
            <a:pPr eaLnBrk="1" hangingPunct="1">
              <a:lnSpc>
                <a:spcPct val="80000"/>
              </a:lnSpc>
              <a:buFontTx/>
              <a:buNone/>
            </a:pPr>
            <a:endParaRPr lang="en-GB" sz="2400" smtClean="0"/>
          </a:p>
          <a:p>
            <a:pPr eaLnBrk="1" hangingPunct="1">
              <a:lnSpc>
                <a:spcPct val="80000"/>
              </a:lnSpc>
              <a:buFontTx/>
              <a:buNone/>
            </a:pPr>
            <a:endParaRPr lang="en-GB" sz="2400" smtClean="0"/>
          </a:p>
          <a:p>
            <a:pPr eaLnBrk="1" hangingPunct="1">
              <a:lnSpc>
                <a:spcPct val="80000"/>
              </a:lnSpc>
              <a:buFontTx/>
              <a:buNone/>
            </a:pPr>
            <a:r>
              <a:rPr lang="en-GB" sz="2400" smtClean="0"/>
              <a:t> </a:t>
            </a:r>
          </a:p>
        </p:txBody>
      </p:sp>
      <p:sp>
        <p:nvSpPr>
          <p:cNvPr id="28676" name="Text Box 8"/>
          <p:cNvSpPr txBox="1">
            <a:spLocks noChangeArrowheads="1"/>
          </p:cNvSpPr>
          <p:nvPr/>
        </p:nvSpPr>
        <p:spPr bwMode="auto">
          <a:xfrm>
            <a:off x="5006975" y="3490913"/>
            <a:ext cx="3444875" cy="457200"/>
          </a:xfrm>
          <a:prstGeom prst="rect">
            <a:avLst/>
          </a:prstGeom>
          <a:noFill/>
          <a:ln w="9525">
            <a:noFill/>
            <a:miter lim="800000"/>
            <a:headEnd/>
            <a:tailEnd/>
          </a:ln>
        </p:spPr>
        <p:txBody>
          <a:bodyPr>
            <a:spAutoFit/>
          </a:bodyPr>
          <a:lstStyle/>
          <a:p>
            <a:pPr>
              <a:buFontTx/>
              <a:buChar char="•"/>
            </a:pPr>
            <a:endParaRPr lang="en-US" sz="2400">
              <a:cs typeface="Times New Roman" pitchFamily="18" charset="0"/>
            </a:endParaRPr>
          </a:p>
        </p:txBody>
      </p:sp>
      <p:pic>
        <p:nvPicPr>
          <p:cNvPr id="28677" name="Picture 9" descr="6monthgrey1"/>
          <p:cNvPicPr>
            <a:picLocks noChangeAspect="1" noChangeArrowheads="1"/>
          </p:cNvPicPr>
          <p:nvPr/>
        </p:nvPicPr>
        <p:blipFill>
          <a:blip r:embed="rId3" cstate="print"/>
          <a:srcRect/>
          <a:stretch>
            <a:fillRect/>
          </a:stretch>
        </p:blipFill>
        <p:spPr bwMode="auto">
          <a:xfrm>
            <a:off x="6084888" y="4149725"/>
            <a:ext cx="2808287" cy="2565400"/>
          </a:xfrm>
          <a:prstGeom prst="rect">
            <a:avLst/>
          </a:prstGeom>
          <a:noFill/>
          <a:ln w="9525">
            <a:noFill/>
            <a:miter lim="800000"/>
            <a:headEnd/>
            <a:tailEnd/>
          </a:ln>
        </p:spPr>
      </p:pic>
      <p:sp>
        <p:nvSpPr>
          <p:cNvPr id="28678" name="Text Box 11"/>
          <p:cNvSpPr txBox="1">
            <a:spLocks noChangeArrowheads="1"/>
          </p:cNvSpPr>
          <p:nvPr/>
        </p:nvSpPr>
        <p:spPr bwMode="auto">
          <a:xfrm>
            <a:off x="539750" y="5589588"/>
            <a:ext cx="4537075" cy="779462"/>
          </a:xfrm>
          <a:prstGeom prst="rect">
            <a:avLst/>
          </a:prstGeom>
          <a:noFill/>
          <a:ln w="9525">
            <a:noFill/>
            <a:miter lim="800000"/>
            <a:headEnd/>
            <a:tailEnd/>
          </a:ln>
        </p:spPr>
        <p:txBody>
          <a:bodyPr>
            <a:spAutoFit/>
          </a:bodyPr>
          <a:lstStyle/>
          <a:p>
            <a:pPr>
              <a:spcBef>
                <a:spcPct val="50000"/>
              </a:spcBef>
            </a:pPr>
            <a:endParaRPr lang="en-GB"/>
          </a:p>
          <a:p>
            <a:pPr>
              <a:spcBef>
                <a:spcPct val="50000"/>
              </a:spcBef>
            </a:pPr>
            <a:endParaRPr lang="en-GB"/>
          </a:p>
        </p:txBody>
      </p:sp>
      <p:sp>
        <p:nvSpPr>
          <p:cNvPr id="28679" name="Text Box 12"/>
          <p:cNvSpPr txBox="1">
            <a:spLocks noChangeArrowheads="1"/>
          </p:cNvSpPr>
          <p:nvPr/>
        </p:nvSpPr>
        <p:spPr bwMode="auto">
          <a:xfrm>
            <a:off x="2339975" y="5229225"/>
            <a:ext cx="3455988" cy="1328738"/>
          </a:xfrm>
          <a:prstGeom prst="rect">
            <a:avLst/>
          </a:prstGeom>
          <a:noFill/>
          <a:ln w="9525">
            <a:noFill/>
            <a:miter lim="800000"/>
            <a:headEnd/>
            <a:tailEnd/>
          </a:ln>
        </p:spPr>
        <p:txBody>
          <a:bodyPr>
            <a:spAutoFit/>
          </a:bodyPr>
          <a:lstStyle/>
          <a:p>
            <a:r>
              <a:rPr lang="en-GB" i="1"/>
              <a:t>SPM showing regions where Huntington’s patients have lower GM intensity than controls</a:t>
            </a:r>
          </a:p>
          <a:p>
            <a:pPr>
              <a:spcBef>
                <a:spcPct val="50000"/>
              </a:spcBef>
            </a:pPr>
            <a:endParaRPr lang="en-GB"/>
          </a:p>
        </p:txBody>
      </p:sp>
      <p:sp>
        <p:nvSpPr>
          <p:cNvPr id="10" name="TextBox 9"/>
          <p:cNvSpPr txBox="1"/>
          <p:nvPr/>
        </p:nvSpPr>
        <p:spPr>
          <a:xfrm>
            <a:off x="8172400" y="5949280"/>
            <a:ext cx="971600" cy="646331"/>
          </a:xfrm>
          <a:prstGeom prst="rect">
            <a:avLst/>
          </a:prstGeom>
          <a:noFill/>
        </p:spPr>
        <p:txBody>
          <a:bodyPr wrap="square" rtlCol="0">
            <a:spAutoFit/>
          </a:bodyPr>
          <a:lstStyle/>
          <a:p>
            <a:r>
              <a:rPr lang="en-GB" b="1" i="1" dirty="0" smtClean="0"/>
              <a:t>t-values</a:t>
            </a:r>
            <a:endParaRPr lang="en-GB"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One way of looking at data</a:t>
            </a:r>
          </a:p>
        </p:txBody>
      </p:sp>
      <p:sp>
        <p:nvSpPr>
          <p:cNvPr id="29699" name="Rectangle 4"/>
          <p:cNvSpPr>
            <a:spLocks noGrp="1" noChangeArrowheads="1"/>
          </p:cNvSpPr>
          <p:nvPr>
            <p:ph type="body" sz="half" idx="1"/>
          </p:nvPr>
        </p:nvSpPr>
        <p:spPr/>
        <p:txBody>
          <a:bodyPr/>
          <a:lstStyle/>
          <a:p>
            <a:pPr eaLnBrk="1" hangingPunct="1"/>
            <a:r>
              <a:rPr lang="en-GB" smtClean="0"/>
              <a:t>VBM</a:t>
            </a:r>
          </a:p>
          <a:p>
            <a:pPr lvl="1" eaLnBrk="1" hangingPunct="1"/>
            <a:r>
              <a:rPr lang="en-GB" sz="2000" smtClean="0"/>
              <a:t>ANOVA/ t-test</a:t>
            </a:r>
          </a:p>
          <a:p>
            <a:pPr lvl="1" eaLnBrk="1" hangingPunct="1"/>
            <a:r>
              <a:rPr lang="en-GB" sz="2000" smtClean="0"/>
              <a:t>Comparing groups/ populations </a:t>
            </a:r>
          </a:p>
          <a:p>
            <a:pPr lvl="1" eaLnBrk="1" hangingPunct="1"/>
            <a:r>
              <a:rPr lang="en-GB" sz="2000" smtClean="0"/>
              <a:t>ie, identify if and where there are significant differences in GM/ WM volume/ density between groups</a:t>
            </a:r>
          </a:p>
        </p:txBody>
      </p:sp>
      <p:sp>
        <p:nvSpPr>
          <p:cNvPr id="29700" name="Rectangle 5"/>
          <p:cNvSpPr>
            <a:spLocks noGrp="1" noChangeArrowheads="1"/>
          </p:cNvSpPr>
          <p:nvPr>
            <p:ph type="body" sz="half" idx="2"/>
          </p:nvPr>
        </p:nvSpPr>
        <p:spPr/>
        <p:txBody>
          <a:bodyPr/>
          <a:lstStyle/>
          <a:p>
            <a:pPr eaLnBrk="1" hangingPunct="1"/>
            <a:r>
              <a:rPr lang="en-GB" dirty="0" smtClean="0"/>
              <a:t>Continuous VBM</a:t>
            </a:r>
          </a:p>
          <a:p>
            <a:pPr lvl="1" eaLnBrk="1" hangingPunct="1"/>
            <a:r>
              <a:rPr lang="en-GB" sz="2000" dirty="0" smtClean="0"/>
              <a:t>Multiple regression</a:t>
            </a:r>
          </a:p>
          <a:p>
            <a:pPr lvl="1" eaLnBrk="1" hangingPunct="1"/>
            <a:r>
              <a:rPr lang="en-GB" sz="2000" dirty="0" smtClean="0"/>
              <a:t>Correlations with behaviour</a:t>
            </a:r>
          </a:p>
          <a:p>
            <a:pPr lvl="1" eaLnBrk="1" hangingPunct="1"/>
            <a:r>
              <a:rPr lang="en-GB" sz="2000" dirty="0" err="1" smtClean="0"/>
              <a:t>ie</a:t>
            </a:r>
            <a:r>
              <a:rPr lang="en-GB" sz="2000" dirty="0" smtClean="0"/>
              <a:t>, how do tissue distribution/ density correlate with a score on a test or some other covariate of interest</a:t>
            </a:r>
          </a:p>
        </p:txBody>
      </p:sp>
      <p:sp>
        <p:nvSpPr>
          <p:cNvPr id="29701" name="Text Box 6"/>
          <p:cNvSpPr txBox="1">
            <a:spLocks noChangeArrowheads="1"/>
          </p:cNvSpPr>
          <p:nvPr/>
        </p:nvSpPr>
        <p:spPr bwMode="auto">
          <a:xfrm>
            <a:off x="0" y="6073170"/>
            <a:ext cx="9001000" cy="784830"/>
          </a:xfrm>
          <a:prstGeom prst="rect">
            <a:avLst/>
          </a:prstGeom>
          <a:noFill/>
          <a:ln w="9525">
            <a:noFill/>
            <a:miter lim="800000"/>
            <a:headEnd/>
            <a:tailEnd/>
          </a:ln>
        </p:spPr>
        <p:txBody>
          <a:bodyPr wrap="square">
            <a:spAutoFit/>
          </a:bodyPr>
          <a:lstStyle/>
          <a:p>
            <a:pPr algn="ctr">
              <a:spcBef>
                <a:spcPct val="50000"/>
              </a:spcBef>
            </a:pPr>
            <a:r>
              <a:rPr lang="en-GB" b="1" dirty="0">
                <a:solidFill>
                  <a:schemeClr val="hlink"/>
                </a:solidFill>
              </a:rPr>
              <a:t>Both use a continuous </a:t>
            </a:r>
            <a:r>
              <a:rPr lang="en-GB" b="1" dirty="0" smtClean="0">
                <a:solidFill>
                  <a:schemeClr val="hlink"/>
                </a:solidFill>
              </a:rPr>
              <a:t>variables </a:t>
            </a:r>
            <a:r>
              <a:rPr lang="en-GB" b="1" dirty="0">
                <a:solidFill>
                  <a:schemeClr val="hlink"/>
                </a:solidFill>
              </a:rPr>
              <a:t>of GM/ WM</a:t>
            </a:r>
          </a:p>
          <a:p>
            <a:pPr algn="ctr">
              <a:spcBef>
                <a:spcPct val="50000"/>
              </a:spcBef>
            </a:pPr>
            <a:r>
              <a:rPr lang="en-GB" b="1" dirty="0">
                <a:solidFill>
                  <a:schemeClr val="hlink"/>
                </a:solidFill>
              </a:rPr>
              <a:t>(there are other techniques that use binary measures, </a:t>
            </a:r>
            <a:r>
              <a:rPr lang="en-GB" b="1" dirty="0" err="1">
                <a:solidFill>
                  <a:schemeClr val="hlink"/>
                </a:solidFill>
              </a:rPr>
              <a:t>eg</a:t>
            </a:r>
            <a:r>
              <a:rPr lang="en-GB" b="1" dirty="0">
                <a:solidFill>
                  <a:schemeClr val="hlink"/>
                </a:solidFill>
              </a:rPr>
              <a:t> </a:t>
            </a:r>
            <a:r>
              <a:rPr lang="en-GB" b="1" dirty="0" smtClean="0">
                <a:solidFill>
                  <a:schemeClr val="hlink"/>
                </a:solidFill>
              </a:rPr>
              <a:t>VLSM – don’t ask !)</a:t>
            </a:r>
            <a:endParaRPr lang="en-GB" b="1" dirty="0">
              <a:solidFill>
                <a:schemeClr val="hlink"/>
              </a:solidFill>
            </a:endParaRPr>
          </a:p>
        </p:txBody>
      </p:sp>
      <p:pic>
        <p:nvPicPr>
          <p:cNvPr id="29702" name="Picture 7" descr="sample"/>
          <p:cNvPicPr>
            <a:picLocks noChangeAspect="1" noChangeArrowheads="1"/>
          </p:cNvPicPr>
          <p:nvPr/>
        </p:nvPicPr>
        <p:blipFill>
          <a:blip r:embed="rId3" cstate="print"/>
          <a:srcRect/>
          <a:stretch>
            <a:fillRect/>
          </a:stretch>
        </p:blipFill>
        <p:spPr bwMode="auto">
          <a:xfrm>
            <a:off x="468313" y="4724400"/>
            <a:ext cx="1511300" cy="1133475"/>
          </a:xfrm>
          <a:prstGeom prst="rect">
            <a:avLst/>
          </a:prstGeom>
          <a:noFill/>
          <a:ln w="9525">
            <a:noFill/>
            <a:miter lim="800000"/>
            <a:headEnd/>
            <a:tailEnd/>
          </a:ln>
        </p:spPr>
      </p:pic>
      <p:pic>
        <p:nvPicPr>
          <p:cNvPr id="29703" name="Picture 8" descr="sample"/>
          <p:cNvPicPr>
            <a:picLocks noChangeAspect="1" noChangeArrowheads="1"/>
          </p:cNvPicPr>
          <p:nvPr/>
        </p:nvPicPr>
        <p:blipFill>
          <a:blip r:embed="rId3" cstate="print"/>
          <a:srcRect/>
          <a:stretch>
            <a:fillRect/>
          </a:stretch>
        </p:blipFill>
        <p:spPr bwMode="auto">
          <a:xfrm>
            <a:off x="5148263" y="4652963"/>
            <a:ext cx="1511300" cy="1133475"/>
          </a:xfrm>
          <a:prstGeom prst="rect">
            <a:avLst/>
          </a:prstGeom>
          <a:noFill/>
          <a:ln w="9525">
            <a:noFill/>
            <a:miter lim="800000"/>
            <a:headEnd/>
            <a:tailEnd/>
          </a:ln>
        </p:spPr>
      </p:pic>
      <p:sp>
        <p:nvSpPr>
          <p:cNvPr id="29704" name="AutoShape 9"/>
          <p:cNvSpPr>
            <a:spLocks noChangeArrowheads="1"/>
          </p:cNvSpPr>
          <p:nvPr/>
        </p:nvSpPr>
        <p:spPr bwMode="auto">
          <a:xfrm>
            <a:off x="6516688" y="4941888"/>
            <a:ext cx="720725" cy="358775"/>
          </a:xfrm>
          <a:prstGeom prst="leftRightArrow">
            <a:avLst>
              <a:gd name="adj1" fmla="val 50000"/>
              <a:gd name="adj2" fmla="val 40177"/>
            </a:avLst>
          </a:prstGeom>
          <a:solidFill>
            <a:srgbClr val="FFCC00"/>
          </a:solidFill>
          <a:ln w="15875" algn="ctr">
            <a:solidFill>
              <a:srgbClr val="FF9900"/>
            </a:solidFill>
            <a:miter lim="800000"/>
            <a:headEnd/>
            <a:tailEnd/>
          </a:ln>
        </p:spPr>
        <p:txBody>
          <a:bodyPr wrap="none" anchor="ctr"/>
          <a:lstStyle/>
          <a:p>
            <a:endParaRPr lang="en-GB"/>
          </a:p>
        </p:txBody>
      </p:sp>
      <p:pic>
        <p:nvPicPr>
          <p:cNvPr id="29705" name="Picture 11" descr="sample2"/>
          <p:cNvPicPr>
            <a:picLocks noChangeAspect="1" noChangeArrowheads="1"/>
          </p:cNvPicPr>
          <p:nvPr/>
        </p:nvPicPr>
        <p:blipFill>
          <a:blip r:embed="rId4" cstate="print"/>
          <a:srcRect/>
          <a:stretch>
            <a:fillRect/>
          </a:stretch>
        </p:blipFill>
        <p:spPr bwMode="auto">
          <a:xfrm>
            <a:off x="2411413" y="4724400"/>
            <a:ext cx="1296987" cy="1092200"/>
          </a:xfrm>
          <a:prstGeom prst="rect">
            <a:avLst/>
          </a:prstGeom>
          <a:noFill/>
          <a:ln w="9525">
            <a:noFill/>
            <a:miter lim="800000"/>
            <a:headEnd/>
            <a:tailEnd/>
          </a:ln>
        </p:spPr>
      </p:pic>
      <p:sp>
        <p:nvSpPr>
          <p:cNvPr id="29706" name="AutoShape 10"/>
          <p:cNvSpPr>
            <a:spLocks noChangeArrowheads="1"/>
          </p:cNvSpPr>
          <p:nvPr/>
        </p:nvSpPr>
        <p:spPr bwMode="auto">
          <a:xfrm>
            <a:off x="1835150" y="5013325"/>
            <a:ext cx="720725" cy="358775"/>
          </a:xfrm>
          <a:prstGeom prst="leftRightArrow">
            <a:avLst>
              <a:gd name="adj1" fmla="val 50000"/>
              <a:gd name="adj2" fmla="val 40177"/>
            </a:avLst>
          </a:prstGeom>
          <a:solidFill>
            <a:srgbClr val="FFCC00"/>
          </a:solidFill>
          <a:ln w="15875" algn="ctr">
            <a:solidFill>
              <a:srgbClr val="FF9900"/>
            </a:solidFill>
            <a:miter lim="800000"/>
            <a:headEnd/>
            <a:tailEnd/>
          </a:ln>
        </p:spPr>
        <p:txBody>
          <a:bodyPr wrap="none" anchor="ctr"/>
          <a:lstStyle/>
          <a:p>
            <a:endParaRPr lang="en-GB"/>
          </a:p>
        </p:txBody>
      </p:sp>
      <p:sp>
        <p:nvSpPr>
          <p:cNvPr id="29707" name="Text Box 12"/>
          <p:cNvSpPr txBox="1">
            <a:spLocks noChangeArrowheads="1"/>
          </p:cNvSpPr>
          <p:nvPr/>
        </p:nvSpPr>
        <p:spPr bwMode="auto">
          <a:xfrm>
            <a:off x="7308850" y="4724400"/>
            <a:ext cx="1366838" cy="931863"/>
          </a:xfrm>
          <a:prstGeom prst="rect">
            <a:avLst/>
          </a:prstGeom>
          <a:noFill/>
          <a:ln w="15875">
            <a:solidFill>
              <a:srgbClr val="800080"/>
            </a:solidFill>
            <a:miter lim="800000"/>
            <a:headEnd/>
            <a:tailEnd/>
          </a:ln>
        </p:spPr>
        <p:txBody>
          <a:bodyPr>
            <a:spAutoFit/>
          </a:bodyPr>
          <a:lstStyle/>
          <a:p>
            <a:pPr>
              <a:spcBef>
                <a:spcPct val="50000"/>
              </a:spcBef>
            </a:pPr>
            <a:r>
              <a:rPr lang="en-GB" b="1">
                <a:solidFill>
                  <a:srgbClr val="660066"/>
                </a:solidFill>
              </a:rPr>
              <a:t>a known score or value</a:t>
            </a:r>
          </a:p>
        </p:txBody>
      </p:sp>
      <p:sp>
        <p:nvSpPr>
          <p:cNvPr id="29708" name="TextBox 11"/>
          <p:cNvSpPr txBox="1">
            <a:spLocks noChangeArrowheads="1"/>
          </p:cNvSpPr>
          <p:nvPr/>
        </p:nvSpPr>
        <p:spPr bwMode="auto">
          <a:xfrm>
            <a:off x="7775575" y="5589240"/>
            <a:ext cx="1368425" cy="369887"/>
          </a:xfrm>
          <a:prstGeom prst="rect">
            <a:avLst/>
          </a:prstGeom>
          <a:noFill/>
          <a:ln w="9525">
            <a:noFill/>
            <a:miter lim="800000"/>
            <a:headEnd/>
            <a:tailEnd/>
          </a:ln>
        </p:spPr>
        <p:txBody>
          <a:bodyPr>
            <a:spAutoFit/>
          </a:bodyPr>
          <a:lstStyle/>
          <a:p>
            <a:r>
              <a:rPr lang="en-GB" dirty="0"/>
              <a:t>e.g. </a:t>
            </a:r>
            <a:r>
              <a:rPr lang="en-GB" dirty="0" err="1"/>
              <a:t>Cattell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20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9700">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anim calcmode="lin" valueType="num">
                                      <p:cBhvr additive="base">
                                        <p:cTn id="11" dur="2000" fill="hold"/>
                                        <p:tgtEl>
                                          <p:spTgt spid="29700">
                                            <p:txEl>
                                              <p:pRg st="1" end="1"/>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29700">
                                            <p:txEl>
                                              <p:pRg st="1" end="1"/>
                                            </p:txEl>
                                          </p:spTgt>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 calcmode="lin" valueType="num">
                                      <p:cBhvr additive="base">
                                        <p:cTn id="15" dur="2000" fill="hold"/>
                                        <p:tgtEl>
                                          <p:spTgt spid="29700">
                                            <p:txEl>
                                              <p:pRg st="2" end="2"/>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29700">
                                            <p:txEl>
                                              <p:pRg st="2" end="2"/>
                                            </p:txEl>
                                          </p:spTgt>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anim calcmode="lin" valueType="num">
                                      <p:cBhvr additive="base">
                                        <p:cTn id="19" dur="2000" fill="hold"/>
                                        <p:tgtEl>
                                          <p:spTgt spid="29700">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29700">
                                            <p:txEl>
                                              <p:pRg st="3" end="3"/>
                                            </p:txEl>
                                          </p:spTgt>
                                        </p:tgtEl>
                                        <p:attrNameLst>
                                          <p:attrName>ppt_y</p:attrName>
                                        </p:attrNameLst>
                                      </p:cBhvr>
                                      <p:tavLst>
                                        <p:tav tm="0">
                                          <p:val>
                                            <p:strVal val="#ppt_y"/>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29703"/>
                                        </p:tgtEl>
                                        <p:attrNameLst>
                                          <p:attrName>style.visibility</p:attrName>
                                        </p:attrNameLst>
                                      </p:cBhvr>
                                      <p:to>
                                        <p:strVal val="visible"/>
                                      </p:to>
                                    </p:set>
                                    <p:anim calcmode="lin" valueType="num">
                                      <p:cBhvr additive="base">
                                        <p:cTn id="23" dur="2000" fill="hold"/>
                                        <p:tgtEl>
                                          <p:spTgt spid="29703"/>
                                        </p:tgtEl>
                                        <p:attrNameLst>
                                          <p:attrName>ppt_x</p:attrName>
                                        </p:attrNameLst>
                                      </p:cBhvr>
                                      <p:tavLst>
                                        <p:tav tm="0">
                                          <p:val>
                                            <p:strVal val="#ppt_x"/>
                                          </p:val>
                                        </p:tav>
                                        <p:tav tm="100000">
                                          <p:val>
                                            <p:strVal val="#ppt_x"/>
                                          </p:val>
                                        </p:tav>
                                      </p:tavLst>
                                    </p:anim>
                                    <p:anim calcmode="lin" valueType="num">
                                      <p:cBhvr additive="base">
                                        <p:cTn id="24" dur="2000" fill="hold"/>
                                        <p:tgtEl>
                                          <p:spTgt spid="29703"/>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29704"/>
                                        </p:tgtEl>
                                        <p:attrNameLst>
                                          <p:attrName>style.visibility</p:attrName>
                                        </p:attrNameLst>
                                      </p:cBhvr>
                                      <p:to>
                                        <p:strVal val="visible"/>
                                      </p:to>
                                    </p:set>
                                    <p:anim calcmode="lin" valueType="num">
                                      <p:cBhvr additive="base">
                                        <p:cTn id="27" dur="2000" fill="hold"/>
                                        <p:tgtEl>
                                          <p:spTgt spid="29704"/>
                                        </p:tgtEl>
                                        <p:attrNameLst>
                                          <p:attrName>ppt_x</p:attrName>
                                        </p:attrNameLst>
                                      </p:cBhvr>
                                      <p:tavLst>
                                        <p:tav tm="0">
                                          <p:val>
                                            <p:strVal val="#ppt_x"/>
                                          </p:val>
                                        </p:tav>
                                        <p:tav tm="100000">
                                          <p:val>
                                            <p:strVal val="#ppt_x"/>
                                          </p:val>
                                        </p:tav>
                                      </p:tavLst>
                                    </p:anim>
                                    <p:anim calcmode="lin" valueType="num">
                                      <p:cBhvr additive="base">
                                        <p:cTn id="28" dur="2000" fill="hold"/>
                                        <p:tgtEl>
                                          <p:spTgt spid="29704"/>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29707"/>
                                        </p:tgtEl>
                                        <p:attrNameLst>
                                          <p:attrName>style.visibility</p:attrName>
                                        </p:attrNameLst>
                                      </p:cBhvr>
                                      <p:to>
                                        <p:strVal val="visible"/>
                                      </p:to>
                                    </p:set>
                                    <p:anim calcmode="lin" valueType="num">
                                      <p:cBhvr additive="base">
                                        <p:cTn id="31" dur="2000" fill="hold"/>
                                        <p:tgtEl>
                                          <p:spTgt spid="29707"/>
                                        </p:tgtEl>
                                        <p:attrNameLst>
                                          <p:attrName>ppt_x</p:attrName>
                                        </p:attrNameLst>
                                      </p:cBhvr>
                                      <p:tavLst>
                                        <p:tav tm="0">
                                          <p:val>
                                            <p:strVal val="#ppt_x"/>
                                          </p:val>
                                        </p:tav>
                                        <p:tav tm="100000">
                                          <p:val>
                                            <p:strVal val="#ppt_x"/>
                                          </p:val>
                                        </p:tav>
                                      </p:tavLst>
                                    </p:anim>
                                    <p:anim calcmode="lin" valueType="num">
                                      <p:cBhvr additive="base">
                                        <p:cTn id="32" dur="2000" fill="hold"/>
                                        <p:tgtEl>
                                          <p:spTgt spid="29707"/>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29708"/>
                                        </p:tgtEl>
                                        <p:attrNameLst>
                                          <p:attrName>style.visibility</p:attrName>
                                        </p:attrNameLst>
                                      </p:cBhvr>
                                      <p:to>
                                        <p:strVal val="visible"/>
                                      </p:to>
                                    </p:set>
                                    <p:anim calcmode="lin" valueType="num">
                                      <p:cBhvr additive="base">
                                        <p:cTn id="35" dur="2000" fill="hold"/>
                                        <p:tgtEl>
                                          <p:spTgt spid="29708"/>
                                        </p:tgtEl>
                                        <p:attrNameLst>
                                          <p:attrName>ppt_x</p:attrName>
                                        </p:attrNameLst>
                                      </p:cBhvr>
                                      <p:tavLst>
                                        <p:tav tm="0">
                                          <p:val>
                                            <p:strVal val="#ppt_x"/>
                                          </p:val>
                                        </p:tav>
                                        <p:tav tm="100000">
                                          <p:val>
                                            <p:strVal val="#ppt_x"/>
                                          </p:val>
                                        </p:tav>
                                      </p:tavLst>
                                    </p:anim>
                                    <p:anim calcmode="lin" valueType="num">
                                      <p:cBhvr additive="base">
                                        <p:cTn id="36" dur="20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29701" grpId="0"/>
      <p:bldP spid="29704" grpId="0" animBg="1"/>
      <p:bldP spid="29707" grpId="0" animBg="1"/>
      <p:bldP spid="2970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404813"/>
            <a:ext cx="8229600" cy="1143000"/>
          </a:xfrm>
          <a:noFill/>
        </p:spPr>
        <p:txBody>
          <a:bodyPr/>
          <a:lstStyle/>
          <a:p>
            <a:pPr eaLnBrk="1" hangingPunct="1"/>
            <a:r>
              <a:rPr lang="en-GB" sz="4000" smtClean="0"/>
              <a:t>Using the GLM for VBM</a:t>
            </a:r>
            <a:br>
              <a:rPr lang="en-GB" sz="4000" smtClean="0"/>
            </a:br>
            <a:endParaRPr lang="en-GB" sz="4000" smtClean="0"/>
          </a:p>
        </p:txBody>
      </p:sp>
      <p:pic>
        <p:nvPicPr>
          <p:cNvPr id="30723" name="Picture 3" descr="2-groups"/>
          <p:cNvPicPr>
            <a:picLocks noChangeAspect="1" noChangeArrowheads="1"/>
          </p:cNvPicPr>
          <p:nvPr/>
        </p:nvPicPr>
        <p:blipFill>
          <a:blip r:embed="rId3" cstate="print"/>
          <a:srcRect l="8264" t="6944" r="17708" b="35301"/>
          <a:stretch>
            <a:fillRect/>
          </a:stretch>
        </p:blipFill>
        <p:spPr bwMode="auto">
          <a:xfrm>
            <a:off x="179388" y="1179513"/>
            <a:ext cx="3455987" cy="2022475"/>
          </a:xfrm>
          <a:prstGeom prst="rect">
            <a:avLst/>
          </a:prstGeom>
          <a:noFill/>
          <a:ln w="9525">
            <a:noFill/>
            <a:miter lim="800000"/>
            <a:headEnd/>
            <a:tailEnd/>
          </a:ln>
        </p:spPr>
      </p:pic>
      <p:pic>
        <p:nvPicPr>
          <p:cNvPr id="30724" name="Picture 4" descr="GroupDistribution"/>
          <p:cNvPicPr>
            <a:picLocks noChangeAspect="1" noChangeArrowheads="1"/>
          </p:cNvPicPr>
          <p:nvPr/>
        </p:nvPicPr>
        <p:blipFill>
          <a:blip r:embed="rId4" cstate="print"/>
          <a:srcRect l="6657" t="3830" r="4552"/>
          <a:stretch>
            <a:fillRect/>
          </a:stretch>
        </p:blipFill>
        <p:spPr bwMode="auto">
          <a:xfrm>
            <a:off x="179388" y="3213100"/>
            <a:ext cx="3455987" cy="2152650"/>
          </a:xfrm>
          <a:prstGeom prst="rect">
            <a:avLst/>
          </a:prstGeom>
          <a:noFill/>
          <a:ln w="9525">
            <a:noFill/>
            <a:miter lim="800000"/>
            <a:headEnd/>
            <a:tailEnd/>
          </a:ln>
        </p:spPr>
      </p:pic>
      <p:sp>
        <p:nvSpPr>
          <p:cNvPr id="30725" name="Rectangle 5"/>
          <p:cNvSpPr>
            <a:spLocks noChangeArrowheads="1"/>
          </p:cNvSpPr>
          <p:nvPr/>
        </p:nvSpPr>
        <p:spPr bwMode="auto">
          <a:xfrm>
            <a:off x="3851275" y="1125538"/>
            <a:ext cx="5113338" cy="641350"/>
          </a:xfrm>
          <a:prstGeom prst="rect">
            <a:avLst/>
          </a:prstGeom>
          <a:noFill/>
          <a:ln w="9525">
            <a:noFill/>
            <a:miter lim="800000"/>
            <a:headEnd/>
            <a:tailEnd/>
          </a:ln>
        </p:spPr>
        <p:txBody>
          <a:bodyPr>
            <a:spAutoFit/>
          </a:bodyPr>
          <a:lstStyle/>
          <a:p>
            <a:r>
              <a:rPr lang="en-GB"/>
              <a:t>e.g, compare the GM/ WM differences between 2 groups</a:t>
            </a:r>
            <a:endParaRPr lang="en-US"/>
          </a:p>
        </p:txBody>
      </p:sp>
      <p:sp>
        <p:nvSpPr>
          <p:cNvPr id="30726" name="Rectangle 6"/>
          <p:cNvSpPr>
            <a:spLocks noChangeArrowheads="1"/>
          </p:cNvSpPr>
          <p:nvPr/>
        </p:nvSpPr>
        <p:spPr bwMode="auto">
          <a:xfrm>
            <a:off x="4500563" y="1916113"/>
            <a:ext cx="3384550" cy="503237"/>
          </a:xfrm>
          <a:prstGeom prst="rect">
            <a:avLst/>
          </a:prstGeom>
          <a:noFill/>
          <a:ln w="9525">
            <a:noFill/>
            <a:miter lim="800000"/>
            <a:headEnd/>
            <a:tailEnd/>
          </a:ln>
        </p:spPr>
        <p:txBody>
          <a:bodyPr/>
          <a:lstStyle/>
          <a:p>
            <a:pPr marL="342900" indent="-342900">
              <a:spcBef>
                <a:spcPct val="20000"/>
              </a:spcBef>
            </a:pPr>
            <a:r>
              <a:rPr lang="en-GB" sz="2400" b="1"/>
              <a:t>Y</a:t>
            </a:r>
            <a:r>
              <a:rPr lang="en-US" sz="2400" b="1"/>
              <a:t> </a:t>
            </a:r>
            <a:r>
              <a:rPr lang="en-GB" sz="2400" b="1"/>
              <a:t>=</a:t>
            </a:r>
            <a:r>
              <a:rPr lang="en-US" sz="2400" b="1"/>
              <a:t> </a:t>
            </a:r>
            <a:r>
              <a:rPr lang="en-GB" sz="2400" b="1"/>
              <a:t>Xβ + ε</a:t>
            </a:r>
            <a:endParaRPr lang="en-US" sz="2400" b="1"/>
          </a:p>
        </p:txBody>
      </p:sp>
      <p:pic>
        <p:nvPicPr>
          <p:cNvPr id="30727" name="Picture 7" descr="glm"/>
          <p:cNvPicPr>
            <a:picLocks noChangeAspect="1" noChangeArrowheads="1"/>
          </p:cNvPicPr>
          <p:nvPr/>
        </p:nvPicPr>
        <p:blipFill>
          <a:blip r:embed="rId5" cstate="print"/>
          <a:srcRect l="9045" t="21643" r="19289" b="12199"/>
          <a:stretch>
            <a:fillRect/>
          </a:stretch>
        </p:blipFill>
        <p:spPr bwMode="auto">
          <a:xfrm>
            <a:off x="4284663" y="2492375"/>
            <a:ext cx="3817937" cy="2643188"/>
          </a:xfrm>
          <a:prstGeom prst="rect">
            <a:avLst/>
          </a:prstGeom>
          <a:noFill/>
          <a:ln w="9525">
            <a:noFill/>
            <a:miter lim="800000"/>
            <a:headEnd/>
            <a:tailEnd/>
          </a:ln>
        </p:spPr>
      </p:pic>
      <p:sp>
        <p:nvSpPr>
          <p:cNvPr id="30728" name="Text Box 8"/>
          <p:cNvSpPr txBox="1">
            <a:spLocks noChangeArrowheads="1"/>
          </p:cNvSpPr>
          <p:nvPr/>
        </p:nvSpPr>
        <p:spPr bwMode="auto">
          <a:xfrm>
            <a:off x="4500563" y="5229225"/>
            <a:ext cx="4089400" cy="1281113"/>
          </a:xfrm>
          <a:prstGeom prst="rect">
            <a:avLst/>
          </a:prstGeom>
          <a:noFill/>
          <a:ln w="9525">
            <a:noFill/>
            <a:miter lim="800000"/>
            <a:headEnd/>
            <a:tailEnd/>
          </a:ln>
        </p:spPr>
        <p:txBody>
          <a:bodyPr wrap="none">
            <a:spAutoFit/>
          </a:bodyPr>
          <a:lstStyle/>
          <a:p>
            <a:r>
              <a:rPr lang="en-US" sz="2000" b="1" i="1"/>
              <a:t>H</a:t>
            </a:r>
            <a:r>
              <a:rPr lang="en-US" sz="1600" b="1" i="1"/>
              <a:t>0</a:t>
            </a:r>
            <a:r>
              <a:rPr lang="en-US" sz="2000"/>
              <a:t>: there is no difference between </a:t>
            </a:r>
          </a:p>
          <a:p>
            <a:r>
              <a:rPr lang="en-US" sz="2000"/>
              <a:t>these groups</a:t>
            </a:r>
          </a:p>
          <a:p>
            <a:endParaRPr lang="en-US" sz="2000"/>
          </a:p>
          <a:p>
            <a:r>
              <a:rPr lang="en-GB" b="1"/>
              <a:t>β: </a:t>
            </a:r>
            <a:r>
              <a:rPr lang="en-GB"/>
              <a:t>other covariates, not just the mean</a:t>
            </a:r>
            <a:endParaRPr lang="en-US" b="1"/>
          </a:p>
        </p:txBody>
      </p:sp>
      <p:pic>
        <p:nvPicPr>
          <p:cNvPr id="30729" name="Picture 9" descr="sample"/>
          <p:cNvPicPr>
            <a:picLocks noChangeAspect="1" noChangeArrowheads="1"/>
          </p:cNvPicPr>
          <p:nvPr/>
        </p:nvPicPr>
        <p:blipFill>
          <a:blip r:embed="rId6" cstate="print"/>
          <a:srcRect/>
          <a:stretch>
            <a:fillRect/>
          </a:stretch>
        </p:blipFill>
        <p:spPr bwMode="auto">
          <a:xfrm>
            <a:off x="250825" y="5516563"/>
            <a:ext cx="1511300" cy="1133475"/>
          </a:xfrm>
          <a:prstGeom prst="rect">
            <a:avLst/>
          </a:prstGeom>
          <a:noFill/>
          <a:ln w="9525">
            <a:noFill/>
            <a:miter lim="800000"/>
            <a:headEnd/>
            <a:tailEnd/>
          </a:ln>
        </p:spPr>
      </p:pic>
      <p:pic>
        <p:nvPicPr>
          <p:cNvPr id="30730" name="Picture 10" descr="sample2"/>
          <p:cNvPicPr>
            <a:picLocks noChangeAspect="1" noChangeArrowheads="1"/>
          </p:cNvPicPr>
          <p:nvPr/>
        </p:nvPicPr>
        <p:blipFill>
          <a:blip r:embed="rId7" cstate="print"/>
          <a:srcRect/>
          <a:stretch>
            <a:fillRect/>
          </a:stretch>
        </p:blipFill>
        <p:spPr bwMode="auto">
          <a:xfrm>
            <a:off x="2193925" y="5516563"/>
            <a:ext cx="1296988" cy="1092200"/>
          </a:xfrm>
          <a:prstGeom prst="rect">
            <a:avLst/>
          </a:prstGeom>
          <a:noFill/>
          <a:ln w="9525">
            <a:noFill/>
            <a:miter lim="800000"/>
            <a:headEnd/>
            <a:tailEnd/>
          </a:ln>
        </p:spPr>
      </p:pic>
      <p:sp>
        <p:nvSpPr>
          <p:cNvPr id="30731" name="AutoShape 11"/>
          <p:cNvSpPr>
            <a:spLocks noChangeArrowheads="1"/>
          </p:cNvSpPr>
          <p:nvPr/>
        </p:nvSpPr>
        <p:spPr bwMode="auto">
          <a:xfrm>
            <a:off x="1617663" y="5805488"/>
            <a:ext cx="720725" cy="358775"/>
          </a:xfrm>
          <a:prstGeom prst="leftRightArrow">
            <a:avLst>
              <a:gd name="adj1" fmla="val 50000"/>
              <a:gd name="adj2" fmla="val 40177"/>
            </a:avLst>
          </a:prstGeom>
          <a:solidFill>
            <a:srgbClr val="FFCC00"/>
          </a:solidFill>
          <a:ln w="15875" algn="ctr">
            <a:solidFill>
              <a:srgbClr val="FF990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VBM in a </a:t>
            </a:r>
            <a:endParaRPr lang="en-US" smtClean="0"/>
          </a:p>
        </p:txBody>
      </p:sp>
      <p:sp>
        <p:nvSpPr>
          <p:cNvPr id="4099" name="Rectangle 3"/>
          <p:cNvSpPr>
            <a:spLocks noGrp="1" noChangeArrowheads="1"/>
          </p:cNvSpPr>
          <p:nvPr>
            <p:ph type="body" idx="1"/>
          </p:nvPr>
        </p:nvSpPr>
        <p:spPr/>
        <p:txBody>
          <a:bodyPr/>
          <a:lstStyle/>
          <a:p>
            <a:pPr eaLnBrk="1" hangingPunct="1">
              <a:lnSpc>
                <a:spcPct val="80000"/>
              </a:lnSpc>
            </a:pPr>
            <a:r>
              <a:rPr lang="en-US" sz="2400" b="1" dirty="0" smtClean="0"/>
              <a:t>VBM = </a:t>
            </a:r>
            <a:r>
              <a:rPr lang="en-US" sz="2400" b="1" dirty="0" err="1" smtClean="0"/>
              <a:t>voxel</a:t>
            </a:r>
            <a:r>
              <a:rPr lang="en-US" sz="2400" b="1" dirty="0" smtClean="0"/>
              <a:t> based </a:t>
            </a:r>
            <a:r>
              <a:rPr lang="en-US" sz="2400" b="1" dirty="0" err="1" smtClean="0"/>
              <a:t>morphometry</a:t>
            </a:r>
            <a:endParaRPr lang="en-US" sz="2400" b="1" dirty="0" smtClean="0"/>
          </a:p>
          <a:p>
            <a:pPr lvl="1" eaLnBrk="1" hangingPunct="1">
              <a:lnSpc>
                <a:spcPct val="80000"/>
              </a:lnSpc>
            </a:pPr>
            <a:r>
              <a:rPr lang="en-US" sz="2000" dirty="0" err="1" smtClean="0"/>
              <a:t>morpho</a:t>
            </a:r>
            <a:r>
              <a:rPr lang="en-US" sz="2000" dirty="0" smtClean="0"/>
              <a:t>	= form/ gestalt</a:t>
            </a:r>
            <a:endParaRPr lang="de-DE" sz="2000" dirty="0" smtClean="0"/>
          </a:p>
          <a:p>
            <a:pPr lvl="1" eaLnBrk="1" hangingPunct="1">
              <a:lnSpc>
                <a:spcPct val="80000"/>
              </a:lnSpc>
            </a:pPr>
            <a:r>
              <a:rPr lang="en-US" sz="2000" dirty="0" err="1" smtClean="0"/>
              <a:t>metry</a:t>
            </a:r>
            <a:r>
              <a:rPr lang="en-US" sz="2000" dirty="0" smtClean="0"/>
              <a:t>	= to measure/ measurement</a:t>
            </a:r>
          </a:p>
          <a:p>
            <a:pPr lvl="1" eaLnBrk="1" hangingPunct="1">
              <a:lnSpc>
                <a:spcPct val="80000"/>
              </a:lnSpc>
            </a:pPr>
            <a:r>
              <a:rPr lang="en-US" sz="2000" dirty="0" smtClean="0"/>
              <a:t>Studying the variability of the form (shape and size) of “things”</a:t>
            </a:r>
          </a:p>
          <a:p>
            <a:pPr eaLnBrk="1" hangingPunct="1">
              <a:lnSpc>
                <a:spcPct val="80000"/>
              </a:lnSpc>
            </a:pPr>
            <a:endParaRPr lang="de-DE" sz="2400" dirty="0" smtClean="0"/>
          </a:p>
          <a:p>
            <a:pPr eaLnBrk="1" hangingPunct="1">
              <a:lnSpc>
                <a:spcPct val="80000"/>
              </a:lnSpc>
            </a:pPr>
            <a:r>
              <a:rPr lang="en-GB" sz="2000" dirty="0" smtClean="0">
                <a:solidFill>
                  <a:srgbClr val="FF6600"/>
                </a:solidFill>
              </a:rPr>
              <a:t>Measures differences in local concentrations of brain tissue [e.g. Grey matter GM, or white matter WM, or CSF]...</a:t>
            </a:r>
          </a:p>
          <a:p>
            <a:pPr eaLnBrk="1" hangingPunct="1">
              <a:lnSpc>
                <a:spcPct val="80000"/>
              </a:lnSpc>
              <a:buNone/>
            </a:pPr>
            <a:r>
              <a:rPr lang="en-GB" sz="2000" dirty="0" smtClean="0">
                <a:solidFill>
                  <a:srgbClr val="FF6600"/>
                </a:solidFill>
              </a:rPr>
              <a:t>     these measures are taken at every </a:t>
            </a:r>
            <a:r>
              <a:rPr lang="en-GB" sz="2000" dirty="0" err="1" smtClean="0">
                <a:solidFill>
                  <a:srgbClr val="FF6600"/>
                </a:solidFill>
              </a:rPr>
              <a:t>voxel</a:t>
            </a:r>
            <a:r>
              <a:rPr lang="en-GB" sz="2000" dirty="0" smtClean="0">
                <a:solidFill>
                  <a:srgbClr val="FF6600"/>
                </a:solidFill>
              </a:rPr>
              <a:t> of the brain and then statistically compared between 2 or more experimental groups...</a:t>
            </a:r>
          </a:p>
          <a:p>
            <a:pPr eaLnBrk="1" hangingPunct="1">
              <a:lnSpc>
                <a:spcPct val="80000"/>
              </a:lnSpc>
              <a:buNone/>
            </a:pPr>
            <a:r>
              <a:rPr lang="en-GB" sz="2000" dirty="0" smtClean="0">
                <a:solidFill>
                  <a:srgbClr val="FF6600"/>
                </a:solidFill>
              </a:rPr>
              <a:t>     which establishes statistically significant differences in brain tissue concentration in specific brain regions between these 2 groups...</a:t>
            </a:r>
            <a:endParaRPr lang="de-DE" sz="2000" dirty="0" smtClean="0">
              <a:solidFill>
                <a:srgbClr val="FF6600"/>
              </a:solidFill>
            </a:endParaRPr>
          </a:p>
          <a:p>
            <a:pPr eaLnBrk="1" hangingPunct="1">
              <a:lnSpc>
                <a:spcPct val="80000"/>
              </a:lnSpc>
            </a:pPr>
            <a:endParaRPr lang="de-DE" sz="2000" dirty="0" smtClean="0"/>
          </a:p>
          <a:p>
            <a:pPr eaLnBrk="1" hangingPunct="1">
              <a:lnSpc>
                <a:spcPct val="80000"/>
              </a:lnSpc>
            </a:pPr>
            <a:r>
              <a:rPr lang="de-DE" sz="2000" dirty="0" smtClean="0"/>
              <a:t>Whole-brain analysis - does not require a priori assumptions about ROIs </a:t>
            </a:r>
          </a:p>
          <a:p>
            <a:pPr eaLnBrk="1" hangingPunct="1">
              <a:lnSpc>
                <a:spcPct val="80000"/>
              </a:lnSpc>
            </a:pPr>
            <a:endParaRPr lang="en-GB" sz="2000" dirty="0" smtClean="0"/>
          </a:p>
          <a:p>
            <a:pPr eaLnBrk="1" hangingPunct="1">
              <a:lnSpc>
                <a:spcPct val="80000"/>
              </a:lnSpc>
            </a:pPr>
            <a:r>
              <a:rPr lang="en-GB" sz="2000" dirty="0" smtClean="0"/>
              <a:t>Fully automated</a:t>
            </a:r>
            <a:endParaRPr lang="en-US" sz="2000" dirty="0" smtClean="0"/>
          </a:p>
        </p:txBody>
      </p:sp>
      <p:pic>
        <p:nvPicPr>
          <p:cNvPr id="4100" name="Picture 4"/>
          <p:cNvPicPr>
            <a:picLocks noChangeAspect="1" noChangeArrowheads="1"/>
          </p:cNvPicPr>
          <p:nvPr/>
        </p:nvPicPr>
        <p:blipFill>
          <a:blip r:embed="rId3" cstate="print"/>
          <a:srcRect/>
          <a:stretch>
            <a:fillRect/>
          </a:stretch>
        </p:blipFill>
        <p:spPr bwMode="auto">
          <a:xfrm>
            <a:off x="5867400" y="260350"/>
            <a:ext cx="1141413" cy="1141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 calcmode="lin" valueType="num">
                                      <p:cBhvr additive="base">
                                        <p:cTn id="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6" end="6"/>
                                            </p:txEl>
                                          </p:spTgt>
                                        </p:tgtEl>
                                        <p:attrNameLst>
                                          <p:attrName>style.visibility</p:attrName>
                                        </p:attrNameLst>
                                      </p:cBhvr>
                                      <p:to>
                                        <p:strVal val="visible"/>
                                      </p:to>
                                    </p:set>
                                    <p:anim calcmode="lin" valueType="num">
                                      <p:cBhvr additive="base">
                                        <p:cTn id="1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anim calcmode="lin" valueType="num">
                                      <p:cBhvr additive="base">
                                        <p:cTn id="19"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9" end="9"/>
                                            </p:txEl>
                                          </p:spTgt>
                                        </p:tgtEl>
                                        <p:attrNameLst>
                                          <p:attrName>style.visibility</p:attrName>
                                        </p:attrNameLst>
                                      </p:cBhvr>
                                      <p:to>
                                        <p:strVal val="visible"/>
                                      </p:to>
                                    </p:set>
                                    <p:anim calcmode="lin" valueType="num">
                                      <p:cBhvr additive="base">
                                        <p:cTn id="25" dur="500" fill="hold"/>
                                        <p:tgtEl>
                                          <p:spTgt spid="409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11" end="11"/>
                                            </p:txEl>
                                          </p:spTgt>
                                        </p:tgtEl>
                                        <p:attrNameLst>
                                          <p:attrName>style.visibility</p:attrName>
                                        </p:attrNameLst>
                                      </p:cBhvr>
                                      <p:to>
                                        <p:strVal val="visible"/>
                                      </p:to>
                                    </p:set>
                                    <p:anim calcmode="lin" valueType="num">
                                      <p:cBhvr additive="base">
                                        <p:cTn id="31" dur="500" fill="hold"/>
                                        <p:tgtEl>
                                          <p:spTgt spid="4099">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sz="4500" smtClean="0"/>
              <a:t>VBM: group comparison</a:t>
            </a:r>
          </a:p>
        </p:txBody>
      </p:sp>
      <p:sp>
        <p:nvSpPr>
          <p:cNvPr id="31747" name="Rectangle 3"/>
          <p:cNvSpPr>
            <a:spLocks noGrp="1" noChangeArrowheads="1"/>
          </p:cNvSpPr>
          <p:nvPr>
            <p:ph type="body" idx="1"/>
          </p:nvPr>
        </p:nvSpPr>
        <p:spPr>
          <a:xfrm>
            <a:off x="250825" y="1916113"/>
            <a:ext cx="8489950" cy="1338262"/>
          </a:xfrm>
        </p:spPr>
        <p:txBody>
          <a:bodyPr/>
          <a:lstStyle/>
          <a:p>
            <a:pPr eaLnBrk="1" hangingPunct="1">
              <a:lnSpc>
                <a:spcPct val="80000"/>
              </a:lnSpc>
            </a:pPr>
            <a:r>
              <a:rPr lang="en-GB" sz="2000" b="1" smtClean="0"/>
              <a:t>Intensity </a:t>
            </a:r>
            <a:r>
              <a:rPr lang="en-GB" sz="2000" smtClean="0"/>
              <a:t>for each voxel (V) is a function that models the different things that account for differences between scans:</a:t>
            </a:r>
          </a:p>
          <a:p>
            <a:pPr eaLnBrk="1" hangingPunct="1">
              <a:lnSpc>
                <a:spcPct val="80000"/>
              </a:lnSpc>
            </a:pPr>
            <a:endParaRPr lang="en-GB" sz="2000" smtClean="0"/>
          </a:p>
          <a:p>
            <a:pPr eaLnBrk="1" hangingPunct="1">
              <a:lnSpc>
                <a:spcPct val="80000"/>
              </a:lnSpc>
            </a:pPr>
            <a:r>
              <a:rPr lang="en-GB" sz="2000" smtClean="0"/>
              <a:t>V = β</a:t>
            </a:r>
            <a:r>
              <a:rPr lang="en-GB" sz="2000" baseline="-25000" smtClean="0"/>
              <a:t>1</a:t>
            </a:r>
            <a:r>
              <a:rPr lang="en-GB" sz="2000" smtClean="0"/>
              <a:t>(AD) + β</a:t>
            </a:r>
            <a:r>
              <a:rPr lang="en-GB" sz="2000" baseline="-25000" smtClean="0"/>
              <a:t>2</a:t>
            </a:r>
            <a:r>
              <a:rPr lang="en-GB" sz="2000" smtClean="0"/>
              <a:t>(control) + β</a:t>
            </a:r>
            <a:r>
              <a:rPr lang="en-GB" sz="2000" baseline="-25000" smtClean="0"/>
              <a:t>3</a:t>
            </a:r>
            <a:r>
              <a:rPr lang="en-GB" sz="2000" smtClean="0"/>
              <a:t>(covariates) + β</a:t>
            </a:r>
            <a:r>
              <a:rPr lang="en-GB" sz="2000" baseline="-25000" smtClean="0"/>
              <a:t>4</a:t>
            </a:r>
            <a:r>
              <a:rPr lang="en-GB" sz="2000" smtClean="0"/>
              <a:t>(global volume) + μ + ε </a:t>
            </a:r>
          </a:p>
        </p:txBody>
      </p:sp>
      <p:sp>
        <p:nvSpPr>
          <p:cNvPr id="31748" name="Rectangle 4"/>
          <p:cNvSpPr>
            <a:spLocks noChangeArrowheads="1"/>
          </p:cNvSpPr>
          <p:nvPr/>
        </p:nvSpPr>
        <p:spPr bwMode="auto">
          <a:xfrm>
            <a:off x="250825" y="3429000"/>
            <a:ext cx="8532813" cy="1143000"/>
          </a:xfrm>
          <a:prstGeom prst="rect">
            <a:avLst/>
          </a:prstGeom>
          <a:noFill/>
          <a:ln w="9525">
            <a:noFill/>
            <a:miter lim="800000"/>
            <a:headEnd/>
            <a:tailEnd/>
          </a:ln>
        </p:spPr>
        <p:txBody>
          <a:bodyPr/>
          <a:lstStyle/>
          <a:p>
            <a:pPr marL="342900" indent="-342900">
              <a:spcBef>
                <a:spcPct val="20000"/>
              </a:spcBef>
              <a:buFontTx/>
              <a:buChar char="•"/>
            </a:pPr>
            <a:r>
              <a:rPr lang="en-GB" sz="2000">
                <a:cs typeface="Times New Roman" pitchFamily="18" charset="0"/>
              </a:rPr>
              <a:t>V = β</a:t>
            </a:r>
            <a:r>
              <a:rPr lang="en-GB" sz="2000" baseline="-25000">
                <a:cs typeface="Times New Roman" pitchFamily="18" charset="0"/>
              </a:rPr>
              <a:t>1</a:t>
            </a:r>
            <a:r>
              <a:rPr lang="en-GB" sz="2000">
                <a:cs typeface="Times New Roman" pitchFamily="18" charset="0"/>
              </a:rPr>
              <a:t>(AD) + β</a:t>
            </a:r>
            <a:r>
              <a:rPr lang="en-GB" sz="2000" baseline="-25000">
                <a:cs typeface="Times New Roman" pitchFamily="18" charset="0"/>
              </a:rPr>
              <a:t>2</a:t>
            </a:r>
            <a:r>
              <a:rPr lang="en-GB" sz="2000">
                <a:cs typeface="Times New Roman" pitchFamily="18" charset="0"/>
              </a:rPr>
              <a:t>(control) </a:t>
            </a:r>
            <a:r>
              <a:rPr lang="en-GB"/>
              <a:t>+ β3(age) + β4(gender) + β5(global volume) + μ + ε </a:t>
            </a:r>
          </a:p>
        </p:txBody>
      </p:sp>
      <p:sp>
        <p:nvSpPr>
          <p:cNvPr id="101381" name="Rectangle 5"/>
          <p:cNvSpPr>
            <a:spLocks noChangeArrowheads="1"/>
          </p:cNvSpPr>
          <p:nvPr/>
        </p:nvSpPr>
        <p:spPr bwMode="auto">
          <a:xfrm>
            <a:off x="468313" y="4508500"/>
            <a:ext cx="8280400" cy="974725"/>
          </a:xfrm>
          <a:prstGeom prst="rect">
            <a:avLst/>
          </a:prstGeom>
          <a:noFill/>
          <a:ln w="9525">
            <a:noFill/>
            <a:miter lim="800000"/>
            <a:headEnd/>
            <a:tailEnd/>
          </a:ln>
        </p:spPr>
        <p:txBody>
          <a:bodyPr/>
          <a:lstStyle/>
          <a:p>
            <a:pPr marL="342900" indent="-342900">
              <a:spcBef>
                <a:spcPct val="20000"/>
              </a:spcBef>
              <a:buFontTx/>
              <a:buChar char="•"/>
            </a:pPr>
            <a:r>
              <a:rPr lang="en-GB" sz="2400"/>
              <a:t>which covariate (β) best explains the values in GM/ WM</a:t>
            </a:r>
          </a:p>
          <a:p>
            <a:pPr marL="342900" indent="-342900">
              <a:spcBef>
                <a:spcPct val="20000"/>
              </a:spcBef>
              <a:buFontTx/>
              <a:buChar char="•"/>
            </a:pPr>
            <a:endParaRPr lang="en-GB" sz="2400">
              <a:cs typeface="Times New Roman" pitchFamily="18" charset="0"/>
            </a:endParaRPr>
          </a:p>
          <a:p>
            <a:pPr marL="342900" indent="-342900">
              <a:spcBef>
                <a:spcPct val="20000"/>
              </a:spcBef>
              <a:buFontTx/>
              <a:buChar char="•"/>
            </a:pPr>
            <a:r>
              <a:rPr lang="en-GB" sz="2400">
                <a:cs typeface="Times New Roman" pitchFamily="18" charset="0"/>
              </a:rPr>
              <a:t>In practice, the contrast of interest is usually t-test between β</a:t>
            </a:r>
            <a:r>
              <a:rPr lang="en-GB" sz="2400" baseline="-25000">
                <a:cs typeface="Times New Roman" pitchFamily="18" charset="0"/>
              </a:rPr>
              <a:t>1 </a:t>
            </a:r>
            <a:r>
              <a:rPr lang="en-GB" sz="2400">
                <a:cs typeface="Times New Roman" pitchFamily="18" charset="0"/>
              </a:rPr>
              <a:t>and β</a:t>
            </a:r>
            <a:r>
              <a:rPr lang="en-GB" sz="2400" baseline="-25000">
                <a:cs typeface="Times New Roman" pitchFamily="18" charset="0"/>
              </a:rPr>
              <a:t>2, ***</a:t>
            </a:r>
          </a:p>
        </p:txBody>
      </p:sp>
      <p:sp>
        <p:nvSpPr>
          <p:cNvPr id="101382" name="Rectangle 6"/>
          <p:cNvSpPr>
            <a:spLocks noChangeArrowheads="1"/>
          </p:cNvSpPr>
          <p:nvPr/>
        </p:nvSpPr>
        <p:spPr bwMode="auto">
          <a:xfrm>
            <a:off x="2987675" y="3573463"/>
            <a:ext cx="5976938" cy="1143000"/>
          </a:xfrm>
          <a:prstGeom prst="rect">
            <a:avLst/>
          </a:prstGeom>
          <a:noFill/>
          <a:ln w="9525">
            <a:noFill/>
            <a:miter lim="800000"/>
            <a:headEnd/>
            <a:tailEnd/>
          </a:ln>
          <a:effectLst/>
        </p:spPr>
        <p:txBody>
          <a:bodyPr/>
          <a:lstStyle/>
          <a:p>
            <a:pPr marL="342900" indent="-342900">
              <a:spcBef>
                <a:spcPct val="20000"/>
              </a:spcBef>
              <a:defRPr/>
            </a:pPr>
            <a:r>
              <a:rPr lang="en-GB" sz="2000">
                <a:cs typeface="Times New Roman" pitchFamily="18" charset="0"/>
              </a:rPr>
              <a:t> </a:t>
            </a:r>
            <a:endParaRPr lang="en-GB" sz="2400">
              <a:effectLst>
                <a:outerShdw blurRad="38100" dist="38100" dir="2700000" algn="tl">
                  <a:srgbClr val="FFFFFF"/>
                </a:outerShdw>
              </a:effectLst>
            </a:endParaRPr>
          </a:p>
        </p:txBody>
      </p:sp>
      <p:sp>
        <p:nvSpPr>
          <p:cNvPr id="31751" name="Rectangle 8"/>
          <p:cNvSpPr>
            <a:spLocks noChangeArrowheads="1"/>
          </p:cNvSpPr>
          <p:nvPr/>
        </p:nvSpPr>
        <p:spPr bwMode="auto">
          <a:xfrm>
            <a:off x="3635375" y="1341438"/>
            <a:ext cx="1905000" cy="366712"/>
          </a:xfrm>
          <a:prstGeom prst="rect">
            <a:avLst/>
          </a:prstGeom>
          <a:noFill/>
          <a:ln w="9525">
            <a:noFill/>
            <a:miter lim="800000"/>
            <a:headEnd/>
            <a:tailEnd/>
          </a:ln>
        </p:spPr>
        <p:txBody>
          <a:bodyPr wrap="none">
            <a:spAutoFit/>
          </a:bodyPr>
          <a:lstStyle/>
          <a:p>
            <a:pPr>
              <a:spcBef>
                <a:spcPct val="20000"/>
              </a:spcBef>
            </a:pPr>
            <a:r>
              <a:rPr lang="en-GB" b="1"/>
              <a:t>GLM: Y</a:t>
            </a:r>
            <a:r>
              <a:rPr lang="en-US" b="1"/>
              <a:t> </a:t>
            </a:r>
            <a:r>
              <a:rPr lang="en-GB" b="1"/>
              <a:t>=</a:t>
            </a:r>
            <a:r>
              <a:rPr lang="en-US" b="1"/>
              <a:t> </a:t>
            </a:r>
            <a:r>
              <a:rPr lang="en-GB" b="1"/>
              <a:t>Xβ + ε</a:t>
            </a:r>
            <a:endParaRPr lang="en-US" b="1"/>
          </a:p>
        </p:txBody>
      </p:sp>
      <p:sp>
        <p:nvSpPr>
          <p:cNvPr id="31752" name="Line 9"/>
          <p:cNvSpPr>
            <a:spLocks noChangeShapeType="1"/>
          </p:cNvSpPr>
          <p:nvPr/>
        </p:nvSpPr>
        <p:spPr bwMode="auto">
          <a:xfrm flipH="1">
            <a:off x="3924300" y="3068638"/>
            <a:ext cx="287338" cy="288925"/>
          </a:xfrm>
          <a:prstGeom prst="line">
            <a:avLst/>
          </a:prstGeom>
          <a:noFill/>
          <a:ln w="19050">
            <a:solidFill>
              <a:srgbClr val="800000"/>
            </a:solidFill>
            <a:round/>
            <a:headEnd/>
            <a:tailEnd type="triangle" w="med" len="med"/>
          </a:ln>
        </p:spPr>
        <p:txBody>
          <a:bodyPr/>
          <a:lstStyle/>
          <a:p>
            <a:endParaRPr lang="en-GB"/>
          </a:p>
        </p:txBody>
      </p:sp>
      <p:sp>
        <p:nvSpPr>
          <p:cNvPr id="31753" name="Line 10"/>
          <p:cNvSpPr>
            <a:spLocks noChangeShapeType="1"/>
          </p:cNvSpPr>
          <p:nvPr/>
        </p:nvSpPr>
        <p:spPr bwMode="auto">
          <a:xfrm>
            <a:off x="4427538" y="3068638"/>
            <a:ext cx="504825" cy="504825"/>
          </a:xfrm>
          <a:prstGeom prst="line">
            <a:avLst/>
          </a:prstGeom>
          <a:noFill/>
          <a:ln w="19050">
            <a:solidFill>
              <a:srgbClr val="800000"/>
            </a:solidFill>
            <a:round/>
            <a:headEnd/>
            <a:tailEnd type="triangle" w="med" len="med"/>
          </a:ln>
        </p:spPr>
        <p:txBody>
          <a:bodyPr/>
          <a:lstStyle/>
          <a:p>
            <a:endParaRPr lang="en-GB"/>
          </a:p>
        </p:txBody>
      </p:sp>
      <p:sp>
        <p:nvSpPr>
          <p:cNvPr id="31754" name="Text Box 11"/>
          <p:cNvSpPr txBox="1">
            <a:spLocks noChangeArrowheads="1"/>
          </p:cNvSpPr>
          <p:nvPr/>
        </p:nvSpPr>
        <p:spPr bwMode="auto">
          <a:xfrm>
            <a:off x="468313" y="6308725"/>
            <a:ext cx="7488237" cy="517525"/>
          </a:xfrm>
          <a:prstGeom prst="rect">
            <a:avLst/>
          </a:prstGeom>
          <a:noFill/>
          <a:ln w="9525">
            <a:noFill/>
            <a:miter lim="800000"/>
            <a:headEnd/>
            <a:tailEnd/>
          </a:ln>
        </p:spPr>
        <p:txBody>
          <a:bodyPr>
            <a:spAutoFit/>
          </a:bodyPr>
          <a:lstStyle/>
          <a:p>
            <a:pPr>
              <a:spcBef>
                <a:spcPct val="50000"/>
              </a:spcBef>
            </a:pPr>
            <a:r>
              <a:rPr lang="en-GB" sz="1400"/>
              <a:t>*** Eg, “is there significantly more GM (higher v) in the controls than in the AD scans and does this explains the value in v much better than any other covariate?”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ppt_x"/>
                                          </p:val>
                                        </p:tav>
                                        <p:tav tm="100000">
                                          <p:val>
                                            <p:strVal val="#ppt_x"/>
                                          </p:val>
                                        </p:tav>
                                      </p:tavLst>
                                    </p:anim>
                                    <p:anim calcmode="lin" valueType="num">
                                      <p:cBhvr additive="base">
                                        <p:cTn id="8"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50825" y="620713"/>
            <a:ext cx="8489950" cy="1152525"/>
          </a:xfrm>
        </p:spPr>
        <p:txBody>
          <a:bodyPr/>
          <a:lstStyle/>
          <a:p>
            <a:pPr eaLnBrk="1" hangingPunct="1"/>
            <a:r>
              <a:rPr lang="en-GB" sz="3600" dirty="0" err="1" smtClean="0"/>
              <a:t>continuous</a:t>
            </a:r>
            <a:r>
              <a:rPr lang="en-GB" sz="4500" dirty="0" err="1" smtClean="0"/>
              <a:t>VBM</a:t>
            </a:r>
            <a:r>
              <a:rPr lang="en-GB" sz="4500" dirty="0" smtClean="0"/>
              <a:t>: correlation</a:t>
            </a:r>
          </a:p>
        </p:txBody>
      </p:sp>
      <p:sp>
        <p:nvSpPr>
          <p:cNvPr id="32771" name="Rectangle 3"/>
          <p:cNvSpPr>
            <a:spLocks noGrp="1" noChangeArrowheads="1"/>
          </p:cNvSpPr>
          <p:nvPr>
            <p:ph type="body" idx="1"/>
          </p:nvPr>
        </p:nvSpPr>
        <p:spPr>
          <a:xfrm>
            <a:off x="395536" y="1844824"/>
            <a:ext cx="8229600" cy="2298700"/>
          </a:xfrm>
        </p:spPr>
        <p:txBody>
          <a:bodyPr/>
          <a:lstStyle/>
          <a:p>
            <a:pPr eaLnBrk="1" hangingPunct="1">
              <a:lnSpc>
                <a:spcPct val="90000"/>
              </a:lnSpc>
            </a:pPr>
            <a:r>
              <a:rPr lang="en-GB" sz="2400" dirty="0" smtClean="0"/>
              <a:t>Correlate images and test scores (</a:t>
            </a:r>
            <a:r>
              <a:rPr lang="en-GB" sz="2400" dirty="0" err="1" smtClean="0"/>
              <a:t>eg</a:t>
            </a:r>
            <a:r>
              <a:rPr lang="en-GB" sz="2400" dirty="0" smtClean="0"/>
              <a:t> Alzheimer’s patients with memory score)</a:t>
            </a:r>
          </a:p>
          <a:p>
            <a:pPr eaLnBrk="1" hangingPunct="1">
              <a:lnSpc>
                <a:spcPct val="90000"/>
              </a:lnSpc>
            </a:pPr>
            <a:r>
              <a:rPr lang="en-GB" sz="2400" dirty="0" smtClean="0"/>
              <a:t>SPM shows regions of GM or WM where there are significant associations between intensity (volume) and test score</a:t>
            </a:r>
          </a:p>
        </p:txBody>
      </p:sp>
      <p:sp>
        <p:nvSpPr>
          <p:cNvPr id="104452" name="Rectangle 4"/>
          <p:cNvSpPr>
            <a:spLocks noChangeArrowheads="1"/>
          </p:cNvSpPr>
          <p:nvPr/>
        </p:nvSpPr>
        <p:spPr bwMode="auto">
          <a:xfrm>
            <a:off x="395536" y="3717032"/>
            <a:ext cx="8291512" cy="2387600"/>
          </a:xfrm>
          <a:prstGeom prst="rect">
            <a:avLst/>
          </a:prstGeom>
          <a:noFill/>
          <a:ln w="9525">
            <a:noFill/>
            <a:miter lim="800000"/>
            <a:headEnd/>
            <a:tailEnd/>
          </a:ln>
          <a:effectLst/>
        </p:spPr>
        <p:txBody>
          <a:bodyPr/>
          <a:lstStyle/>
          <a:p>
            <a:pPr marL="342900" indent="-342900" algn="ctr">
              <a:spcBef>
                <a:spcPct val="20000"/>
              </a:spcBef>
              <a:buFontTx/>
              <a:buChar char="•"/>
              <a:defRPr/>
            </a:pPr>
            <a:r>
              <a:rPr lang="en-GB" dirty="0">
                <a:cs typeface="Times New Roman" pitchFamily="18" charset="0"/>
              </a:rPr>
              <a:t>V = β</a:t>
            </a:r>
            <a:r>
              <a:rPr lang="en-GB" baseline="-25000" dirty="0">
                <a:cs typeface="Times New Roman" pitchFamily="18" charset="0"/>
              </a:rPr>
              <a:t>1</a:t>
            </a:r>
            <a:r>
              <a:rPr lang="en-GB" dirty="0">
                <a:cs typeface="Times New Roman" pitchFamily="18" charset="0"/>
              </a:rPr>
              <a:t>(test score) + β</a:t>
            </a:r>
            <a:r>
              <a:rPr lang="en-GB" baseline="-25000" dirty="0">
                <a:cs typeface="Times New Roman" pitchFamily="18" charset="0"/>
              </a:rPr>
              <a:t>2</a:t>
            </a:r>
            <a:r>
              <a:rPr lang="en-GB" dirty="0">
                <a:cs typeface="Times New Roman" pitchFamily="18" charset="0"/>
              </a:rPr>
              <a:t>(age) + β</a:t>
            </a:r>
            <a:r>
              <a:rPr lang="en-GB" baseline="-25000" dirty="0">
                <a:cs typeface="Times New Roman" pitchFamily="18" charset="0"/>
              </a:rPr>
              <a:t>3</a:t>
            </a:r>
            <a:r>
              <a:rPr lang="en-GB" dirty="0">
                <a:cs typeface="Times New Roman" pitchFamily="18" charset="0"/>
              </a:rPr>
              <a:t>(gender) + β</a:t>
            </a:r>
            <a:r>
              <a:rPr lang="en-GB" baseline="-25000" dirty="0">
                <a:cs typeface="Times New Roman" pitchFamily="18" charset="0"/>
              </a:rPr>
              <a:t>4</a:t>
            </a:r>
            <a:r>
              <a:rPr lang="en-GB" dirty="0">
                <a:cs typeface="Times New Roman" pitchFamily="18" charset="0"/>
              </a:rPr>
              <a:t>(global volume) + </a:t>
            </a:r>
            <a:r>
              <a:rPr lang="en-GB" sz="2000" dirty="0"/>
              <a:t>μ + ε</a:t>
            </a:r>
            <a:r>
              <a:rPr lang="en-GB" sz="2000" dirty="0">
                <a:effectLst>
                  <a:outerShdw blurRad="38100" dist="38100" dir="2700000" algn="tl">
                    <a:srgbClr val="FFFFFF"/>
                  </a:outerShdw>
                </a:effectLst>
              </a:rPr>
              <a:t> </a:t>
            </a:r>
            <a:endParaRPr lang="en-GB" dirty="0">
              <a:cs typeface="Times New Roman" pitchFamily="18" charset="0"/>
            </a:endParaRPr>
          </a:p>
          <a:p>
            <a:pPr marL="342900" indent="-342900">
              <a:spcBef>
                <a:spcPct val="20000"/>
              </a:spcBef>
              <a:buFontTx/>
              <a:buChar char="•"/>
              <a:defRPr/>
            </a:pPr>
            <a:endParaRPr lang="en-GB" sz="2000" dirty="0">
              <a:cs typeface="Times New Roman" pitchFamily="18" charset="0"/>
            </a:endParaRPr>
          </a:p>
          <a:p>
            <a:pPr marL="342900" indent="-342900">
              <a:spcBef>
                <a:spcPct val="20000"/>
              </a:spcBef>
              <a:buFontTx/>
              <a:buChar char="•"/>
              <a:defRPr/>
            </a:pPr>
            <a:r>
              <a:rPr lang="en-GB" sz="2400" dirty="0">
                <a:cs typeface="Times New Roman" pitchFamily="18" charset="0"/>
              </a:rPr>
              <a:t>Contrast of interest is whether </a:t>
            </a:r>
            <a:r>
              <a:rPr lang="en-GB" sz="2400" b="1" dirty="0">
                <a:cs typeface="Times New Roman" pitchFamily="18" charset="0"/>
              </a:rPr>
              <a:t>β</a:t>
            </a:r>
            <a:r>
              <a:rPr lang="en-GB" sz="2400" b="1" baseline="-25000" dirty="0">
                <a:cs typeface="Times New Roman" pitchFamily="18" charset="0"/>
              </a:rPr>
              <a:t>1</a:t>
            </a:r>
            <a:r>
              <a:rPr lang="en-GB" sz="2400" baseline="-25000" dirty="0">
                <a:cs typeface="Times New Roman" pitchFamily="18" charset="0"/>
              </a:rPr>
              <a:t> </a:t>
            </a:r>
            <a:r>
              <a:rPr lang="en-GB" sz="2400" dirty="0">
                <a:cs typeface="Times New Roman" pitchFamily="18" charset="0"/>
              </a:rPr>
              <a:t>(slope of association between intensity &amp; test score) is </a:t>
            </a:r>
            <a:r>
              <a:rPr lang="en-GB" sz="2400" b="1" dirty="0">
                <a:cs typeface="Times New Roman" pitchFamily="18" charset="0"/>
              </a:rPr>
              <a:t>significantly different to zero</a:t>
            </a:r>
          </a:p>
        </p:txBody>
      </p:sp>
      <p:sp>
        <p:nvSpPr>
          <p:cNvPr id="32773" name="Text Box 5"/>
          <p:cNvSpPr txBox="1">
            <a:spLocks noChangeArrowheads="1"/>
          </p:cNvSpPr>
          <p:nvPr/>
        </p:nvSpPr>
        <p:spPr bwMode="auto">
          <a:xfrm>
            <a:off x="611560" y="5733256"/>
            <a:ext cx="7561263" cy="646331"/>
          </a:xfrm>
          <a:prstGeom prst="rect">
            <a:avLst/>
          </a:prstGeom>
          <a:noFill/>
          <a:ln w="9525">
            <a:noFill/>
            <a:miter lim="800000"/>
            <a:headEnd/>
            <a:tailEnd/>
          </a:ln>
        </p:spPr>
        <p:txBody>
          <a:bodyPr>
            <a:spAutoFit/>
          </a:bodyPr>
          <a:lstStyle/>
          <a:p>
            <a:pPr>
              <a:spcBef>
                <a:spcPct val="50000"/>
              </a:spcBef>
            </a:pPr>
            <a:r>
              <a:rPr lang="en-GB" b="1" dirty="0">
                <a:solidFill>
                  <a:schemeClr val="hlink"/>
                </a:solidFill>
              </a:rPr>
              <a:t>Essentially, all VBM statistical analyses use an ANCOVA model so distinguishing CVBM and VBM may be a bit </a:t>
            </a:r>
            <a:r>
              <a:rPr lang="en-GB" b="1" dirty="0" smtClean="0">
                <a:solidFill>
                  <a:schemeClr val="hlink"/>
                </a:solidFill>
              </a:rPr>
              <a:t>artificial</a:t>
            </a:r>
            <a:endParaRPr lang="en-GB" b="1" dirty="0">
              <a:solidFill>
                <a:schemeClr val="hlin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dirty="0" smtClean="0"/>
              <a:t>Things to consider: Covariates</a:t>
            </a:r>
          </a:p>
        </p:txBody>
      </p:sp>
      <p:sp>
        <p:nvSpPr>
          <p:cNvPr id="33795" name="Rectangle 3"/>
          <p:cNvSpPr>
            <a:spLocks noGrp="1" noChangeArrowheads="1"/>
          </p:cNvSpPr>
          <p:nvPr>
            <p:ph type="body" idx="1"/>
          </p:nvPr>
        </p:nvSpPr>
        <p:spPr/>
        <p:txBody>
          <a:bodyPr/>
          <a:lstStyle/>
          <a:p>
            <a:pPr eaLnBrk="1" hangingPunct="1"/>
            <a:r>
              <a:rPr lang="en-GB" sz="2400" smtClean="0"/>
              <a:t>Global or local differences</a:t>
            </a:r>
          </a:p>
          <a:p>
            <a:pPr lvl="1" eaLnBrk="1" hangingPunct="1"/>
            <a:r>
              <a:rPr lang="en-GB" sz="2000" i="1" smtClean="0"/>
              <a:t>Uniformly </a:t>
            </a:r>
            <a:r>
              <a:rPr lang="en-GB" sz="2000" smtClean="0"/>
              <a:t>bigger brains may have </a:t>
            </a:r>
            <a:r>
              <a:rPr lang="en-GB" sz="2000" i="1" smtClean="0"/>
              <a:t>uniformly</a:t>
            </a:r>
            <a:r>
              <a:rPr lang="en-GB" sz="2000" smtClean="0"/>
              <a:t> more GM/ WM</a:t>
            </a:r>
          </a:p>
          <a:p>
            <a:pPr lvl="1" eaLnBrk="1" hangingPunct="1"/>
            <a:r>
              <a:rPr lang="en-GB" sz="2000" smtClean="0"/>
              <a:t>considering the effects of overall size (total intracranial volume) may make a difference at a local level</a:t>
            </a:r>
          </a:p>
        </p:txBody>
      </p:sp>
      <p:pic>
        <p:nvPicPr>
          <p:cNvPr id="33796" name="Picture 4" descr="LocalGlobal"/>
          <p:cNvPicPr>
            <a:picLocks noChangeAspect="1" noChangeArrowheads="1"/>
          </p:cNvPicPr>
          <p:nvPr/>
        </p:nvPicPr>
        <p:blipFill>
          <a:blip r:embed="rId3" cstate="print"/>
          <a:srcRect l="496" t="1048" r="22997" b="19746"/>
          <a:stretch>
            <a:fillRect/>
          </a:stretch>
        </p:blipFill>
        <p:spPr bwMode="auto">
          <a:xfrm>
            <a:off x="5435600" y="3141663"/>
            <a:ext cx="3455988" cy="2236787"/>
          </a:xfrm>
          <a:prstGeom prst="rect">
            <a:avLst/>
          </a:prstGeom>
          <a:noFill/>
          <a:ln w="9525">
            <a:noFill/>
            <a:miter lim="800000"/>
            <a:headEnd/>
            <a:tailEnd/>
          </a:ln>
        </p:spPr>
      </p:pic>
      <p:sp>
        <p:nvSpPr>
          <p:cNvPr id="33797" name="Text Box 5"/>
          <p:cNvSpPr txBox="1">
            <a:spLocks noChangeArrowheads="1"/>
          </p:cNvSpPr>
          <p:nvPr/>
        </p:nvSpPr>
        <p:spPr bwMode="auto">
          <a:xfrm>
            <a:off x="6804025" y="6381750"/>
            <a:ext cx="2089150" cy="366713"/>
          </a:xfrm>
          <a:prstGeom prst="rect">
            <a:avLst/>
          </a:prstGeom>
          <a:noFill/>
          <a:ln w="9525">
            <a:noFill/>
            <a:miter lim="800000"/>
            <a:headEnd/>
            <a:tailEnd/>
          </a:ln>
        </p:spPr>
        <p:txBody>
          <a:bodyPr wrap="none">
            <a:spAutoFit/>
          </a:bodyPr>
          <a:lstStyle/>
          <a:p>
            <a:r>
              <a:rPr lang="en-GB"/>
              <a:t>Mechelli et al 2005</a:t>
            </a:r>
            <a:endParaRPr lang="en-US"/>
          </a:p>
        </p:txBody>
      </p:sp>
      <p:sp>
        <p:nvSpPr>
          <p:cNvPr id="33798" name="AutoShape 6"/>
          <p:cNvSpPr>
            <a:spLocks noChangeArrowheads="1"/>
          </p:cNvSpPr>
          <p:nvPr/>
        </p:nvSpPr>
        <p:spPr bwMode="auto">
          <a:xfrm>
            <a:off x="250825" y="3357563"/>
            <a:ext cx="1008063"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12700">
            <a:solidFill>
              <a:srgbClr val="993300"/>
            </a:solidFill>
            <a:round/>
            <a:headEnd/>
            <a:tailEnd/>
          </a:ln>
        </p:spPr>
        <p:txBody>
          <a:bodyPr wrap="none" anchor="ctr"/>
          <a:lstStyle/>
          <a:p>
            <a:endParaRPr lang="en-GB"/>
          </a:p>
        </p:txBody>
      </p:sp>
      <p:sp>
        <p:nvSpPr>
          <p:cNvPr id="33799" name="AutoShape 7"/>
          <p:cNvSpPr>
            <a:spLocks noChangeArrowheads="1"/>
          </p:cNvSpPr>
          <p:nvPr/>
        </p:nvSpPr>
        <p:spPr bwMode="auto">
          <a:xfrm>
            <a:off x="2699792" y="3356993"/>
            <a:ext cx="1008608" cy="937196"/>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9900"/>
          </a:solidFill>
          <a:ln w="12700">
            <a:solidFill>
              <a:srgbClr val="993300"/>
            </a:solidFill>
            <a:round/>
            <a:headEnd/>
            <a:tailEnd/>
          </a:ln>
        </p:spPr>
        <p:txBody>
          <a:bodyPr wrap="none" anchor="ctr"/>
          <a:lstStyle/>
          <a:p>
            <a:endParaRPr lang="en-GB"/>
          </a:p>
        </p:txBody>
      </p:sp>
      <p:sp>
        <p:nvSpPr>
          <p:cNvPr id="33800" name="AutoShape 8"/>
          <p:cNvSpPr>
            <a:spLocks noChangeArrowheads="1"/>
          </p:cNvSpPr>
          <p:nvPr/>
        </p:nvSpPr>
        <p:spPr bwMode="auto">
          <a:xfrm>
            <a:off x="3779838" y="3357563"/>
            <a:ext cx="1008062" cy="9366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12700">
            <a:solidFill>
              <a:srgbClr val="800080"/>
            </a:solidFill>
            <a:round/>
            <a:headEnd/>
            <a:tailEnd/>
          </a:ln>
        </p:spPr>
        <p:txBody>
          <a:bodyPr wrap="none" anchor="ctr"/>
          <a:lstStyle/>
          <a:p>
            <a:endParaRPr lang="en-GB"/>
          </a:p>
        </p:txBody>
      </p:sp>
      <p:sp>
        <p:nvSpPr>
          <p:cNvPr id="33801" name="AutoShape 9"/>
          <p:cNvSpPr>
            <a:spLocks noChangeArrowheads="1"/>
          </p:cNvSpPr>
          <p:nvPr/>
        </p:nvSpPr>
        <p:spPr bwMode="auto">
          <a:xfrm>
            <a:off x="1331913" y="3429000"/>
            <a:ext cx="720725" cy="720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FF"/>
          </a:solidFill>
          <a:ln w="12700">
            <a:solidFill>
              <a:srgbClr val="800080"/>
            </a:solidFill>
            <a:round/>
            <a:headEnd/>
            <a:tailEnd/>
          </a:ln>
        </p:spPr>
        <p:txBody>
          <a:bodyPr wrap="none" anchor="ctr"/>
          <a:lstStyle/>
          <a:p>
            <a:endParaRPr lang="en-GB"/>
          </a:p>
        </p:txBody>
      </p:sp>
      <p:sp>
        <p:nvSpPr>
          <p:cNvPr id="33802" name="Text Box 10"/>
          <p:cNvSpPr txBox="1">
            <a:spLocks noChangeArrowheads="1"/>
          </p:cNvSpPr>
          <p:nvPr/>
        </p:nvSpPr>
        <p:spPr bwMode="auto">
          <a:xfrm>
            <a:off x="179388" y="4365625"/>
            <a:ext cx="2232025" cy="2011363"/>
          </a:xfrm>
          <a:prstGeom prst="rect">
            <a:avLst/>
          </a:prstGeom>
          <a:noFill/>
          <a:ln w="9525">
            <a:noFill/>
            <a:miter lim="800000"/>
            <a:headEnd/>
            <a:tailEnd/>
          </a:ln>
        </p:spPr>
        <p:txBody>
          <a:bodyPr>
            <a:spAutoFit/>
          </a:bodyPr>
          <a:lstStyle/>
          <a:p>
            <a:pPr>
              <a:spcBef>
                <a:spcPct val="50000"/>
              </a:spcBef>
            </a:pPr>
            <a:r>
              <a:rPr lang="en-GB"/>
              <a:t>brain A	   brain B</a:t>
            </a:r>
          </a:p>
          <a:p>
            <a:pPr>
              <a:spcBef>
                <a:spcPct val="50000"/>
              </a:spcBef>
            </a:pPr>
            <a:r>
              <a:rPr lang="en-GB"/>
              <a:t>differences without accounting for TIV</a:t>
            </a:r>
          </a:p>
          <a:p>
            <a:pPr>
              <a:spcBef>
                <a:spcPct val="50000"/>
              </a:spcBef>
            </a:pPr>
            <a:endParaRPr lang="en-GB" sz="1400"/>
          </a:p>
          <a:p>
            <a:pPr>
              <a:spcBef>
                <a:spcPct val="50000"/>
              </a:spcBef>
            </a:pPr>
            <a:r>
              <a:rPr lang="en-GB" sz="1400"/>
              <a:t>(TIV = global measure)</a:t>
            </a:r>
          </a:p>
          <a:p>
            <a:pPr>
              <a:spcBef>
                <a:spcPct val="50000"/>
              </a:spcBef>
            </a:pPr>
            <a:endParaRPr lang="en-GB" sz="1400"/>
          </a:p>
        </p:txBody>
      </p:sp>
      <p:sp>
        <p:nvSpPr>
          <p:cNvPr id="33803" name="Text Box 11"/>
          <p:cNvSpPr txBox="1">
            <a:spLocks noChangeArrowheads="1"/>
          </p:cNvSpPr>
          <p:nvPr/>
        </p:nvSpPr>
        <p:spPr bwMode="auto">
          <a:xfrm>
            <a:off x="2771775" y="4365625"/>
            <a:ext cx="2232025" cy="2392363"/>
          </a:xfrm>
          <a:prstGeom prst="rect">
            <a:avLst/>
          </a:prstGeom>
          <a:noFill/>
          <a:ln w="9525">
            <a:noFill/>
            <a:miter lim="800000"/>
            <a:headEnd/>
            <a:tailEnd/>
          </a:ln>
        </p:spPr>
        <p:txBody>
          <a:bodyPr>
            <a:spAutoFit/>
          </a:bodyPr>
          <a:lstStyle/>
          <a:p>
            <a:pPr>
              <a:spcBef>
                <a:spcPct val="50000"/>
              </a:spcBef>
            </a:pPr>
            <a:r>
              <a:rPr lang="en-GB"/>
              <a:t>brain A	   brain B</a:t>
            </a:r>
          </a:p>
          <a:p>
            <a:pPr>
              <a:spcBef>
                <a:spcPct val="50000"/>
              </a:spcBef>
            </a:pPr>
            <a:r>
              <a:rPr lang="en-GB"/>
              <a:t>differences after TIV has been “covaried out” </a:t>
            </a:r>
            <a:r>
              <a:rPr lang="en-GB" sz="1400"/>
              <a:t>(differences caused by bigger size are uniformally distributed with hardly any impact at local level)</a:t>
            </a:r>
          </a:p>
        </p:txBody>
      </p:sp>
      <p:sp>
        <p:nvSpPr>
          <p:cNvPr id="33804" name="Text Box 12"/>
          <p:cNvSpPr txBox="1">
            <a:spLocks noChangeArrowheads="1"/>
          </p:cNvSpPr>
          <p:nvPr/>
        </p:nvSpPr>
        <p:spPr bwMode="auto">
          <a:xfrm>
            <a:off x="5580063" y="5445125"/>
            <a:ext cx="3168650" cy="915988"/>
          </a:xfrm>
          <a:prstGeom prst="rect">
            <a:avLst/>
          </a:prstGeom>
          <a:noFill/>
          <a:ln w="9525">
            <a:noFill/>
            <a:miter lim="800000"/>
            <a:headEnd/>
            <a:tailEnd/>
          </a:ln>
        </p:spPr>
        <p:txBody>
          <a:bodyPr>
            <a:spAutoFit/>
          </a:bodyPr>
          <a:lstStyle/>
          <a:p>
            <a:pPr>
              <a:spcBef>
                <a:spcPct val="50000"/>
              </a:spcBef>
            </a:pPr>
            <a:r>
              <a:rPr lang="en-GB"/>
              <a:t>Brains of similar size with GM differences globally and locally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GB" sz="4000" dirty="0" smtClean="0"/>
              <a:t>Multiple Comparison Problem/Family Wise Error</a:t>
            </a:r>
            <a:endParaRPr lang="en-US" sz="4000" dirty="0" smtClean="0"/>
          </a:p>
        </p:txBody>
      </p:sp>
      <p:sp>
        <p:nvSpPr>
          <p:cNvPr id="34819" name="Rectangle 3"/>
          <p:cNvSpPr>
            <a:spLocks noGrp="1" noChangeArrowheads="1"/>
          </p:cNvSpPr>
          <p:nvPr>
            <p:ph type="body" idx="1"/>
          </p:nvPr>
        </p:nvSpPr>
        <p:spPr>
          <a:xfrm>
            <a:off x="395536" y="1484784"/>
            <a:ext cx="8229600" cy="4525962"/>
          </a:xfrm>
        </p:spPr>
        <p:txBody>
          <a:bodyPr/>
          <a:lstStyle/>
          <a:p>
            <a:pPr eaLnBrk="1" hangingPunct="1"/>
            <a:endParaRPr lang="en-GB" sz="2400" dirty="0" smtClean="0"/>
          </a:p>
          <a:p>
            <a:pPr eaLnBrk="1" hangingPunct="1"/>
            <a:r>
              <a:rPr lang="en-GB" sz="2400" dirty="0" smtClean="0"/>
              <a:t>Introducing false positives when you deal with more than one statistical comparison</a:t>
            </a:r>
          </a:p>
          <a:p>
            <a:pPr lvl="1" eaLnBrk="1" hangingPunct="1"/>
            <a:r>
              <a:rPr lang="en-GB" altLang="zh-CN" sz="2000" dirty="0" smtClean="0">
                <a:ea typeface="宋体" charset="-122"/>
              </a:rPr>
              <a:t>detecting a difference/ an effect when, in fact, it does </a:t>
            </a:r>
            <a:r>
              <a:rPr lang="en-GB" altLang="zh-CN" sz="2000" b="1" i="1" dirty="0" smtClean="0">
                <a:ea typeface="宋体" charset="-122"/>
              </a:rPr>
              <a:t>not</a:t>
            </a:r>
            <a:r>
              <a:rPr lang="en-GB" altLang="zh-CN" sz="2000" dirty="0" smtClean="0">
                <a:ea typeface="宋体" charset="-122"/>
              </a:rPr>
              <a:t> exist </a:t>
            </a:r>
          </a:p>
          <a:p>
            <a:pPr lvl="1" eaLnBrk="1" hangingPunct="1"/>
            <a:endParaRPr lang="en-GB" altLang="zh-CN" sz="2000" dirty="0" smtClean="0">
              <a:ea typeface="宋体" charset="-122"/>
            </a:endParaRPr>
          </a:p>
          <a:p>
            <a:pPr lvl="1" eaLnBrk="1" hangingPunct="1">
              <a:buNone/>
            </a:pPr>
            <a:endParaRPr lang="en-GB" altLang="zh-CN" sz="2000" dirty="0" smtClean="0">
              <a:ea typeface="宋体" charset="-122"/>
            </a:endParaRPr>
          </a:p>
          <a:p>
            <a:pPr lvl="1" eaLnBrk="1" hangingPunct="1">
              <a:buFontTx/>
              <a:buNone/>
            </a:pPr>
            <a:endParaRPr lang="en-GB" sz="2000" dirty="0" smtClean="0"/>
          </a:p>
          <a:p>
            <a:pPr eaLnBrk="1" hangingPunct="1"/>
            <a:r>
              <a:rPr lang="en-GB" sz="2400" dirty="0" smtClean="0"/>
              <a:t>FWE: When a series of significance tests is conducted, the </a:t>
            </a:r>
            <a:r>
              <a:rPr lang="en-GB" sz="2400" dirty="0" err="1" smtClean="0"/>
              <a:t>familywise</a:t>
            </a:r>
            <a:r>
              <a:rPr lang="en-GB" sz="2400" dirty="0" smtClean="0"/>
              <a:t> error rate (FWE) is the </a:t>
            </a:r>
            <a:r>
              <a:rPr lang="en-GB" sz="2400" b="1" dirty="0" smtClean="0">
                <a:solidFill>
                  <a:srgbClr val="FF6600"/>
                </a:solidFill>
              </a:rPr>
              <a:t>probability</a:t>
            </a:r>
            <a:r>
              <a:rPr lang="en-GB" sz="2400" dirty="0" smtClean="0"/>
              <a:t> that one or more of the significance tests results in a false positive within the volume of interest (which is the brain)</a:t>
            </a:r>
          </a:p>
          <a:p>
            <a:pPr eaLnBrk="1" hangingPunct="1"/>
            <a:endParaRPr lang="en-GB" dirty="0" smtClean="0"/>
          </a:p>
        </p:txBody>
      </p:sp>
      <p:pic>
        <p:nvPicPr>
          <p:cNvPr id="7170" name="Picture 2"/>
          <p:cNvPicPr>
            <a:picLocks noChangeAspect="1" noChangeArrowheads="1"/>
          </p:cNvPicPr>
          <p:nvPr/>
        </p:nvPicPr>
        <p:blipFill>
          <a:blip r:embed="rId3" cstate="print"/>
          <a:srcRect/>
          <a:stretch>
            <a:fillRect/>
          </a:stretch>
        </p:blipFill>
        <p:spPr bwMode="auto">
          <a:xfrm>
            <a:off x="1331640" y="3140968"/>
            <a:ext cx="1051114" cy="875928"/>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6781800" y="0"/>
            <a:ext cx="2362200"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sz="4000" smtClean="0"/>
              <a:t>Multiple Comparisons: an example</a:t>
            </a:r>
          </a:p>
        </p:txBody>
      </p:sp>
      <p:sp>
        <p:nvSpPr>
          <p:cNvPr id="35843" name="Rectangle 3"/>
          <p:cNvSpPr>
            <a:spLocks noGrp="1" noChangeArrowheads="1"/>
          </p:cNvSpPr>
          <p:nvPr>
            <p:ph type="body" idx="1"/>
          </p:nvPr>
        </p:nvSpPr>
        <p:spPr/>
        <p:txBody>
          <a:bodyPr/>
          <a:lstStyle/>
          <a:p>
            <a:pPr eaLnBrk="1" hangingPunct="1"/>
            <a:r>
              <a:rPr lang="en-GB" dirty="0" smtClean="0"/>
              <a:t>One t-test with p &lt; .05 </a:t>
            </a:r>
          </a:p>
          <a:p>
            <a:pPr lvl="1" eaLnBrk="1" hangingPunct="1"/>
            <a:r>
              <a:rPr lang="en-GB" dirty="0" smtClean="0"/>
              <a:t>a 5% chance of (at least) one false positive</a:t>
            </a:r>
          </a:p>
          <a:p>
            <a:pPr eaLnBrk="1" hangingPunct="1"/>
            <a:r>
              <a:rPr lang="en-GB" dirty="0" smtClean="0"/>
              <a:t>3 t-tests, all at p &lt; .05 </a:t>
            </a:r>
          </a:p>
          <a:p>
            <a:pPr lvl="1" eaLnBrk="1" hangingPunct="1"/>
            <a:r>
              <a:rPr lang="en-GB" dirty="0" smtClean="0"/>
              <a:t>All have 5% chance of a false positive</a:t>
            </a:r>
          </a:p>
          <a:p>
            <a:pPr lvl="1" eaLnBrk="1" hangingPunct="1"/>
            <a:r>
              <a:rPr lang="en-GB" dirty="0" smtClean="0"/>
              <a:t>So actually you have 3*5% chance of a false positive </a:t>
            </a:r>
          </a:p>
          <a:p>
            <a:pPr lvl="1" eaLnBrk="1" hangingPunct="1">
              <a:buFontTx/>
              <a:buNone/>
            </a:pPr>
            <a:r>
              <a:rPr lang="en-GB" dirty="0" smtClean="0">
                <a:solidFill>
                  <a:srgbClr val="FF5050"/>
                </a:solidFill>
              </a:rPr>
              <a:t>=</a:t>
            </a:r>
            <a:r>
              <a:rPr lang="en-GB" dirty="0" smtClean="0"/>
              <a:t> </a:t>
            </a:r>
            <a:r>
              <a:rPr lang="en-GB" dirty="0" smtClean="0">
                <a:solidFill>
                  <a:srgbClr val="FF5050"/>
                </a:solidFill>
              </a:rPr>
              <a:t>15% chance of introducing a false positive (FWE)</a:t>
            </a:r>
          </a:p>
        </p:txBody>
      </p:sp>
      <p:sp>
        <p:nvSpPr>
          <p:cNvPr id="35844" name="Text Box 4"/>
          <p:cNvSpPr txBox="1">
            <a:spLocks noChangeArrowheads="1"/>
          </p:cNvSpPr>
          <p:nvPr/>
        </p:nvSpPr>
        <p:spPr bwMode="auto">
          <a:xfrm>
            <a:off x="827088" y="6308725"/>
            <a:ext cx="6840537" cy="366713"/>
          </a:xfrm>
          <a:prstGeom prst="rect">
            <a:avLst/>
          </a:prstGeom>
          <a:noFill/>
          <a:ln w="9525">
            <a:noFill/>
            <a:miter lim="800000"/>
            <a:headEnd/>
            <a:tailEnd/>
          </a:ln>
        </p:spPr>
        <p:txBody>
          <a:bodyPr>
            <a:spAutoFit/>
          </a:bodyPr>
          <a:lstStyle/>
          <a:p>
            <a:pPr>
              <a:spcBef>
                <a:spcPct val="50000"/>
              </a:spcBef>
            </a:pPr>
            <a:r>
              <a:rPr lang="en-GB"/>
              <a:t>p value = </a:t>
            </a:r>
            <a:r>
              <a:rPr lang="en-GB" altLang="zh-CN" b="1">
                <a:ea typeface="宋体" charset="-122"/>
              </a:rPr>
              <a:t>probability of the null-hypothesis being true</a:t>
            </a:r>
            <a:endParaRPr lang="en-GB"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xEl>
                                              <p:pRg st="2" end="2"/>
                                            </p:txEl>
                                          </p:spTgt>
                                        </p:tgtEl>
                                        <p:attrNameLst>
                                          <p:attrName>style.visibility</p:attrName>
                                        </p:attrNameLst>
                                      </p:cBhvr>
                                      <p:to>
                                        <p:strVal val="visible"/>
                                      </p:to>
                                    </p:set>
                                    <p:animEffect transition="in" filter="dissolve">
                                      <p:cBhvr>
                                        <p:cTn id="7" dur="500"/>
                                        <p:tgtEl>
                                          <p:spTgt spid="3584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5843">
                                            <p:txEl>
                                              <p:pRg st="3" end="3"/>
                                            </p:txEl>
                                          </p:spTgt>
                                        </p:tgtEl>
                                        <p:attrNameLst>
                                          <p:attrName>style.visibility</p:attrName>
                                        </p:attrNameLst>
                                      </p:cBhvr>
                                      <p:to>
                                        <p:strVal val="visible"/>
                                      </p:to>
                                    </p:set>
                                    <p:animEffect transition="in" filter="dissolve">
                                      <p:cBhvr>
                                        <p:cTn id="10" dur="500"/>
                                        <p:tgtEl>
                                          <p:spTgt spid="3584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animEffect transition="in" filter="dissolve">
                                      <p:cBhvr>
                                        <p:cTn id="13" dur="500"/>
                                        <p:tgtEl>
                                          <p:spTgt spid="3584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5843">
                                            <p:txEl>
                                              <p:pRg st="5" end="5"/>
                                            </p:txEl>
                                          </p:spTgt>
                                        </p:tgtEl>
                                        <p:attrNameLst>
                                          <p:attrName>style.visibility</p:attrName>
                                        </p:attrNameLst>
                                      </p:cBhvr>
                                      <p:to>
                                        <p:strVal val="visible"/>
                                      </p:to>
                                    </p:set>
                                    <p:animEffect transition="in" filter="dissolve">
                                      <p:cBhvr>
                                        <p:cTn id="16"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dirty="0" smtClean="0"/>
              <a:t>Here’s a happy thought</a:t>
            </a:r>
          </a:p>
        </p:txBody>
      </p:sp>
      <p:sp>
        <p:nvSpPr>
          <p:cNvPr id="36867" name="Rectangle 3"/>
          <p:cNvSpPr>
            <a:spLocks noGrp="1" noChangeArrowheads="1"/>
          </p:cNvSpPr>
          <p:nvPr>
            <p:ph type="body" idx="1"/>
          </p:nvPr>
        </p:nvSpPr>
        <p:spPr/>
        <p:txBody>
          <a:bodyPr/>
          <a:lstStyle/>
          <a:p>
            <a:pPr eaLnBrk="1" hangingPunct="1">
              <a:lnSpc>
                <a:spcPct val="90000"/>
              </a:lnSpc>
            </a:pPr>
            <a:r>
              <a:rPr lang="en-GB" sz="2800" dirty="0" smtClean="0"/>
              <a:t>In VBM, depending on your resolution</a:t>
            </a:r>
          </a:p>
          <a:p>
            <a:pPr lvl="1" eaLnBrk="1" hangingPunct="1">
              <a:lnSpc>
                <a:spcPct val="90000"/>
              </a:lnSpc>
            </a:pPr>
            <a:r>
              <a:rPr lang="en-GB" sz="2400" dirty="0" smtClean="0"/>
              <a:t>1,000,000 </a:t>
            </a:r>
            <a:r>
              <a:rPr lang="en-GB" sz="2400" dirty="0" err="1" smtClean="0"/>
              <a:t>voxels</a:t>
            </a:r>
            <a:r>
              <a:rPr lang="en-GB" sz="2400" dirty="0" smtClean="0"/>
              <a:t> </a:t>
            </a:r>
          </a:p>
          <a:p>
            <a:pPr lvl="1" eaLnBrk="1" hangingPunct="1">
              <a:lnSpc>
                <a:spcPct val="90000"/>
              </a:lnSpc>
            </a:pPr>
            <a:r>
              <a:rPr lang="en-GB" sz="2400" dirty="0" smtClean="0"/>
              <a:t>1,000,000 statistical tests</a:t>
            </a:r>
          </a:p>
          <a:p>
            <a:pPr eaLnBrk="1" hangingPunct="1">
              <a:lnSpc>
                <a:spcPct val="90000"/>
              </a:lnSpc>
            </a:pPr>
            <a:r>
              <a:rPr lang="en-GB" sz="2800" dirty="0" smtClean="0"/>
              <a:t>do the maths at p &lt; .05!</a:t>
            </a:r>
          </a:p>
          <a:p>
            <a:pPr lvl="1" eaLnBrk="1" hangingPunct="1">
              <a:lnSpc>
                <a:spcPct val="90000"/>
              </a:lnSpc>
            </a:pPr>
            <a:r>
              <a:rPr lang="en-GB" sz="2400" dirty="0" smtClean="0"/>
              <a:t>50000 false positives</a:t>
            </a:r>
          </a:p>
          <a:p>
            <a:pPr eaLnBrk="1" hangingPunct="1">
              <a:lnSpc>
                <a:spcPct val="90000"/>
              </a:lnSpc>
            </a:pPr>
            <a:endParaRPr lang="en-GB" sz="2800" dirty="0" smtClean="0"/>
          </a:p>
          <a:p>
            <a:pPr eaLnBrk="1" hangingPunct="1">
              <a:lnSpc>
                <a:spcPct val="90000"/>
              </a:lnSpc>
            </a:pPr>
            <a:r>
              <a:rPr lang="en-GB" sz="2800" dirty="0" smtClean="0"/>
              <a:t>So what to do? What to do?</a:t>
            </a:r>
          </a:p>
          <a:p>
            <a:pPr lvl="1" eaLnBrk="1" hangingPunct="1">
              <a:lnSpc>
                <a:spcPct val="90000"/>
              </a:lnSpc>
            </a:pPr>
            <a:r>
              <a:rPr lang="en-GB" sz="2400" dirty="0" smtClean="0"/>
              <a:t>1...</a:t>
            </a:r>
            <a:r>
              <a:rPr lang="en-GB" sz="2400" dirty="0" err="1" smtClean="0"/>
              <a:t>Bonferroni</a:t>
            </a:r>
            <a:r>
              <a:rPr lang="en-GB" sz="2400" dirty="0" smtClean="0"/>
              <a:t> Correction or</a:t>
            </a:r>
          </a:p>
          <a:p>
            <a:pPr lvl="1" eaLnBrk="1" hangingPunct="1">
              <a:lnSpc>
                <a:spcPct val="90000"/>
              </a:lnSpc>
            </a:pPr>
            <a:r>
              <a:rPr lang="en-GB" sz="2400" dirty="0" smtClean="0"/>
              <a:t>2...Random Field Theory (used in SPM)</a:t>
            </a:r>
          </a:p>
        </p:txBody>
      </p:sp>
      <p:pic>
        <p:nvPicPr>
          <p:cNvPr id="8195" name="Picture 3"/>
          <p:cNvPicPr>
            <a:picLocks noChangeAspect="1" noChangeArrowheads="1"/>
          </p:cNvPicPr>
          <p:nvPr/>
        </p:nvPicPr>
        <p:blipFill>
          <a:blip r:embed="rId3" cstate="print"/>
          <a:srcRect/>
          <a:stretch>
            <a:fillRect/>
          </a:stretch>
        </p:blipFill>
        <p:spPr bwMode="auto">
          <a:xfrm>
            <a:off x="6012160" y="2060848"/>
            <a:ext cx="2534411" cy="19008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0825" y="260350"/>
            <a:ext cx="8229600" cy="1143000"/>
          </a:xfrm>
        </p:spPr>
        <p:txBody>
          <a:bodyPr/>
          <a:lstStyle/>
          <a:p>
            <a:pPr algn="l" eaLnBrk="1" hangingPunct="1"/>
            <a:r>
              <a:rPr lang="en-GB" smtClean="0"/>
              <a:t>1) either.... Bonferroni</a:t>
            </a:r>
          </a:p>
        </p:txBody>
      </p:sp>
      <p:sp>
        <p:nvSpPr>
          <p:cNvPr id="37891" name="Rectangle 3"/>
          <p:cNvSpPr>
            <a:spLocks noGrp="1" noChangeArrowheads="1"/>
          </p:cNvSpPr>
          <p:nvPr>
            <p:ph type="body" idx="1"/>
          </p:nvPr>
        </p:nvSpPr>
        <p:spPr/>
        <p:txBody>
          <a:bodyPr/>
          <a:lstStyle/>
          <a:p>
            <a:pPr eaLnBrk="1" hangingPunct="1"/>
            <a:endParaRPr lang="en-GB" sz="2800" dirty="0" smtClean="0"/>
          </a:p>
          <a:p>
            <a:pPr eaLnBrk="1" hangingPunct="1"/>
            <a:r>
              <a:rPr lang="en-GB" sz="2800" dirty="0" err="1" smtClean="0"/>
              <a:t>Bonferroni</a:t>
            </a:r>
            <a:r>
              <a:rPr lang="en-GB" sz="2800" dirty="0" smtClean="0"/>
              <a:t>-Correction </a:t>
            </a:r>
            <a:r>
              <a:rPr lang="en-GB" sz="2400" dirty="0" smtClean="0"/>
              <a:t>(controls false positives at individual </a:t>
            </a:r>
            <a:r>
              <a:rPr lang="en-GB" sz="2400" dirty="0" err="1" smtClean="0"/>
              <a:t>voxel</a:t>
            </a:r>
            <a:r>
              <a:rPr lang="en-GB" sz="2400" dirty="0" smtClean="0"/>
              <a:t> level)</a:t>
            </a:r>
            <a:r>
              <a:rPr lang="en-GB" sz="2800" dirty="0" smtClean="0"/>
              <a:t>:</a:t>
            </a:r>
          </a:p>
          <a:p>
            <a:pPr lvl="1" eaLnBrk="1" hangingPunct="1"/>
            <a:r>
              <a:rPr lang="en-US" sz="2400" dirty="0" smtClean="0"/>
              <a:t>divide desired p value by number of comparisons</a:t>
            </a:r>
          </a:p>
          <a:p>
            <a:pPr lvl="1" eaLnBrk="1" hangingPunct="1"/>
            <a:r>
              <a:rPr lang="en-US" sz="2400" dirty="0" smtClean="0"/>
              <a:t>.05/1000000 = p &lt; </a:t>
            </a:r>
            <a:r>
              <a:rPr lang="en-GB" sz="2400" dirty="0" smtClean="0"/>
              <a:t>0.00000005 at every single </a:t>
            </a:r>
            <a:r>
              <a:rPr lang="en-GB" sz="2400" dirty="0" err="1" smtClean="0"/>
              <a:t>voxel</a:t>
            </a:r>
            <a:endParaRPr lang="en-GB" sz="2400" dirty="0" smtClean="0"/>
          </a:p>
          <a:p>
            <a:pPr eaLnBrk="1" hangingPunct="1"/>
            <a:endParaRPr lang="en-GB" sz="2800" dirty="0" smtClean="0"/>
          </a:p>
          <a:p>
            <a:pPr eaLnBrk="1" hangingPunct="1"/>
            <a:r>
              <a:rPr lang="en-GB" sz="2800" dirty="0" smtClean="0"/>
              <a:t>Not a brilliant solution (false negatives)!</a:t>
            </a:r>
          </a:p>
          <a:p>
            <a:pPr eaLnBrk="1" hangingPunct="1"/>
            <a:r>
              <a:rPr lang="en-GB" sz="2800" dirty="0" smtClean="0"/>
              <a:t>Added problem of spatial correlation</a:t>
            </a:r>
          </a:p>
          <a:p>
            <a:pPr lvl="1" eaLnBrk="1" hangingPunct="1"/>
            <a:r>
              <a:rPr lang="en-GB" sz="2400" dirty="0" smtClean="0"/>
              <a:t>data from one </a:t>
            </a:r>
            <a:r>
              <a:rPr lang="en-GB" sz="2400" dirty="0" err="1" smtClean="0"/>
              <a:t>voxel</a:t>
            </a:r>
            <a:r>
              <a:rPr lang="en-GB" sz="2400" dirty="0" smtClean="0"/>
              <a:t> will tend to be similar to data from nearby </a:t>
            </a:r>
            <a:r>
              <a:rPr lang="en-GB" sz="2400" dirty="0" err="1" smtClean="0"/>
              <a:t>voxels</a:t>
            </a:r>
            <a:r>
              <a:rPr lang="en-GB" sz="2400" dirty="0" smtClean="0"/>
              <a:t> – which violates a </a:t>
            </a:r>
            <a:r>
              <a:rPr lang="en-GB" sz="2400" dirty="0" err="1" smtClean="0"/>
              <a:t>Bonferroni</a:t>
            </a:r>
            <a:r>
              <a:rPr lang="en-GB" sz="2400" dirty="0" smtClean="0"/>
              <a:t> assumption of independent tests.</a:t>
            </a:r>
          </a:p>
        </p:txBody>
      </p:sp>
      <p:pic>
        <p:nvPicPr>
          <p:cNvPr id="37892" name="Picture 4"/>
          <p:cNvPicPr>
            <a:picLocks noChangeAspect="1" noChangeArrowheads="1"/>
          </p:cNvPicPr>
          <p:nvPr/>
        </p:nvPicPr>
        <p:blipFill>
          <a:blip r:embed="rId3" cstate="print"/>
          <a:srcRect/>
          <a:stretch>
            <a:fillRect/>
          </a:stretch>
        </p:blipFill>
        <p:spPr bwMode="auto">
          <a:xfrm>
            <a:off x="5795963" y="260350"/>
            <a:ext cx="1514475" cy="1841500"/>
          </a:xfrm>
          <a:prstGeom prst="rect">
            <a:avLst/>
          </a:prstGeom>
          <a:noFill/>
          <a:ln w="9525">
            <a:noFill/>
            <a:miter lim="800000"/>
            <a:headEnd/>
            <a:tailEnd/>
          </a:ln>
        </p:spPr>
      </p:pic>
      <p:sp>
        <p:nvSpPr>
          <p:cNvPr id="5" name="Oval Callout 4"/>
          <p:cNvSpPr/>
          <p:nvPr/>
        </p:nvSpPr>
        <p:spPr>
          <a:xfrm>
            <a:off x="7524750" y="260350"/>
            <a:ext cx="1619250" cy="1368425"/>
          </a:xfrm>
          <a:prstGeom prst="wedgeEllipseCallout">
            <a:avLst>
              <a:gd name="adj1" fmla="val -89133"/>
              <a:gd name="adj2" fmla="val 318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894" name="TextBox 5"/>
          <p:cNvSpPr txBox="1">
            <a:spLocks noChangeArrowheads="1"/>
          </p:cNvSpPr>
          <p:nvPr/>
        </p:nvSpPr>
        <p:spPr bwMode="auto">
          <a:xfrm>
            <a:off x="7956550" y="692150"/>
            <a:ext cx="647700" cy="369888"/>
          </a:xfrm>
          <a:prstGeom prst="rect">
            <a:avLst/>
          </a:prstGeom>
          <a:noFill/>
          <a:ln w="9525">
            <a:noFill/>
            <a:miter lim="800000"/>
            <a:headEnd/>
            <a:tailEnd/>
          </a:ln>
        </p:spPr>
        <p:txBody>
          <a:bodyPr>
            <a:spAutoFit/>
          </a:bodyPr>
          <a:lstStyle/>
          <a:p>
            <a:r>
              <a:rPr lang="en-GB"/>
              <a:t>Yo!</a:t>
            </a:r>
          </a:p>
        </p:txBody>
      </p:sp>
      <p:cxnSp>
        <p:nvCxnSpPr>
          <p:cNvPr id="12" name="Straight Connector 11"/>
          <p:cNvCxnSpPr/>
          <p:nvPr/>
        </p:nvCxnSpPr>
        <p:spPr>
          <a:xfrm flipH="1">
            <a:off x="5364088" y="188640"/>
            <a:ext cx="2448272" cy="1988840"/>
          </a:xfrm>
          <a:prstGeom prst="line">
            <a:avLst/>
          </a:prstGeom>
          <a:ln w="206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80112" y="188640"/>
            <a:ext cx="1952600" cy="1880592"/>
          </a:xfrm>
          <a:prstGeom prst="line">
            <a:avLst/>
          </a:prstGeom>
          <a:ln w="2063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891">
                                            <p:txEl>
                                              <p:pRg st="5" end="5"/>
                                            </p:txEl>
                                          </p:spTgt>
                                        </p:tgtEl>
                                        <p:attrNameLst>
                                          <p:attrName>style.visibility</p:attrName>
                                        </p:attrNameLst>
                                      </p:cBhvr>
                                      <p:to>
                                        <p:strVal val="visible"/>
                                      </p:to>
                                    </p:set>
                                    <p:animEffect transition="in" filter="dissolve">
                                      <p:cBhvr>
                                        <p:cTn id="7" dur="500"/>
                                        <p:tgtEl>
                                          <p:spTgt spid="3789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891">
                                            <p:txEl>
                                              <p:pRg st="6" end="6"/>
                                            </p:txEl>
                                          </p:spTgt>
                                        </p:tgtEl>
                                        <p:attrNameLst>
                                          <p:attrName>style.visibility</p:attrName>
                                        </p:attrNameLst>
                                      </p:cBhvr>
                                      <p:to>
                                        <p:strVal val="visible"/>
                                      </p:to>
                                    </p:set>
                                    <p:animEffect transition="in" filter="dissolve">
                                      <p:cBhvr>
                                        <p:cTn id="12" dur="500"/>
                                        <p:tgtEl>
                                          <p:spTgt spid="37891">
                                            <p:txEl>
                                              <p:pRg st="6" end="6"/>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7891">
                                            <p:txEl>
                                              <p:pRg st="7" end="7"/>
                                            </p:txEl>
                                          </p:spTgt>
                                        </p:tgtEl>
                                        <p:attrNameLst>
                                          <p:attrName>style.visibility</p:attrName>
                                        </p:attrNameLst>
                                      </p:cBhvr>
                                      <p:to>
                                        <p:strVal val="visible"/>
                                      </p:to>
                                    </p:set>
                                    <p:animEffect transition="in" filter="dissolve">
                                      <p:cBhvr>
                                        <p:cTn id="15" dur="500"/>
                                        <p:tgtEl>
                                          <p:spTgt spid="37891">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p:cNvPicPr>
            <a:picLocks noChangeAspect="1" noChangeArrowheads="1"/>
          </p:cNvPicPr>
          <p:nvPr/>
        </p:nvPicPr>
        <p:blipFill>
          <a:blip r:embed="rId3" cstate="print"/>
          <a:srcRect/>
          <a:stretch>
            <a:fillRect/>
          </a:stretch>
        </p:blipFill>
        <p:spPr bwMode="auto">
          <a:xfrm>
            <a:off x="2771775" y="1484313"/>
            <a:ext cx="2628900" cy="1743075"/>
          </a:xfrm>
          <a:prstGeom prst="rect">
            <a:avLst/>
          </a:prstGeom>
          <a:noFill/>
          <a:ln w="9525">
            <a:noFill/>
            <a:miter lim="800000"/>
            <a:headEnd/>
            <a:tailEnd/>
          </a:ln>
        </p:spPr>
      </p:pic>
      <p:sp>
        <p:nvSpPr>
          <p:cNvPr id="38915" name="Rectangle 2"/>
          <p:cNvSpPr>
            <a:spLocks noGrp="1" noChangeArrowheads="1"/>
          </p:cNvSpPr>
          <p:nvPr>
            <p:ph type="title"/>
          </p:nvPr>
        </p:nvSpPr>
        <p:spPr>
          <a:xfrm>
            <a:off x="179388" y="404813"/>
            <a:ext cx="8229600" cy="1143000"/>
          </a:xfrm>
        </p:spPr>
        <p:txBody>
          <a:bodyPr/>
          <a:lstStyle/>
          <a:p>
            <a:pPr algn="l" eaLnBrk="1" hangingPunct="1"/>
            <a:r>
              <a:rPr lang="en-GB" smtClean="0"/>
              <a:t>2) Or....Random Field Theory</a:t>
            </a:r>
          </a:p>
        </p:txBody>
      </p:sp>
      <p:sp>
        <p:nvSpPr>
          <p:cNvPr id="38916" name="Rectangle 3"/>
          <p:cNvSpPr>
            <a:spLocks noGrp="1" noChangeArrowheads="1"/>
          </p:cNvSpPr>
          <p:nvPr>
            <p:ph type="body" idx="1"/>
          </p:nvPr>
        </p:nvSpPr>
        <p:spPr>
          <a:xfrm>
            <a:off x="179388" y="3141663"/>
            <a:ext cx="8229600" cy="3013075"/>
          </a:xfrm>
        </p:spPr>
        <p:txBody>
          <a:bodyPr/>
          <a:lstStyle/>
          <a:p>
            <a:pPr eaLnBrk="1" hangingPunct="1">
              <a:lnSpc>
                <a:spcPct val="80000"/>
              </a:lnSpc>
            </a:pPr>
            <a:endParaRPr lang="en-GB" sz="2000" dirty="0" smtClean="0"/>
          </a:p>
          <a:p>
            <a:pPr eaLnBrk="1" hangingPunct="1">
              <a:lnSpc>
                <a:spcPct val="80000"/>
              </a:lnSpc>
            </a:pPr>
            <a:r>
              <a:rPr lang="en-GB" sz="2000" dirty="0" smtClean="0"/>
              <a:t>SPM uses </a:t>
            </a:r>
            <a:r>
              <a:rPr lang="en-GB" sz="2000" dirty="0" smtClean="0">
                <a:solidFill>
                  <a:srgbClr val="FF6600"/>
                </a:solidFill>
              </a:rPr>
              <a:t>Gaussian Random Field Theory </a:t>
            </a:r>
            <a:r>
              <a:rPr lang="en-GB" sz="2000" dirty="0" smtClean="0"/>
              <a:t>to deal with FWE</a:t>
            </a:r>
          </a:p>
          <a:p>
            <a:pPr lvl="1" eaLnBrk="1" hangingPunct="1">
              <a:lnSpc>
                <a:spcPct val="80000"/>
              </a:lnSpc>
            </a:pPr>
            <a:r>
              <a:rPr lang="en-GB" sz="1800" dirty="0" smtClean="0"/>
              <a:t>A body of mathematics defining theoretical results for smooth statistical maps</a:t>
            </a:r>
          </a:p>
          <a:p>
            <a:pPr lvl="1" eaLnBrk="1" hangingPunct="1">
              <a:lnSpc>
                <a:spcPct val="80000"/>
              </a:lnSpc>
            </a:pPr>
            <a:r>
              <a:rPr lang="en-GB" sz="1800" dirty="0" smtClean="0"/>
              <a:t>Not the same as </a:t>
            </a:r>
            <a:r>
              <a:rPr lang="en-GB" sz="1800" dirty="0" err="1" smtClean="0"/>
              <a:t>Bonferroni</a:t>
            </a:r>
            <a:r>
              <a:rPr lang="en-GB" sz="1800" dirty="0" smtClean="0"/>
              <a:t> Correction! (because GRF allows for multiple non-independent tests)</a:t>
            </a:r>
          </a:p>
          <a:p>
            <a:pPr lvl="1" eaLnBrk="1" hangingPunct="1">
              <a:lnSpc>
                <a:spcPct val="80000"/>
              </a:lnSpc>
            </a:pPr>
            <a:r>
              <a:rPr lang="en-GB" sz="1800" dirty="0" smtClean="0"/>
              <a:t>Finds the right threshold for a smooth statistical map which gives the required FWE; </a:t>
            </a:r>
            <a:r>
              <a:rPr lang="en-GB" sz="1800" b="1" dirty="0" smtClean="0">
                <a:solidFill>
                  <a:srgbClr val="FF0000"/>
                </a:solidFill>
              </a:rPr>
              <a:t>it controls the number of false positive regions rather than </a:t>
            </a:r>
            <a:r>
              <a:rPr lang="en-GB" sz="1800" b="1" dirty="0" err="1" smtClean="0">
                <a:solidFill>
                  <a:srgbClr val="FF0000"/>
                </a:solidFill>
              </a:rPr>
              <a:t>voxels</a:t>
            </a:r>
            <a:endParaRPr lang="en-GB" sz="1800" b="1" dirty="0" smtClean="0">
              <a:solidFill>
                <a:srgbClr val="FF0000"/>
              </a:solidFill>
            </a:endParaRPr>
          </a:p>
          <a:p>
            <a:pPr lvl="1" eaLnBrk="1" hangingPunct="1">
              <a:lnSpc>
                <a:spcPct val="80000"/>
              </a:lnSpc>
            </a:pPr>
            <a:r>
              <a:rPr lang="en-GB" sz="1800" dirty="0" smtClean="0"/>
              <a:t>A few weeks ago Nadja talked to us about RESELS.. Clusters of </a:t>
            </a:r>
            <a:r>
              <a:rPr lang="en-GB" sz="1800" dirty="0" err="1" smtClean="0"/>
              <a:t>voxels</a:t>
            </a:r>
            <a:r>
              <a:rPr lang="en-GB" sz="1800" dirty="0" smtClean="0"/>
              <a:t> are considered rather than individual </a:t>
            </a:r>
            <a:r>
              <a:rPr lang="en-GB" sz="1800" dirty="0" err="1" smtClean="0"/>
              <a:t>voxels</a:t>
            </a:r>
            <a:r>
              <a:rPr lang="en-GB" sz="1800" dirty="0" smtClean="0"/>
              <a:t>.</a:t>
            </a:r>
          </a:p>
        </p:txBody>
      </p:sp>
      <p:sp>
        <p:nvSpPr>
          <p:cNvPr id="38917" name="Text Box 4"/>
          <p:cNvSpPr txBox="1">
            <a:spLocks noChangeArrowheads="1"/>
          </p:cNvSpPr>
          <p:nvPr/>
        </p:nvSpPr>
        <p:spPr bwMode="auto">
          <a:xfrm>
            <a:off x="323850" y="6381750"/>
            <a:ext cx="6408738" cy="366713"/>
          </a:xfrm>
          <a:prstGeom prst="rect">
            <a:avLst/>
          </a:prstGeom>
          <a:noFill/>
          <a:ln w="9525">
            <a:noFill/>
            <a:miter lim="800000"/>
            <a:headEnd/>
            <a:tailEnd/>
          </a:ln>
        </p:spPr>
        <p:txBody>
          <a:bodyPr>
            <a:spAutoFit/>
          </a:bodyPr>
          <a:lstStyle/>
          <a:p>
            <a:pPr>
              <a:spcBef>
                <a:spcPct val="50000"/>
              </a:spcBef>
            </a:pPr>
            <a:endParaRPr lang="en-GB">
              <a:solidFill>
                <a:srgbClr val="FF5050"/>
              </a:solidFill>
            </a:endParaRPr>
          </a:p>
        </p:txBody>
      </p:sp>
      <p:cxnSp>
        <p:nvCxnSpPr>
          <p:cNvPr id="8" name="Straight Arrow Connector 7"/>
          <p:cNvCxnSpPr/>
          <p:nvPr/>
        </p:nvCxnSpPr>
        <p:spPr>
          <a:xfrm flipH="1">
            <a:off x="4572000" y="1773238"/>
            <a:ext cx="1584325" cy="360362"/>
          </a:xfrm>
          <a:prstGeom prst="straightConnector1">
            <a:avLst/>
          </a:prstGeom>
          <a:ln w="508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6911975" y="1341438"/>
            <a:ext cx="2232025" cy="1439862"/>
          </a:xfrm>
          <a:prstGeom prst="cloudCallout">
            <a:avLst>
              <a:gd name="adj1" fmla="val -76692"/>
              <a:gd name="adj2" fmla="val -195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921" name="TextBox 12"/>
          <p:cNvSpPr txBox="1">
            <a:spLocks noChangeArrowheads="1"/>
          </p:cNvSpPr>
          <p:nvPr/>
        </p:nvSpPr>
        <p:spPr bwMode="auto">
          <a:xfrm>
            <a:off x="7308850" y="1773238"/>
            <a:ext cx="1366838" cy="368300"/>
          </a:xfrm>
          <a:prstGeom prst="rect">
            <a:avLst/>
          </a:prstGeom>
          <a:noFill/>
          <a:ln w="9525">
            <a:noFill/>
            <a:miter lim="800000"/>
            <a:headEnd/>
            <a:tailEnd/>
          </a:ln>
        </p:spPr>
        <p:txBody>
          <a:bodyPr>
            <a:spAutoFit/>
          </a:bodyPr>
          <a:lstStyle/>
          <a:p>
            <a:r>
              <a:rPr lang="en-GB"/>
              <a:t>That one.</a:t>
            </a:r>
          </a:p>
        </p:txBody>
      </p:sp>
      <p:sp>
        <p:nvSpPr>
          <p:cNvPr id="10" name="Text Box 5"/>
          <p:cNvSpPr txBox="1">
            <a:spLocks noChangeArrowheads="1"/>
          </p:cNvSpPr>
          <p:nvPr/>
        </p:nvSpPr>
        <p:spPr bwMode="auto">
          <a:xfrm>
            <a:off x="251520" y="6340475"/>
            <a:ext cx="8496300" cy="517525"/>
          </a:xfrm>
          <a:prstGeom prst="rect">
            <a:avLst/>
          </a:prstGeom>
          <a:noFill/>
          <a:ln w="9525">
            <a:noFill/>
            <a:miter lim="800000"/>
            <a:headEnd/>
            <a:tailEnd/>
          </a:ln>
        </p:spPr>
        <p:txBody>
          <a:bodyPr>
            <a:spAutoFit/>
          </a:bodyPr>
          <a:lstStyle/>
          <a:p>
            <a:pPr>
              <a:spcBef>
                <a:spcPct val="50000"/>
              </a:spcBef>
            </a:pPr>
            <a:r>
              <a:rPr lang="en-GB" sz="1400" dirty="0"/>
              <a:t>Read: Brett, Penny &amp; </a:t>
            </a:r>
            <a:r>
              <a:rPr lang="en-GB" sz="1400" dirty="0" err="1"/>
              <a:t>Kiebel</a:t>
            </a:r>
            <a:r>
              <a:rPr lang="en-GB" sz="1400" dirty="0"/>
              <a:t> (2003): An Introduction to Random Field Theory 	Or see </a:t>
            </a:r>
            <a:r>
              <a:rPr lang="en-GB" sz="1400" dirty="0">
                <a:hlinkClick r:id="rId4"/>
              </a:rPr>
              <a:t>http://imaging.mrc-cbu.cam.ac.uk/imaging/PrinciplesRandomFields</a:t>
            </a:r>
            <a:r>
              <a:rPr lang="en-GB" sz="1400" dirty="0"/>
              <a:t> 	They’re the same guys </a:t>
            </a:r>
            <a:r>
              <a:rPr lang="en-GB" sz="1400" dirty="0">
                <a:sym typeface="Wingdings" pitchFamily="2" charset="2"/>
              </a:rPr>
              <a:t></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260350"/>
            <a:ext cx="7772400" cy="701675"/>
          </a:xfrm>
        </p:spPr>
        <p:txBody>
          <a:bodyPr>
            <a:spAutoFit/>
          </a:bodyPr>
          <a:lstStyle/>
          <a:p>
            <a:pPr eaLnBrk="1" hangingPunct="1"/>
            <a:r>
              <a:rPr lang="en-US" sz="4000" smtClean="0">
                <a:solidFill>
                  <a:schemeClr val="bg1"/>
                </a:solidFill>
              </a:rPr>
              <a:t>Gaussian Random Field Theory</a:t>
            </a:r>
            <a:endParaRPr lang="en-CA" sz="4000" smtClean="0">
              <a:solidFill>
                <a:schemeClr val="bg1"/>
              </a:solidFill>
            </a:endParaRPr>
          </a:p>
        </p:txBody>
      </p:sp>
      <p:pic>
        <p:nvPicPr>
          <p:cNvPr id="39939" name="Picture 4" descr="surface_smoothed"/>
          <p:cNvPicPr>
            <a:picLocks noChangeAspect="1" noChangeArrowheads="1"/>
          </p:cNvPicPr>
          <p:nvPr/>
        </p:nvPicPr>
        <p:blipFill>
          <a:blip r:embed="rId3" cstate="print"/>
          <a:srcRect/>
          <a:stretch>
            <a:fillRect/>
          </a:stretch>
        </p:blipFill>
        <p:spPr bwMode="auto">
          <a:xfrm>
            <a:off x="4859338" y="3094038"/>
            <a:ext cx="3459162" cy="2595562"/>
          </a:xfrm>
          <a:prstGeom prst="rect">
            <a:avLst/>
          </a:prstGeom>
          <a:noFill/>
          <a:ln w="9525">
            <a:noFill/>
            <a:miter lim="800000"/>
            <a:headEnd/>
            <a:tailEnd/>
          </a:ln>
        </p:spPr>
      </p:pic>
      <p:pic>
        <p:nvPicPr>
          <p:cNvPr id="39940" name="Picture 5" descr="surface_unsmoothed"/>
          <p:cNvPicPr>
            <a:picLocks noChangeAspect="1" noChangeArrowheads="1"/>
          </p:cNvPicPr>
          <p:nvPr/>
        </p:nvPicPr>
        <p:blipFill>
          <a:blip r:embed="rId4" cstate="print"/>
          <a:srcRect/>
          <a:stretch>
            <a:fillRect/>
          </a:stretch>
        </p:blipFill>
        <p:spPr bwMode="auto">
          <a:xfrm>
            <a:off x="755650" y="3094038"/>
            <a:ext cx="3422650" cy="2566987"/>
          </a:xfrm>
          <a:prstGeom prst="rect">
            <a:avLst/>
          </a:prstGeom>
          <a:noFill/>
          <a:ln w="9525">
            <a:noFill/>
            <a:miter lim="800000"/>
            <a:headEnd/>
            <a:tailEnd/>
          </a:ln>
        </p:spPr>
      </p:pic>
      <p:sp>
        <p:nvSpPr>
          <p:cNvPr id="39941" name="Text Box 6"/>
          <p:cNvSpPr txBox="1">
            <a:spLocks noChangeArrowheads="1"/>
          </p:cNvSpPr>
          <p:nvPr/>
        </p:nvSpPr>
        <p:spPr bwMode="auto">
          <a:xfrm>
            <a:off x="107950" y="6443663"/>
            <a:ext cx="2746375" cy="304800"/>
          </a:xfrm>
          <a:prstGeom prst="rect">
            <a:avLst/>
          </a:prstGeom>
          <a:noFill/>
          <a:ln w="9525">
            <a:noFill/>
            <a:miter lim="800000"/>
            <a:headEnd/>
            <a:tailEnd/>
          </a:ln>
        </p:spPr>
        <p:txBody>
          <a:bodyPr wrap="none">
            <a:spAutoFit/>
          </a:bodyPr>
          <a:lstStyle/>
          <a:p>
            <a:r>
              <a:rPr lang="en-US" sz="1400" i="1">
                <a:solidFill>
                  <a:schemeClr val="bg1"/>
                </a:solidFill>
              </a:rPr>
              <a:t>Slide modified from Duke course</a:t>
            </a:r>
          </a:p>
        </p:txBody>
      </p:sp>
      <p:sp>
        <p:nvSpPr>
          <p:cNvPr id="39942" name="Text Box 7"/>
          <p:cNvSpPr txBox="1">
            <a:spLocks noChangeArrowheads="1"/>
          </p:cNvSpPr>
          <p:nvPr/>
        </p:nvSpPr>
        <p:spPr bwMode="auto">
          <a:xfrm>
            <a:off x="827088" y="1196975"/>
            <a:ext cx="7345362" cy="1930400"/>
          </a:xfrm>
          <a:prstGeom prst="rect">
            <a:avLst/>
          </a:prstGeom>
          <a:noFill/>
          <a:ln w="9525">
            <a:noFill/>
            <a:miter lim="800000"/>
            <a:headEnd/>
            <a:tailEnd/>
          </a:ln>
        </p:spPr>
        <p:txBody>
          <a:bodyPr>
            <a:spAutoFit/>
          </a:bodyPr>
          <a:lstStyle/>
          <a:p>
            <a:pPr>
              <a:lnSpc>
                <a:spcPct val="80000"/>
              </a:lnSpc>
              <a:spcBef>
                <a:spcPct val="20000"/>
              </a:spcBef>
            </a:pPr>
            <a:r>
              <a:rPr lang="en-GB"/>
              <a:t>Finds the right threshold for a smooth statistical map which gives the required FWE; </a:t>
            </a:r>
          </a:p>
          <a:p>
            <a:pPr>
              <a:lnSpc>
                <a:spcPct val="80000"/>
              </a:lnSpc>
              <a:spcBef>
                <a:spcPct val="20000"/>
              </a:spcBef>
            </a:pPr>
            <a:r>
              <a:rPr lang="en-GB" b="1"/>
              <a:t>it controls the number of false positive regions rather than voxels</a:t>
            </a:r>
          </a:p>
          <a:p>
            <a:pPr lvl="1">
              <a:lnSpc>
                <a:spcPct val="80000"/>
              </a:lnSpc>
              <a:spcBef>
                <a:spcPct val="20000"/>
              </a:spcBef>
              <a:buFontTx/>
              <a:buChar char="–"/>
            </a:pPr>
            <a:r>
              <a:rPr lang="en-GB">
                <a:solidFill>
                  <a:srgbClr val="FF5050"/>
                </a:solidFill>
              </a:rPr>
              <a:t>Calculates the threshold at which we would expect 5% of equivalent statistical maps arising under the null hypothesis to contain at least one area above threshold</a:t>
            </a:r>
          </a:p>
          <a:p>
            <a:pPr>
              <a:spcBef>
                <a:spcPct val="50000"/>
              </a:spcBef>
            </a:pPr>
            <a:endParaRPr lang="en-GB">
              <a:solidFill>
                <a:srgbClr val="FF5050"/>
              </a:solidFill>
            </a:endParaRPr>
          </a:p>
        </p:txBody>
      </p:sp>
      <p:sp>
        <p:nvSpPr>
          <p:cNvPr id="39943" name="Text Box 8"/>
          <p:cNvSpPr txBox="1">
            <a:spLocks noChangeArrowheads="1"/>
          </p:cNvSpPr>
          <p:nvPr/>
        </p:nvSpPr>
        <p:spPr bwMode="auto">
          <a:xfrm>
            <a:off x="2771775" y="5667375"/>
            <a:ext cx="6048375" cy="1190625"/>
          </a:xfrm>
          <a:prstGeom prst="rect">
            <a:avLst/>
          </a:prstGeom>
          <a:noFill/>
          <a:ln w="9525">
            <a:noFill/>
            <a:miter lim="800000"/>
            <a:headEnd/>
            <a:tailEnd/>
          </a:ln>
        </p:spPr>
        <p:txBody>
          <a:bodyPr>
            <a:spAutoFit/>
          </a:bodyPr>
          <a:lstStyle/>
          <a:p>
            <a:pPr>
              <a:spcBef>
                <a:spcPct val="50000"/>
              </a:spcBef>
            </a:pPr>
            <a:r>
              <a:rPr lang="en-GB">
                <a:solidFill>
                  <a:srgbClr val="FF5050"/>
                </a:solidFill>
              </a:rPr>
              <a:t>So which regions (of statistically significant regions) do I have left after I have thresholded the data and how likely is it that the same regions would occur under the null hypothesis?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668838" y="1476375"/>
            <a:ext cx="3816350" cy="5124450"/>
          </a:xfrm>
          <a:prstGeom prst="rect">
            <a:avLst/>
          </a:prstGeom>
          <a:solidFill>
            <a:schemeClr val="bg1"/>
          </a:solidFill>
          <a:ln w="57150" cmpd="thickThin">
            <a:solidFill>
              <a:srgbClr val="C1CEFF"/>
            </a:solidFill>
            <a:miter lim="800000"/>
            <a:headEnd/>
            <a:tailEnd/>
          </a:ln>
          <a:effectLst>
            <a:outerShdw dist="71842" dir="2700000" algn="ctr" rotWithShape="0">
              <a:srgbClr val="000000"/>
            </a:outerShdw>
          </a:effectLst>
        </p:spPr>
        <p:txBody>
          <a:bodyPr wrap="none" anchor="ctr"/>
          <a:lstStyle/>
          <a:p>
            <a:pPr>
              <a:defRPr/>
            </a:pPr>
            <a:endParaRPr lang="en-GB"/>
          </a:p>
        </p:txBody>
      </p:sp>
      <p:pic>
        <p:nvPicPr>
          <p:cNvPr id="40963" name="Picture 3"/>
          <p:cNvPicPr>
            <a:picLocks noChangeAspect="1" noChangeArrowheads="1"/>
          </p:cNvPicPr>
          <p:nvPr/>
        </p:nvPicPr>
        <p:blipFill>
          <a:blip r:embed="rId3" cstate="print"/>
          <a:srcRect/>
          <a:stretch>
            <a:fillRect/>
          </a:stretch>
        </p:blipFill>
        <p:spPr bwMode="auto">
          <a:xfrm>
            <a:off x="4748213" y="1587500"/>
            <a:ext cx="1662112" cy="1554163"/>
          </a:xfrm>
          <a:prstGeom prst="rect">
            <a:avLst/>
          </a:prstGeom>
          <a:noFill/>
          <a:ln w="12700">
            <a:noFill/>
            <a:miter lim="800000"/>
            <a:headEnd/>
            <a:tailEnd/>
          </a:ln>
        </p:spPr>
      </p:pic>
      <p:pic>
        <p:nvPicPr>
          <p:cNvPr id="40964" name="Picture 4"/>
          <p:cNvPicPr>
            <a:picLocks noChangeArrowheads="1"/>
          </p:cNvPicPr>
          <p:nvPr/>
        </p:nvPicPr>
        <p:blipFill>
          <a:blip r:embed="rId4" cstate="print"/>
          <a:srcRect/>
          <a:stretch>
            <a:fillRect/>
          </a:stretch>
        </p:blipFill>
        <p:spPr bwMode="auto">
          <a:xfrm>
            <a:off x="4829175" y="4762500"/>
            <a:ext cx="2001838" cy="1739900"/>
          </a:xfrm>
          <a:prstGeom prst="rect">
            <a:avLst/>
          </a:prstGeom>
          <a:noFill/>
          <a:ln w="12700">
            <a:noFill/>
            <a:miter lim="800000"/>
            <a:headEnd/>
            <a:tailEnd/>
          </a:ln>
        </p:spPr>
      </p:pic>
      <p:pic>
        <p:nvPicPr>
          <p:cNvPr id="40965" name="Picture 5"/>
          <p:cNvPicPr>
            <a:picLocks noChangeArrowheads="1"/>
          </p:cNvPicPr>
          <p:nvPr/>
        </p:nvPicPr>
        <p:blipFill>
          <a:blip r:embed="rId5" cstate="print"/>
          <a:srcRect/>
          <a:stretch>
            <a:fillRect/>
          </a:stretch>
        </p:blipFill>
        <p:spPr bwMode="auto">
          <a:xfrm>
            <a:off x="4841875" y="3187700"/>
            <a:ext cx="2003425" cy="1744663"/>
          </a:xfrm>
          <a:prstGeom prst="rect">
            <a:avLst/>
          </a:prstGeom>
          <a:noFill/>
          <a:ln w="12700">
            <a:noFill/>
            <a:miter lim="800000"/>
            <a:headEnd/>
            <a:tailEnd/>
          </a:ln>
        </p:spPr>
      </p:pic>
      <p:pic>
        <p:nvPicPr>
          <p:cNvPr id="40966" name="Picture 6"/>
          <p:cNvPicPr>
            <a:picLocks noChangeArrowheads="1"/>
          </p:cNvPicPr>
          <p:nvPr/>
        </p:nvPicPr>
        <p:blipFill>
          <a:blip r:embed="rId6" cstate="print"/>
          <a:srcRect/>
          <a:stretch>
            <a:fillRect/>
          </a:stretch>
        </p:blipFill>
        <p:spPr bwMode="auto">
          <a:xfrm>
            <a:off x="7104063" y="1600200"/>
            <a:ext cx="1193800" cy="1212850"/>
          </a:xfrm>
          <a:prstGeom prst="rect">
            <a:avLst/>
          </a:prstGeom>
          <a:noFill/>
          <a:ln w="12700">
            <a:noFill/>
            <a:miter lim="800000"/>
            <a:headEnd/>
            <a:tailEnd/>
          </a:ln>
        </p:spPr>
      </p:pic>
      <p:pic>
        <p:nvPicPr>
          <p:cNvPr id="40967" name="Picture 7"/>
          <p:cNvPicPr>
            <a:picLocks noChangeArrowheads="1"/>
          </p:cNvPicPr>
          <p:nvPr/>
        </p:nvPicPr>
        <p:blipFill>
          <a:blip r:embed="rId7" cstate="print"/>
          <a:srcRect/>
          <a:stretch>
            <a:fillRect/>
          </a:stretch>
        </p:blipFill>
        <p:spPr bwMode="auto">
          <a:xfrm>
            <a:off x="7104063" y="2895600"/>
            <a:ext cx="1250950" cy="1222375"/>
          </a:xfrm>
          <a:prstGeom prst="rect">
            <a:avLst/>
          </a:prstGeom>
          <a:noFill/>
          <a:ln w="12700">
            <a:noFill/>
            <a:miter lim="800000"/>
            <a:headEnd/>
            <a:tailEnd/>
          </a:ln>
        </p:spPr>
      </p:pic>
      <p:pic>
        <p:nvPicPr>
          <p:cNvPr id="40968" name="Picture 8"/>
          <p:cNvPicPr>
            <a:picLocks noChangeArrowheads="1"/>
          </p:cNvPicPr>
          <p:nvPr/>
        </p:nvPicPr>
        <p:blipFill>
          <a:blip r:embed="rId8" cstate="print"/>
          <a:srcRect/>
          <a:stretch>
            <a:fillRect/>
          </a:stretch>
        </p:blipFill>
        <p:spPr bwMode="auto">
          <a:xfrm>
            <a:off x="7104063" y="4114800"/>
            <a:ext cx="1219200" cy="1216025"/>
          </a:xfrm>
          <a:prstGeom prst="rect">
            <a:avLst/>
          </a:prstGeom>
          <a:noFill/>
          <a:ln w="12700">
            <a:noFill/>
            <a:miter lim="800000"/>
            <a:headEnd/>
            <a:tailEnd/>
          </a:ln>
        </p:spPr>
      </p:pic>
      <p:pic>
        <p:nvPicPr>
          <p:cNvPr id="40969" name="Picture 9"/>
          <p:cNvPicPr>
            <a:picLocks noChangeArrowheads="1"/>
          </p:cNvPicPr>
          <p:nvPr/>
        </p:nvPicPr>
        <p:blipFill>
          <a:blip r:embed="rId9" cstate="print"/>
          <a:srcRect/>
          <a:stretch>
            <a:fillRect/>
          </a:stretch>
        </p:blipFill>
        <p:spPr bwMode="auto">
          <a:xfrm>
            <a:off x="7104063" y="5334000"/>
            <a:ext cx="1230312" cy="1225550"/>
          </a:xfrm>
          <a:prstGeom prst="rect">
            <a:avLst/>
          </a:prstGeom>
          <a:noFill/>
          <a:ln w="12700">
            <a:noFill/>
            <a:miter lim="800000"/>
            <a:headEnd/>
            <a:tailEnd/>
          </a:ln>
        </p:spPr>
      </p:pic>
      <p:sp>
        <p:nvSpPr>
          <p:cNvPr id="32778" name="Rectangle 10"/>
          <p:cNvSpPr>
            <a:spLocks noGrp="1" noChangeArrowheads="1"/>
          </p:cNvSpPr>
          <p:nvPr>
            <p:ph type="title"/>
          </p:nvPr>
        </p:nvSpPr>
        <p:spPr>
          <a:solidFill>
            <a:schemeClr val="bg1"/>
          </a:solidFill>
          <a:ln w="57150" cap="flat" cmpd="thickThin">
            <a:solidFill>
              <a:srgbClr val="C1CEFF"/>
            </a:solidFill>
          </a:ln>
          <a:effectLst>
            <a:outerShdw dist="71842" dir="2700000" algn="ctr" rotWithShape="0">
              <a:srgbClr val="000000"/>
            </a:outerShdw>
          </a:effectLst>
        </p:spPr>
        <p:txBody>
          <a:bodyPr lIns="90488" tIns="44450" rIns="90488" bIns="44450"/>
          <a:lstStyle/>
          <a:p>
            <a:pPr eaLnBrk="1" hangingPunct="1">
              <a:defRPr/>
            </a:pPr>
            <a:r>
              <a:rPr lang="en-GB" smtClean="0"/>
              <a:t>Euler Characteristic (EC)</a:t>
            </a:r>
          </a:p>
        </p:txBody>
      </p:sp>
      <p:sp>
        <p:nvSpPr>
          <p:cNvPr id="32779" name="Rectangle 11"/>
          <p:cNvSpPr>
            <a:spLocks noGrp="1" noChangeArrowheads="1"/>
          </p:cNvSpPr>
          <p:nvPr>
            <p:ph type="body" sz="half" idx="1"/>
          </p:nvPr>
        </p:nvSpPr>
        <p:spPr>
          <a:xfrm>
            <a:off x="611188" y="1557338"/>
            <a:ext cx="3725862" cy="4321175"/>
          </a:xfrm>
          <a:solidFill>
            <a:schemeClr val="bg1"/>
          </a:solidFill>
          <a:effectLst>
            <a:outerShdw dist="71842" dir="2700000" algn="ctr" rotWithShape="0">
              <a:srgbClr val="000000"/>
            </a:outerShdw>
          </a:effectLst>
        </p:spPr>
        <p:txBody>
          <a:bodyPr lIns="90488" tIns="44450" rIns="90488" bIns="44450"/>
          <a:lstStyle/>
          <a:p>
            <a:pPr marL="571500" lvl="1" indent="-228600" eaLnBrk="1" hangingPunct="1">
              <a:lnSpc>
                <a:spcPct val="90000"/>
              </a:lnSpc>
              <a:defRPr/>
            </a:pPr>
            <a:r>
              <a:rPr lang="en-GB" sz="2000" smtClean="0"/>
              <a:t>threshold an image at different points</a:t>
            </a:r>
          </a:p>
          <a:p>
            <a:pPr marL="571500" lvl="1" indent="-228600" eaLnBrk="1" hangingPunct="1">
              <a:lnSpc>
                <a:spcPct val="90000"/>
              </a:lnSpc>
              <a:defRPr/>
            </a:pPr>
            <a:endParaRPr lang="en-GB" sz="2000" i="1" smtClean="0"/>
          </a:p>
          <a:p>
            <a:pPr marL="571500" lvl="1" indent="-228600" eaLnBrk="1" hangingPunct="1">
              <a:lnSpc>
                <a:spcPct val="90000"/>
              </a:lnSpc>
              <a:buFontTx/>
              <a:buChar char="-"/>
              <a:defRPr/>
            </a:pPr>
            <a:r>
              <a:rPr lang="en-GB" sz="2000" smtClean="0"/>
              <a:t>EC</a:t>
            </a:r>
            <a:r>
              <a:rPr lang="en-GB" sz="2000" i="1" baseline="-25000" smtClean="0"/>
              <a:t>  </a:t>
            </a:r>
            <a:r>
              <a:rPr lang="en-GB" sz="2000" i="1" smtClean="0"/>
              <a:t>=</a:t>
            </a:r>
            <a:r>
              <a:rPr lang="en-GB" sz="2000" i="1" baseline="-25000" smtClean="0"/>
              <a:t>  </a:t>
            </a:r>
            <a:r>
              <a:rPr lang="en-GB" sz="2000" smtClean="0"/>
              <a:t>number of remaining blobs after an image has been thresholded </a:t>
            </a:r>
          </a:p>
          <a:p>
            <a:pPr marL="571500" lvl="1" indent="-228600" eaLnBrk="1" hangingPunct="1">
              <a:lnSpc>
                <a:spcPct val="90000"/>
              </a:lnSpc>
              <a:buFontTx/>
              <a:buChar char="-"/>
              <a:defRPr/>
            </a:pPr>
            <a:endParaRPr lang="en-GB" sz="2000" smtClean="0"/>
          </a:p>
          <a:p>
            <a:pPr marL="571500" lvl="1" indent="-228600" eaLnBrk="1" hangingPunct="1">
              <a:lnSpc>
                <a:spcPct val="90000"/>
              </a:lnSpc>
              <a:buFontTx/>
              <a:buChar char="-"/>
              <a:defRPr/>
            </a:pPr>
            <a:r>
              <a:rPr lang="en-GB" sz="2000" smtClean="0"/>
              <a:t>RFT can calculate the expected EC which corresponds to our required FEW</a:t>
            </a:r>
          </a:p>
          <a:p>
            <a:pPr lvl="2" eaLnBrk="1" hangingPunct="1">
              <a:lnSpc>
                <a:spcPct val="90000"/>
              </a:lnSpc>
              <a:buFontTx/>
              <a:buChar char="-"/>
              <a:defRPr/>
            </a:pPr>
            <a:r>
              <a:rPr lang="en-GB" smtClean="0"/>
              <a:t>Which expected EC if FEW set at .05?</a:t>
            </a:r>
            <a:endParaRPr lang="en-GB" sz="1800" smtClean="0"/>
          </a:p>
          <a:p>
            <a:pPr marL="571500" lvl="1" indent="-228600" eaLnBrk="1" hangingPunct="1">
              <a:lnSpc>
                <a:spcPct val="90000"/>
              </a:lnSpc>
              <a:buFontTx/>
              <a:buNone/>
              <a:defRPr/>
            </a:pPr>
            <a:endParaRPr lang="en-GB" sz="2000" smtClean="0"/>
          </a:p>
        </p:txBody>
      </p:sp>
      <p:sp>
        <p:nvSpPr>
          <p:cNvPr id="40972" name="Line 12"/>
          <p:cNvSpPr>
            <a:spLocks noChangeShapeType="1"/>
          </p:cNvSpPr>
          <p:nvPr/>
        </p:nvSpPr>
        <p:spPr bwMode="auto">
          <a:xfrm>
            <a:off x="5362575" y="3175000"/>
            <a:ext cx="1090613" cy="0"/>
          </a:xfrm>
          <a:prstGeom prst="line">
            <a:avLst/>
          </a:prstGeom>
          <a:noFill/>
          <a:ln w="38100" cmpd="dbl">
            <a:solidFill>
              <a:srgbClr val="C1CEFF"/>
            </a:solidFill>
            <a:round/>
            <a:headEnd/>
            <a:tailEnd/>
          </a:ln>
        </p:spPr>
        <p:txBody>
          <a:bodyPr wrap="none" anchor="ctr"/>
          <a:lstStyle/>
          <a:p>
            <a:endParaRPr lang="en-GB"/>
          </a:p>
        </p:txBody>
      </p:sp>
      <p:sp>
        <p:nvSpPr>
          <p:cNvPr id="40973" name="Text Box 14"/>
          <p:cNvSpPr txBox="1">
            <a:spLocks noChangeArrowheads="1"/>
          </p:cNvSpPr>
          <p:nvPr/>
        </p:nvSpPr>
        <p:spPr bwMode="auto">
          <a:xfrm>
            <a:off x="323850" y="6021388"/>
            <a:ext cx="3816350" cy="836612"/>
          </a:xfrm>
          <a:prstGeom prst="rect">
            <a:avLst/>
          </a:prstGeom>
          <a:noFill/>
          <a:ln w="9525">
            <a:noFill/>
            <a:miter lim="800000"/>
            <a:headEnd/>
            <a:tailEnd/>
          </a:ln>
        </p:spPr>
        <p:txBody>
          <a:bodyPr>
            <a:spAutoFit/>
          </a:bodyPr>
          <a:lstStyle/>
          <a:p>
            <a:pPr>
              <a:spcBef>
                <a:spcPct val="50000"/>
              </a:spcBef>
            </a:pPr>
            <a:r>
              <a:rPr lang="en-GB" sz="1400"/>
              <a:t>Good:  a “safe” way to correct</a:t>
            </a:r>
          </a:p>
          <a:p>
            <a:pPr>
              <a:spcBef>
                <a:spcPct val="50000"/>
              </a:spcBef>
            </a:pPr>
            <a:r>
              <a:rPr lang="en-GB" sz="1400"/>
              <a:t>Bad:  but we are probably missing a lot of true positives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mtClean="0"/>
              <a:t>The 39 steps of VBM</a:t>
            </a:r>
            <a:endParaRPr lang="en-US" smtClean="0"/>
          </a:p>
        </p:txBody>
      </p:sp>
      <p:sp>
        <p:nvSpPr>
          <p:cNvPr id="5123" name="Rectangle 4"/>
          <p:cNvSpPr>
            <a:spLocks noGrp="1" noChangeArrowheads="1"/>
          </p:cNvSpPr>
          <p:nvPr>
            <p:ph type="body" idx="1"/>
          </p:nvPr>
        </p:nvSpPr>
        <p:spPr>
          <a:xfrm>
            <a:off x="395288" y="1341438"/>
            <a:ext cx="8229600" cy="5516562"/>
          </a:xfrm>
        </p:spPr>
        <p:txBody>
          <a:bodyPr/>
          <a:lstStyle/>
          <a:p>
            <a:pPr marL="533400" indent="-533400" eaLnBrk="1" hangingPunct="1">
              <a:lnSpc>
                <a:spcPct val="90000"/>
              </a:lnSpc>
              <a:buFontTx/>
              <a:buAutoNum type="arabicPeriod"/>
            </a:pPr>
            <a:r>
              <a:rPr lang="en-US" dirty="0" smtClean="0"/>
              <a:t>Spatial </a:t>
            </a:r>
            <a:r>
              <a:rPr lang="en-US" dirty="0" err="1" smtClean="0"/>
              <a:t>normalisation</a:t>
            </a:r>
            <a:endParaRPr lang="en-US" dirty="0" smtClean="0"/>
          </a:p>
          <a:p>
            <a:pPr marL="533400" indent="-533400" eaLnBrk="1" hangingPunct="1">
              <a:lnSpc>
                <a:spcPct val="90000"/>
              </a:lnSpc>
              <a:buFontTx/>
              <a:buNone/>
            </a:pPr>
            <a:r>
              <a:rPr lang="en-US" dirty="0" smtClean="0"/>
              <a:t>2.	Tissue segmentation </a:t>
            </a:r>
          </a:p>
          <a:p>
            <a:pPr marL="533400" indent="-533400" eaLnBrk="1" hangingPunct="1">
              <a:lnSpc>
                <a:spcPct val="90000"/>
              </a:lnSpc>
              <a:buFontTx/>
              <a:buNone/>
            </a:pPr>
            <a:r>
              <a:rPr lang="en-US" dirty="0" smtClean="0"/>
              <a:t>3.	Modulation </a:t>
            </a:r>
          </a:p>
          <a:p>
            <a:pPr marL="533400" indent="-533400" eaLnBrk="1" hangingPunct="1">
              <a:lnSpc>
                <a:spcPct val="90000"/>
              </a:lnSpc>
              <a:buFontTx/>
              <a:buNone/>
            </a:pPr>
            <a:r>
              <a:rPr lang="en-US" dirty="0" smtClean="0"/>
              <a:t>4.	Smoothing</a:t>
            </a:r>
          </a:p>
          <a:p>
            <a:pPr marL="533400" indent="-533400" eaLnBrk="1" hangingPunct="1">
              <a:lnSpc>
                <a:spcPct val="90000"/>
              </a:lnSpc>
              <a:buFontTx/>
              <a:buNone/>
            </a:pPr>
            <a:r>
              <a:rPr lang="en-GB" dirty="0" smtClean="0"/>
              <a:t>5. 	Statistical analysis</a:t>
            </a:r>
          </a:p>
          <a:p>
            <a:pPr marL="533400" indent="-533400" eaLnBrk="1" hangingPunct="1">
              <a:lnSpc>
                <a:spcPct val="90000"/>
              </a:lnSpc>
              <a:buFontTx/>
              <a:buNone/>
            </a:pPr>
            <a:endParaRPr lang="en-US" sz="2000" dirty="0" smtClean="0"/>
          </a:p>
          <a:p>
            <a:pPr marL="533400" indent="-533400" eaLnBrk="1" hangingPunct="1">
              <a:lnSpc>
                <a:spcPct val="90000"/>
              </a:lnSpc>
              <a:buFontTx/>
              <a:buNone/>
            </a:pPr>
            <a:endParaRPr lang="en-US" dirty="0" smtClean="0"/>
          </a:p>
          <a:p>
            <a:pPr marL="533400" indent="-533400" eaLnBrk="1" hangingPunct="1">
              <a:lnSpc>
                <a:spcPct val="90000"/>
              </a:lnSpc>
              <a:buFontTx/>
              <a:buNone/>
            </a:pPr>
            <a:r>
              <a:rPr lang="en-US" dirty="0" smtClean="0"/>
              <a:t>output: statistical (parametric) maps </a:t>
            </a:r>
          </a:p>
          <a:p>
            <a:pPr marL="533400" indent="-533400" eaLnBrk="1" hangingPunct="1">
              <a:lnSpc>
                <a:spcPct val="90000"/>
              </a:lnSpc>
              <a:buFontTx/>
              <a:buNone/>
            </a:pPr>
            <a:r>
              <a:rPr lang="en-US" dirty="0" smtClean="0"/>
              <a:t>	</a:t>
            </a:r>
            <a:r>
              <a:rPr lang="en-US" sz="2000" dirty="0" smtClean="0"/>
              <a:t>showing regions where certain tissue type differs significantly between groups/ correlate with a specific parameter, </a:t>
            </a:r>
            <a:r>
              <a:rPr lang="en-US" sz="2000" dirty="0" err="1" smtClean="0"/>
              <a:t>eg</a:t>
            </a:r>
            <a:r>
              <a:rPr lang="en-US" sz="2000" dirty="0" smtClean="0"/>
              <a:t> </a:t>
            </a:r>
            <a:r>
              <a:rPr kumimoji="1" lang="en-GB" sz="2000" dirty="0" smtClean="0"/>
              <a:t>age, test-score …</a:t>
            </a:r>
            <a:endParaRPr kumimoji="1" lang="en-US" sz="2000" dirty="0" smtClean="0"/>
          </a:p>
        </p:txBody>
      </p:sp>
      <p:cxnSp>
        <p:nvCxnSpPr>
          <p:cNvPr id="11" name="Straight Connector 10"/>
          <p:cNvCxnSpPr/>
          <p:nvPr/>
        </p:nvCxnSpPr>
        <p:spPr>
          <a:xfrm flipH="1" flipV="1">
            <a:off x="2916238" y="476250"/>
            <a:ext cx="871537" cy="801688"/>
          </a:xfrm>
          <a:prstGeom prst="line">
            <a:avLst/>
          </a:prstGeom>
          <a:ln w="31750">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987675" y="476250"/>
            <a:ext cx="720725" cy="792163"/>
          </a:xfrm>
          <a:prstGeom prst="line">
            <a:avLst/>
          </a:prstGeom>
          <a:ln w="31750">
            <a:solidFill>
              <a:srgbClr val="FF99CC"/>
            </a:solidFill>
          </a:ln>
        </p:spPr>
        <p:style>
          <a:lnRef idx="1">
            <a:schemeClr val="accent1"/>
          </a:lnRef>
          <a:fillRef idx="0">
            <a:schemeClr val="accent1"/>
          </a:fillRef>
          <a:effectRef idx="0">
            <a:schemeClr val="accent1"/>
          </a:effectRef>
          <a:fontRef idx="minor">
            <a:schemeClr val="tx1"/>
          </a:fontRef>
        </p:style>
      </p:cxnSp>
      <p:sp>
        <p:nvSpPr>
          <p:cNvPr id="5126" name="TextBox 16"/>
          <p:cNvSpPr txBox="1">
            <a:spLocks noChangeArrowheads="1"/>
          </p:cNvSpPr>
          <p:nvPr/>
        </p:nvSpPr>
        <p:spPr bwMode="auto">
          <a:xfrm>
            <a:off x="3132138" y="0"/>
            <a:ext cx="647700" cy="720725"/>
          </a:xfrm>
          <a:prstGeom prst="rect">
            <a:avLst/>
          </a:prstGeom>
          <a:noFill/>
          <a:ln w="9525">
            <a:noFill/>
            <a:miter lim="800000"/>
            <a:headEnd/>
            <a:tailEnd/>
          </a:ln>
        </p:spPr>
        <p:txBody>
          <a:bodyPr>
            <a:spAutoFit/>
          </a:bodyPr>
          <a:lstStyle/>
          <a:p>
            <a:r>
              <a:rPr lang="en-GB" sz="4000">
                <a:solidFill>
                  <a:srgbClr val="FF99CC"/>
                </a:solidFill>
                <a:latin typeface="Comic Sans MS" pitchFamily="66" charset="0"/>
              </a:rPr>
              <a:t>5</a:t>
            </a:r>
          </a:p>
        </p:txBody>
      </p:sp>
      <p:cxnSp>
        <p:nvCxnSpPr>
          <p:cNvPr id="19" name="Straight Arrow Connector 18"/>
          <p:cNvCxnSpPr/>
          <p:nvPr/>
        </p:nvCxnSpPr>
        <p:spPr>
          <a:xfrm flipH="1">
            <a:off x="1187450" y="3933825"/>
            <a:ext cx="144463" cy="935038"/>
          </a:xfrm>
          <a:prstGeom prst="straightConnector1">
            <a:avLst/>
          </a:prstGeom>
          <a:ln w="38100">
            <a:solidFill>
              <a:srgbClr val="FF99CC"/>
            </a:solidFill>
            <a:tailEnd type="arrow"/>
          </a:ln>
        </p:spPr>
        <p:style>
          <a:lnRef idx="1">
            <a:schemeClr val="accent1"/>
          </a:lnRef>
          <a:fillRef idx="0">
            <a:schemeClr val="accent1"/>
          </a:fillRef>
          <a:effectRef idx="0">
            <a:schemeClr val="accent1"/>
          </a:effectRef>
          <a:fontRef idx="minor">
            <a:schemeClr val="tx1"/>
          </a:fontRef>
        </p:style>
      </p:cxnSp>
      <p:sp>
        <p:nvSpPr>
          <p:cNvPr id="23" name="Right Brace 22"/>
          <p:cNvSpPr/>
          <p:nvPr/>
        </p:nvSpPr>
        <p:spPr>
          <a:xfrm>
            <a:off x="4859338" y="1484313"/>
            <a:ext cx="936625" cy="1800225"/>
          </a:xfrm>
          <a:prstGeom prst="rightBrace">
            <a:avLst/>
          </a:prstGeom>
          <a:ln w="38100">
            <a:solidFill>
              <a:srgbClr val="FF99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5129" name="TextBox 23"/>
          <p:cNvSpPr txBox="1">
            <a:spLocks noChangeArrowheads="1"/>
          </p:cNvSpPr>
          <p:nvPr/>
        </p:nvSpPr>
        <p:spPr bwMode="auto">
          <a:xfrm>
            <a:off x="5795963" y="1916113"/>
            <a:ext cx="2232025" cy="647700"/>
          </a:xfrm>
          <a:prstGeom prst="rect">
            <a:avLst/>
          </a:prstGeom>
          <a:noFill/>
          <a:ln w="9525">
            <a:noFill/>
            <a:miter lim="800000"/>
            <a:headEnd/>
            <a:tailEnd/>
          </a:ln>
        </p:spPr>
        <p:txBody>
          <a:bodyPr>
            <a:spAutoFit/>
          </a:bodyPr>
          <a:lstStyle/>
          <a:p>
            <a:r>
              <a:rPr lang="en-GB" b="1">
                <a:solidFill>
                  <a:srgbClr val="FF99CC"/>
                </a:solidFill>
              </a:rPr>
              <a:t>Pre-processing (steps 1-4)</a:t>
            </a:r>
          </a:p>
        </p:txBody>
      </p:sp>
      <p:pic>
        <p:nvPicPr>
          <p:cNvPr id="5130" name="Picture 5"/>
          <p:cNvPicPr>
            <a:picLocks noChangeAspect="1" noChangeArrowheads="1"/>
          </p:cNvPicPr>
          <p:nvPr/>
        </p:nvPicPr>
        <p:blipFill>
          <a:blip r:embed="rId3" cstate="print"/>
          <a:srcRect/>
          <a:stretch>
            <a:fillRect/>
          </a:stretch>
        </p:blipFill>
        <p:spPr bwMode="auto">
          <a:xfrm>
            <a:off x="5148263" y="3357563"/>
            <a:ext cx="1106487" cy="1555750"/>
          </a:xfrm>
          <a:prstGeom prst="rect">
            <a:avLst/>
          </a:prstGeom>
          <a:noFill/>
          <a:ln w="9525">
            <a:noFill/>
            <a:miter lim="800000"/>
            <a:headEnd/>
            <a:tailEnd/>
          </a:ln>
        </p:spPr>
      </p:pic>
      <p:sp>
        <p:nvSpPr>
          <p:cNvPr id="26" name="Oval Callout 25"/>
          <p:cNvSpPr/>
          <p:nvPr/>
        </p:nvSpPr>
        <p:spPr>
          <a:xfrm>
            <a:off x="6804025" y="2852738"/>
            <a:ext cx="2339975" cy="2232025"/>
          </a:xfrm>
          <a:prstGeom prst="wedgeEllipseCallout">
            <a:avLst>
              <a:gd name="adj1" fmla="val -85968"/>
              <a:gd name="adj2" fmla="val -2061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32" name="Text Box 8"/>
          <p:cNvSpPr txBox="1">
            <a:spLocks noChangeArrowheads="1"/>
          </p:cNvSpPr>
          <p:nvPr/>
        </p:nvSpPr>
        <p:spPr bwMode="auto">
          <a:xfrm>
            <a:off x="7164388" y="3284538"/>
            <a:ext cx="1979612" cy="1323975"/>
          </a:xfrm>
          <a:prstGeom prst="rect">
            <a:avLst/>
          </a:prstGeom>
          <a:noFill/>
          <a:ln w="0">
            <a:noFill/>
            <a:miter lim="800000"/>
            <a:headEnd/>
            <a:tailEnd/>
          </a:ln>
        </p:spPr>
        <p:txBody>
          <a:bodyPr>
            <a:spAutoFit/>
          </a:bodyPr>
          <a:lstStyle/>
          <a:p>
            <a:pPr>
              <a:spcBef>
                <a:spcPct val="50000"/>
              </a:spcBef>
            </a:pPr>
            <a:r>
              <a:rPr kumimoji="1" lang="en-GB" sz="1600" b="1" dirty="0">
                <a:latin typeface="Calibri" pitchFamily="34" charset="0"/>
              </a:rPr>
              <a:t>The data is pre-processed to sensitise the stat tests to *regional* tissue volumes !</a:t>
            </a:r>
            <a:endParaRPr kumimoji="1" lang="en-US" sz="16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9"/>
                                        </p:tgtEl>
                                        <p:attrNameLst>
                                          <p:attrName>style.visibility</p:attrName>
                                        </p:attrNameLst>
                                      </p:cBhvr>
                                      <p:to>
                                        <p:strVal val="visible"/>
                                      </p:to>
                                    </p:set>
                                    <p:animEffect transition="in" filter="dissolve">
                                      <p:cBhvr>
                                        <p:cTn id="10" dur="500"/>
                                        <p:tgtEl>
                                          <p:spTgt spid="51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 calcmode="lin" valueType="num">
                                      <p:cBhvr additive="base">
                                        <p:cTn id="15"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5130"/>
                                        </p:tgtEl>
                                        <p:attrNameLst>
                                          <p:attrName>style.visibility</p:attrName>
                                        </p:attrNameLst>
                                      </p:cBhvr>
                                      <p:to>
                                        <p:strVal val="visible"/>
                                      </p:to>
                                    </p:set>
                                    <p:anim calcmode="lin" valueType="num">
                                      <p:cBhvr additive="base">
                                        <p:cTn id="21" dur="2000" fill="hold"/>
                                        <p:tgtEl>
                                          <p:spTgt spid="5130"/>
                                        </p:tgtEl>
                                        <p:attrNameLst>
                                          <p:attrName>ppt_x</p:attrName>
                                        </p:attrNameLst>
                                      </p:cBhvr>
                                      <p:tavLst>
                                        <p:tav tm="0">
                                          <p:val>
                                            <p:strVal val="#ppt_x"/>
                                          </p:val>
                                        </p:tav>
                                        <p:tav tm="100000">
                                          <p:val>
                                            <p:strVal val="#ppt_x"/>
                                          </p:val>
                                        </p:tav>
                                      </p:tavLst>
                                    </p:anim>
                                    <p:anim calcmode="lin" valueType="num">
                                      <p:cBhvr additive="base">
                                        <p:cTn id="22" dur="2000" fill="hold"/>
                                        <p:tgtEl>
                                          <p:spTgt spid="5130"/>
                                        </p:tgtEl>
                                        <p:attrNameLst>
                                          <p:attrName>ppt_y</p:attrName>
                                        </p:attrNameLst>
                                      </p:cBhvr>
                                      <p:tavLst>
                                        <p:tav tm="0">
                                          <p:val>
                                            <p:strVal val="1+#ppt_h/2"/>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5132"/>
                                        </p:tgtEl>
                                        <p:attrNameLst>
                                          <p:attrName>style.visibility</p:attrName>
                                        </p:attrNameLst>
                                      </p:cBhvr>
                                      <p:to>
                                        <p:strVal val="visible"/>
                                      </p:to>
                                    </p:set>
                                    <p:animEffect transition="in" filter="dissolve">
                                      <p:cBhvr>
                                        <p:cTn id="25" dur="500"/>
                                        <p:tgtEl>
                                          <p:spTgt spid="513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2" presetClass="entr" presetSubtype="4" fill="hold" nodeType="with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additive="base">
                                        <p:cTn id="3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anim calcmode="lin" valueType="num">
                                      <p:cBhvr additive="base">
                                        <p:cTn id="39"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129" grpId="0"/>
      <p:bldP spid="26" grpId="0" animBg="1"/>
      <p:bldP spid="51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dirty="0" smtClean="0"/>
              <a:t>Main VBM developments</a:t>
            </a:r>
          </a:p>
        </p:txBody>
      </p:sp>
      <p:sp>
        <p:nvSpPr>
          <p:cNvPr id="41987" name="Rectangle 3"/>
          <p:cNvSpPr>
            <a:spLocks noGrp="1" noChangeArrowheads="1"/>
          </p:cNvSpPr>
          <p:nvPr>
            <p:ph type="body" idx="1"/>
          </p:nvPr>
        </p:nvSpPr>
        <p:spPr>
          <a:xfrm>
            <a:off x="539552" y="1556792"/>
            <a:ext cx="8229600" cy="5112568"/>
          </a:xfrm>
        </p:spPr>
        <p:txBody>
          <a:bodyPr/>
          <a:lstStyle/>
          <a:p>
            <a:pPr eaLnBrk="1" hangingPunct="1"/>
            <a:r>
              <a:rPr lang="en-GB" sz="2800" dirty="0" smtClean="0"/>
              <a:t>Standard </a:t>
            </a:r>
            <a:r>
              <a:rPr lang="en-GB" sz="2800" dirty="0" err="1" smtClean="0"/>
              <a:t>vs</a:t>
            </a:r>
            <a:r>
              <a:rPr lang="en-GB" sz="2800" dirty="0" smtClean="0"/>
              <a:t> unified segmentation  VBM</a:t>
            </a:r>
          </a:p>
          <a:p>
            <a:pPr lvl="1" eaLnBrk="1" hangingPunct="1"/>
            <a:r>
              <a:rPr lang="en-GB" sz="2000" dirty="0" smtClean="0"/>
              <a:t>Tries to improve the somewhat inexact nature of normalisation</a:t>
            </a:r>
          </a:p>
          <a:p>
            <a:pPr lvl="1" eaLnBrk="1" hangingPunct="1">
              <a:buNone/>
            </a:pPr>
            <a:endParaRPr lang="en-GB" sz="2000" dirty="0" smtClean="0"/>
          </a:p>
          <a:p>
            <a:pPr eaLnBrk="1" hangingPunct="1"/>
            <a:r>
              <a:rPr lang="en-GB" sz="2800" dirty="0" smtClean="0"/>
              <a:t>DARTEL toolbox / improved image registration</a:t>
            </a:r>
          </a:p>
          <a:p>
            <a:pPr lvl="1" eaLnBrk="1" hangingPunct="1"/>
            <a:r>
              <a:rPr lang="en-GB" sz="2000" dirty="0" err="1" smtClean="0"/>
              <a:t>Diffeomorphic</a:t>
            </a:r>
            <a:r>
              <a:rPr lang="en-GB" sz="2000" dirty="0" smtClean="0"/>
              <a:t> Anatomical Registration Through </a:t>
            </a:r>
            <a:r>
              <a:rPr lang="en-GB" sz="2000" dirty="0" err="1" smtClean="0"/>
              <a:t>Exponentiated</a:t>
            </a:r>
            <a:r>
              <a:rPr lang="en-GB" sz="2000" dirty="0" smtClean="0"/>
              <a:t> Lie algebra (SPM5, SPM8)</a:t>
            </a:r>
          </a:p>
          <a:p>
            <a:pPr lvl="1" eaLnBrk="1" hangingPunct="1"/>
            <a:r>
              <a:rPr lang="en-GB" sz="2000" dirty="0" smtClean="0"/>
              <a:t>more precise inter-subject alignment (multiple iterations)</a:t>
            </a:r>
          </a:p>
          <a:p>
            <a:pPr lvl="2" eaLnBrk="1" hangingPunct="1"/>
            <a:r>
              <a:rPr lang="en-US" sz="1800" dirty="0" smtClean="0"/>
              <a:t>more sensitive to identify differences</a:t>
            </a:r>
          </a:p>
          <a:p>
            <a:pPr lvl="2" eaLnBrk="1" hangingPunct="1"/>
            <a:r>
              <a:rPr lang="en-US" sz="1800" dirty="0" smtClean="0"/>
              <a:t>more accurate localization</a:t>
            </a:r>
            <a:endParaRPr lang="en-GB" sz="2400" dirty="0" smtClean="0"/>
          </a:p>
          <a:p>
            <a:pPr eaLnBrk="1" hangingPunct="1"/>
            <a:r>
              <a:rPr lang="en-GB" sz="2800" dirty="0" smtClean="0"/>
              <a:t>Automated methods for lesion identification</a:t>
            </a:r>
          </a:p>
          <a:p>
            <a:pPr eaLnBrk="1" hangingPunct="1">
              <a:buNone/>
            </a:pPr>
            <a:r>
              <a:rPr lang="en-GB" sz="2000" dirty="0" smtClean="0"/>
              <a:t>	-	use outlier detection algorithm</a:t>
            </a:r>
            <a:r>
              <a:rPr lang="en-GB" sz="1400" dirty="0" smtClean="0"/>
              <a:t>  (problematic)</a:t>
            </a:r>
          </a:p>
          <a:p>
            <a:pPr eaLnBrk="1" hangingPunct="1">
              <a:buNone/>
            </a:pPr>
            <a:r>
              <a:rPr lang="en-GB" sz="1800" dirty="0" smtClean="0"/>
              <a:t>		(</a:t>
            </a:r>
            <a:r>
              <a:rPr lang="en-GB" sz="1800" dirty="0" err="1" smtClean="0"/>
              <a:t>Seghier</a:t>
            </a:r>
            <a:r>
              <a:rPr lang="en-GB" sz="1800" dirty="0" smtClean="0"/>
              <a:t> et al, 2008; </a:t>
            </a:r>
            <a:r>
              <a:rPr lang="en-GB" sz="1800" dirty="0" err="1" smtClean="0"/>
              <a:t>Leff</a:t>
            </a:r>
            <a:r>
              <a:rPr lang="en-GB" sz="1800" dirty="0" smtClean="0"/>
              <a:t> et al, Brain, 2009)</a:t>
            </a:r>
            <a:endParaRPr lang="en-GB" sz="2800" dirty="0" smtClean="0"/>
          </a:p>
          <a:p>
            <a:pPr eaLnBrk="1" hangingPunct="1"/>
            <a:endParaRPr lang="en-GB"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from recent study </a:t>
            </a:r>
            <a:r>
              <a:rPr lang="en-GB" sz="3200" dirty="0" smtClean="0"/>
              <a:t>(</a:t>
            </a:r>
            <a:r>
              <a:rPr lang="en-GB" sz="3200" dirty="0" err="1" smtClean="0"/>
              <a:t>Leff</a:t>
            </a:r>
            <a:r>
              <a:rPr lang="en-GB" sz="3200" dirty="0" smtClean="0"/>
              <a:t> et al, 2009)</a:t>
            </a:r>
            <a:endParaRPr lang="en-GB" dirty="0"/>
          </a:p>
        </p:txBody>
      </p:sp>
      <p:sp>
        <p:nvSpPr>
          <p:cNvPr id="3" name="Content Placeholder 2"/>
          <p:cNvSpPr>
            <a:spLocks noGrp="1"/>
          </p:cNvSpPr>
          <p:nvPr>
            <p:ph idx="1"/>
          </p:nvPr>
        </p:nvSpPr>
        <p:spPr/>
        <p:txBody>
          <a:bodyPr/>
          <a:lstStyle/>
          <a:p>
            <a:r>
              <a:rPr lang="en-GB" sz="2000" dirty="0" smtClean="0"/>
              <a:t>Aim of this study was to find out what the neural correlates of auditory STM were and if these areas also supported speech comprehension.</a:t>
            </a:r>
          </a:p>
          <a:p>
            <a:endParaRPr lang="en-GB" sz="2000" dirty="0" smtClean="0"/>
          </a:p>
          <a:p>
            <a:r>
              <a:rPr lang="en-GB" sz="2000" dirty="0" smtClean="0"/>
              <a:t>The two main hypothesis were that </a:t>
            </a:r>
          </a:p>
          <a:p>
            <a:pPr lvl="1"/>
            <a:r>
              <a:rPr lang="en-GB" sz="1600" dirty="0" smtClean="0"/>
              <a:t>auditory STM and speech comprehension are structurally related but functionally separate, or</a:t>
            </a:r>
          </a:p>
          <a:p>
            <a:pPr lvl="1"/>
            <a:r>
              <a:rPr lang="en-GB" sz="1600" dirty="0" smtClean="0"/>
              <a:t> auditory STM and speech comprehension are functionally related, i.e. regions supporting auditory STM are a subset of speech comprehension.</a:t>
            </a:r>
          </a:p>
          <a:p>
            <a:endParaRPr lang="en-GB" sz="2000" dirty="0" smtClean="0"/>
          </a:p>
          <a:p>
            <a:r>
              <a:rPr lang="en-GB" sz="2000" dirty="0" smtClean="0"/>
              <a:t>Basic design: </a:t>
            </a:r>
          </a:p>
          <a:p>
            <a:pPr lvl="1"/>
            <a:r>
              <a:rPr lang="en-GB" sz="1600" dirty="0" smtClean="0"/>
              <a:t>measure auditory STM (digit span) &amp; speech comprehension + other neuropsychological tests to control for confounds (e.g. EF in digit span).</a:t>
            </a:r>
          </a:p>
          <a:p>
            <a:pPr lvl="1"/>
            <a:r>
              <a:rPr lang="en-GB" sz="1600" dirty="0" smtClean="0"/>
              <a:t>Correlate these test scores to GM density in </a:t>
            </a:r>
            <a:r>
              <a:rPr lang="en-GB" sz="1600" dirty="0" err="1" smtClean="0"/>
              <a:t>lesioned</a:t>
            </a:r>
            <a:r>
              <a:rPr lang="en-GB" sz="1600" dirty="0" smtClean="0"/>
              <a:t> patients</a:t>
            </a:r>
          </a:p>
          <a:p>
            <a:pPr>
              <a:buNone/>
            </a:pPr>
            <a:endParaRPr lang="en-GB" sz="1800" dirty="0" smtClean="0"/>
          </a:p>
          <a:p>
            <a:endParaRPr lang="en-GB" sz="1800" dirty="0" smtClean="0"/>
          </a:p>
          <a:p>
            <a:pPr lvl="1"/>
            <a:endParaRPr lang="en-GB" sz="1400" dirty="0" smtClean="0"/>
          </a:p>
          <a:p>
            <a:pPr lvl="1"/>
            <a:endParaRPr lang="en-GB" sz="1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a:xfrm>
            <a:off x="467544" y="1052736"/>
            <a:ext cx="8229600" cy="6336704"/>
          </a:xfrm>
        </p:spPr>
        <p:txBody>
          <a:bodyPr/>
          <a:lstStyle/>
          <a:p>
            <a:pPr lvl="1"/>
            <a:r>
              <a:rPr lang="en-GB" sz="2000" dirty="0" smtClean="0"/>
              <a:t>T1 weighted (1x1x1mm)</a:t>
            </a:r>
          </a:p>
          <a:p>
            <a:pPr lvl="1"/>
            <a:r>
              <a:rPr lang="en-GB" sz="2000" dirty="0" smtClean="0"/>
              <a:t>Unified segmentation</a:t>
            </a:r>
          </a:p>
          <a:p>
            <a:pPr lvl="1"/>
            <a:r>
              <a:rPr lang="en-GB" sz="2000" dirty="0" smtClean="0"/>
              <a:t>(no mention of modulation) !!</a:t>
            </a:r>
          </a:p>
          <a:p>
            <a:pPr lvl="1"/>
            <a:r>
              <a:rPr lang="en-GB" sz="2000" dirty="0" smtClean="0"/>
              <a:t>Smoothing - </a:t>
            </a:r>
            <a:r>
              <a:rPr lang="en-GB" sz="2000" kern="1200" dirty="0" smtClean="0">
                <a:latin typeface="Arial" charset="0"/>
              </a:rPr>
              <a:t>isotropic kernel of 8mm</a:t>
            </a:r>
            <a:endParaRPr lang="en-GB" sz="2000" dirty="0" smtClean="0"/>
          </a:p>
          <a:p>
            <a:pPr lvl="1"/>
            <a:endParaRPr lang="en-GB" sz="2000" dirty="0" smtClean="0"/>
          </a:p>
          <a:p>
            <a:pPr lvl="1"/>
            <a:r>
              <a:rPr lang="en-GB" sz="2000" b="1" dirty="0" smtClean="0"/>
              <a:t>Automated lesion detection  </a:t>
            </a:r>
            <a:r>
              <a:rPr lang="en-GB" sz="2000" dirty="0" smtClean="0"/>
              <a:t>- after segmentation each grey matter </a:t>
            </a:r>
            <a:r>
              <a:rPr lang="en-GB" sz="2000" dirty="0" err="1" smtClean="0"/>
              <a:t>voxel</a:t>
            </a:r>
            <a:r>
              <a:rPr lang="en-GB" sz="2000" dirty="0" smtClean="0"/>
              <a:t> is compared to the Mean and SE of the </a:t>
            </a:r>
            <a:r>
              <a:rPr lang="en-GB" sz="2000" dirty="0" err="1" smtClean="0"/>
              <a:t>voxel</a:t>
            </a:r>
            <a:r>
              <a:rPr lang="en-GB" sz="2000" dirty="0" smtClean="0"/>
              <a:t> in template created from a group of healthy control subjects (N=64 in this study) – acts as a 4</a:t>
            </a:r>
            <a:r>
              <a:rPr lang="en-GB" sz="2000" baseline="30000" dirty="0" smtClean="0"/>
              <a:t>th</a:t>
            </a:r>
            <a:r>
              <a:rPr lang="en-GB" sz="2000" dirty="0" smtClean="0"/>
              <a:t> classifier (GM, WM, non-brain and Lesion!). </a:t>
            </a:r>
            <a:r>
              <a:rPr lang="en-GB" sz="1600" dirty="0" smtClean="0"/>
              <a:t>(</a:t>
            </a:r>
            <a:r>
              <a:rPr lang="en-GB" sz="1600" dirty="0" err="1" smtClean="0"/>
              <a:t>Seghier</a:t>
            </a:r>
            <a:r>
              <a:rPr lang="en-GB" sz="1600" dirty="0" smtClean="0"/>
              <a:t> 2008)</a:t>
            </a:r>
            <a:endParaRPr lang="en-GB" sz="2000" dirty="0" smtClean="0"/>
          </a:p>
          <a:p>
            <a:pPr lvl="1"/>
            <a:r>
              <a:rPr lang="en-GB" sz="2000" b="1" dirty="0" smtClean="0"/>
              <a:t>Lesion overlap maps  </a:t>
            </a:r>
            <a:r>
              <a:rPr lang="en-GB" sz="2000" dirty="0" smtClean="0"/>
              <a:t>- threshold Lesion image into binary, pool all these into one – lesion overlap map – indicates the number of patients who have a lesion at any given </a:t>
            </a:r>
            <a:r>
              <a:rPr lang="en-GB" sz="2000" dirty="0" err="1" smtClean="0"/>
              <a:t>voxel</a:t>
            </a:r>
            <a:r>
              <a:rPr lang="en-GB" sz="2000" dirty="0" smtClean="0"/>
              <a:t>.</a:t>
            </a:r>
          </a:p>
          <a:p>
            <a:pPr lvl="1"/>
            <a:r>
              <a:rPr lang="en-GB" sz="2000" b="1" dirty="0" smtClean="0"/>
              <a:t>Careful: </a:t>
            </a:r>
            <a:r>
              <a:rPr lang="en-GB" sz="2000" dirty="0" smtClean="0"/>
              <a:t>This is not what’s used for stats – because binary not continuous data!</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Lesion Overlap Map </a:t>
            </a:r>
            <a:r>
              <a:rPr lang="en-GB" sz="2400" dirty="0" smtClean="0"/>
              <a:t>(</a:t>
            </a:r>
            <a:r>
              <a:rPr lang="en-GB" sz="2400" dirty="0" err="1" smtClean="0"/>
              <a:t>Leff</a:t>
            </a:r>
            <a:r>
              <a:rPr lang="en-GB" sz="2400" dirty="0" smtClean="0"/>
              <a:t> et al, 2009)</a:t>
            </a:r>
            <a:endParaRPr lang="en-GB"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533400" y="2243931"/>
            <a:ext cx="8077200" cy="3238500"/>
          </a:xfrm>
          <a:prstGeom prst="rect">
            <a:avLst/>
          </a:prstGeom>
          <a:noFill/>
          <a:ln w="9525">
            <a:noFill/>
            <a:miter lim="800000"/>
            <a:headEnd/>
            <a:tailEnd/>
          </a:ln>
        </p:spPr>
      </p:pic>
      <p:sp>
        <p:nvSpPr>
          <p:cNvPr id="5" name="TextBox 4"/>
          <p:cNvSpPr txBox="1"/>
          <p:nvPr/>
        </p:nvSpPr>
        <p:spPr>
          <a:xfrm>
            <a:off x="827584" y="5661248"/>
            <a:ext cx="2592288" cy="369332"/>
          </a:xfrm>
          <a:prstGeom prst="rect">
            <a:avLst/>
          </a:prstGeom>
          <a:noFill/>
        </p:spPr>
        <p:txBody>
          <a:bodyPr wrap="square" rtlCol="0">
            <a:spAutoFit/>
          </a:bodyPr>
          <a:lstStyle/>
          <a:p>
            <a:r>
              <a:rPr lang="en-GB" dirty="0" smtClean="0"/>
              <a:t>(N=210)</a:t>
            </a:r>
            <a:endParaRPr lang="en-GB" dirty="0"/>
          </a:p>
        </p:txBody>
      </p:sp>
      <p:cxnSp>
        <p:nvCxnSpPr>
          <p:cNvPr id="9" name="Straight Arrow Connector 8"/>
          <p:cNvCxnSpPr/>
          <p:nvPr/>
        </p:nvCxnSpPr>
        <p:spPr>
          <a:xfrm flipH="1">
            <a:off x="6228184" y="1700808"/>
            <a:ext cx="648072" cy="158417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76256" y="1268760"/>
            <a:ext cx="1872208" cy="923330"/>
          </a:xfrm>
          <a:prstGeom prst="rect">
            <a:avLst/>
          </a:prstGeom>
          <a:ln>
            <a:solidFill>
              <a:srgbClr val="00B05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smtClean="0"/>
              <a:t>Many patients with lesions here.</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stats: </a:t>
            </a:r>
            <a:r>
              <a:rPr lang="en-GB" sz="3200" dirty="0" smtClean="0"/>
              <a:t>relationship between digit span and GM density?</a:t>
            </a:r>
            <a:endParaRPr lang="en-GB" dirty="0"/>
          </a:p>
        </p:txBody>
      </p:sp>
      <p:sp>
        <p:nvSpPr>
          <p:cNvPr id="3" name="Content Placeholder 2"/>
          <p:cNvSpPr>
            <a:spLocks noGrp="1"/>
          </p:cNvSpPr>
          <p:nvPr>
            <p:ph idx="1"/>
          </p:nvPr>
        </p:nvSpPr>
        <p:spPr/>
        <p:txBody>
          <a:bodyPr/>
          <a:lstStyle/>
          <a:p>
            <a:r>
              <a:rPr lang="en-GB" dirty="0" smtClean="0"/>
              <a:t>Smoothed GM images from 210 patients entered in multiple regression model.</a:t>
            </a:r>
          </a:p>
          <a:p>
            <a:r>
              <a:rPr lang="en-GB" dirty="0" smtClean="0"/>
              <a:t>Covariates: </a:t>
            </a:r>
          </a:p>
          <a:p>
            <a:pPr lvl="1"/>
            <a:r>
              <a:rPr lang="en-GB" dirty="0" smtClean="0"/>
              <a:t>Age</a:t>
            </a:r>
          </a:p>
          <a:p>
            <a:pPr lvl="1"/>
            <a:r>
              <a:rPr lang="en-GB" dirty="0" smtClean="0"/>
              <a:t>Time since stroke</a:t>
            </a:r>
          </a:p>
          <a:p>
            <a:pPr lvl="1"/>
            <a:r>
              <a:rPr lang="en-GB" dirty="0" smtClean="0"/>
              <a:t>Volume stroke  </a:t>
            </a:r>
            <a:endParaRPr lang="en-GB" dirty="0"/>
          </a:p>
        </p:txBody>
      </p:sp>
      <p:sp>
        <p:nvSpPr>
          <p:cNvPr id="5" name="TextBox 4"/>
          <p:cNvSpPr txBox="1"/>
          <p:nvPr/>
        </p:nvSpPr>
        <p:spPr>
          <a:xfrm>
            <a:off x="4860032" y="4509120"/>
            <a:ext cx="1440160" cy="646331"/>
          </a:xfrm>
          <a:prstGeom prst="rect">
            <a:avLst/>
          </a:prstGeom>
          <a:noFill/>
        </p:spPr>
        <p:txBody>
          <a:bodyPr wrap="square" rtlCol="0">
            <a:spAutoFit/>
          </a:bodyPr>
          <a:lstStyle/>
          <a:p>
            <a:r>
              <a:rPr lang="en-GB" sz="3600" dirty="0" smtClean="0">
                <a:solidFill>
                  <a:srgbClr val="FF0000"/>
                </a:solidFill>
              </a:rPr>
              <a:t>AHA!</a:t>
            </a:r>
            <a:endParaRPr lang="en-GB" sz="3600" dirty="0">
              <a:solidFill>
                <a:srgbClr val="FF0000"/>
              </a:solidFill>
            </a:endParaRPr>
          </a:p>
        </p:txBody>
      </p:sp>
      <p:cxnSp>
        <p:nvCxnSpPr>
          <p:cNvPr id="7" name="Straight Arrow Connector 6"/>
          <p:cNvCxnSpPr>
            <a:stCxn id="5" idx="1"/>
          </p:cNvCxnSpPr>
          <p:nvPr/>
        </p:nvCxnSpPr>
        <p:spPr>
          <a:xfrm flipH="1" flipV="1">
            <a:off x="3635896" y="4581128"/>
            <a:ext cx="1224136" cy="2511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32040" y="5229200"/>
            <a:ext cx="4032448" cy="923330"/>
          </a:xfrm>
          <a:prstGeom prst="rect">
            <a:avLst/>
          </a:prstGeom>
          <a:solidFill>
            <a:srgbClr val="FF6600"/>
          </a:solidFill>
          <a:ln>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dirty="0" smtClean="0"/>
              <a:t>This was measured by automated lesion-identification algorithm cited earlier!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matrices</a:t>
            </a:r>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1475656" y="1340768"/>
            <a:ext cx="6256641" cy="5046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a:stretch>
            <a:fillRect/>
          </a:stretch>
        </p:blipFill>
        <p:spPr bwMode="auto">
          <a:xfrm>
            <a:off x="0" y="620688"/>
            <a:ext cx="6967891" cy="5506746"/>
          </a:xfrm>
          <a:prstGeom prst="rect">
            <a:avLst/>
          </a:prstGeom>
          <a:noFill/>
          <a:ln w="9525">
            <a:noFill/>
            <a:miter lim="800000"/>
            <a:headEnd/>
            <a:tailEnd/>
          </a:ln>
        </p:spPr>
      </p:pic>
      <p:sp>
        <p:nvSpPr>
          <p:cNvPr id="5" name="TextBox 4"/>
          <p:cNvSpPr txBox="1"/>
          <p:nvPr/>
        </p:nvSpPr>
        <p:spPr>
          <a:xfrm>
            <a:off x="5940152" y="836712"/>
            <a:ext cx="1872208" cy="584775"/>
          </a:xfrm>
          <a:prstGeom prst="rect">
            <a:avLst/>
          </a:prstGeom>
          <a:noFill/>
        </p:spPr>
        <p:txBody>
          <a:bodyPr wrap="square" rtlCol="0">
            <a:spAutoFit/>
          </a:bodyPr>
          <a:lstStyle/>
          <a:p>
            <a:r>
              <a:rPr lang="en-GB" sz="1600" b="1" dirty="0" smtClean="0"/>
              <a:t>Cortical damage and Digit span</a:t>
            </a:r>
            <a:endParaRPr lang="en-GB" sz="1600" b="1" dirty="0"/>
          </a:p>
        </p:txBody>
      </p:sp>
      <p:sp>
        <p:nvSpPr>
          <p:cNvPr id="6" name="TextBox 5"/>
          <p:cNvSpPr txBox="1"/>
          <p:nvPr/>
        </p:nvSpPr>
        <p:spPr>
          <a:xfrm>
            <a:off x="5975648" y="2636912"/>
            <a:ext cx="3168352" cy="1815882"/>
          </a:xfrm>
          <a:prstGeom prst="rect">
            <a:avLst/>
          </a:prstGeom>
          <a:noFill/>
        </p:spPr>
        <p:txBody>
          <a:bodyPr wrap="square" rtlCol="0">
            <a:spAutoFit/>
          </a:bodyPr>
          <a:lstStyle/>
          <a:p>
            <a:r>
              <a:rPr lang="en-GB" sz="1600" b="1" dirty="0" smtClean="0"/>
              <a:t>Auditory STM &amp; Cortical damage</a:t>
            </a:r>
            <a:r>
              <a:rPr lang="en-GB" sz="1600" dirty="0" smtClean="0"/>
              <a:t>. So here we need to control for (5) extra regressors to control for processes in digit span which are unrelated to auditory STM e.g. Verbal fluency</a:t>
            </a:r>
          </a:p>
          <a:p>
            <a:endParaRPr lang="en-GB" sz="1600" dirty="0" smtClean="0"/>
          </a:p>
        </p:txBody>
      </p:sp>
      <p:cxnSp>
        <p:nvCxnSpPr>
          <p:cNvPr id="8" name="Straight Arrow Connector 7"/>
          <p:cNvCxnSpPr/>
          <p:nvPr/>
        </p:nvCxnSpPr>
        <p:spPr>
          <a:xfrm flipH="1">
            <a:off x="5220072" y="3356992"/>
            <a:ext cx="792088" cy="288032"/>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findings</a:t>
            </a:r>
            <a:endParaRPr lang="en-GB" dirty="0"/>
          </a:p>
        </p:txBody>
      </p:sp>
      <p:sp>
        <p:nvSpPr>
          <p:cNvPr id="3" name="Content Placeholder 2"/>
          <p:cNvSpPr>
            <a:spLocks noGrp="1"/>
          </p:cNvSpPr>
          <p:nvPr>
            <p:ph idx="1"/>
          </p:nvPr>
        </p:nvSpPr>
        <p:spPr/>
        <p:txBody>
          <a:bodyPr/>
          <a:lstStyle/>
          <a:p>
            <a:pPr>
              <a:buNone/>
            </a:pPr>
            <a:r>
              <a:rPr lang="en-GB" sz="2400" kern="1200" dirty="0" smtClean="0">
                <a:latin typeface="Arial" charset="0"/>
              </a:rPr>
              <a:t>GM density in a region (</a:t>
            </a:r>
            <a:r>
              <a:rPr lang="en-GB" sz="2400" kern="1200" dirty="0" smtClean="0">
                <a:solidFill>
                  <a:srgbClr val="FF6600"/>
                </a:solidFill>
                <a:latin typeface="Arial" charset="0"/>
              </a:rPr>
              <a:t>posterior superior temporal </a:t>
            </a:r>
            <a:r>
              <a:rPr lang="en-GB" sz="2400" kern="1200" dirty="0" err="1" smtClean="0">
                <a:solidFill>
                  <a:srgbClr val="FF6600"/>
                </a:solidFill>
                <a:latin typeface="Arial" charset="0"/>
              </a:rPr>
              <a:t>gyrus</a:t>
            </a:r>
            <a:r>
              <a:rPr lang="en-GB" sz="2400" kern="1200" dirty="0" smtClean="0">
                <a:solidFill>
                  <a:srgbClr val="FF6600"/>
                </a:solidFill>
                <a:latin typeface="Arial" charset="0"/>
              </a:rPr>
              <a:t> and </a:t>
            </a:r>
            <a:r>
              <a:rPr lang="en-GB" sz="2400" kern="1200" dirty="0" err="1" smtClean="0">
                <a:solidFill>
                  <a:srgbClr val="FF6600"/>
                </a:solidFill>
                <a:latin typeface="Arial" charset="0"/>
              </a:rPr>
              <a:t>sulcus</a:t>
            </a:r>
            <a:r>
              <a:rPr lang="en-GB" sz="2400" kern="1200" dirty="0" smtClean="0">
                <a:latin typeface="Arial" charset="0"/>
              </a:rPr>
              <a:t>)  important for auditory short-term  memory capacity correlated more strongly with comprehension of spoken sentences than with comprehension of either single words or written sentences. </a:t>
            </a:r>
          </a:p>
          <a:p>
            <a:pPr>
              <a:buNone/>
            </a:pPr>
            <a:endParaRPr lang="en-GB" sz="2400" kern="1200" dirty="0" smtClean="0">
              <a:latin typeface="Arial" charset="0"/>
            </a:endParaRPr>
          </a:p>
          <a:p>
            <a:pPr>
              <a:buNone/>
            </a:pPr>
            <a:r>
              <a:rPr lang="en-GB" sz="2400" kern="1200" dirty="0" smtClean="0">
                <a:latin typeface="Arial" charset="0"/>
              </a:rPr>
              <a:t>The integrity of this area predicts spoken comprehension and auditory STM.</a:t>
            </a:r>
          </a:p>
          <a:p>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VBM vs. </a:t>
            </a:r>
            <a:r>
              <a:rPr lang="en-GB" dirty="0" err="1" smtClean="0"/>
              <a:t>fMRI</a:t>
            </a:r>
            <a:endParaRPr lang="en-GB" dirty="0"/>
          </a:p>
        </p:txBody>
      </p:sp>
      <p:sp>
        <p:nvSpPr>
          <p:cNvPr id="3" name="Content Placeholder 2"/>
          <p:cNvSpPr>
            <a:spLocks noGrp="1"/>
          </p:cNvSpPr>
          <p:nvPr>
            <p:ph idx="1"/>
          </p:nvPr>
        </p:nvSpPr>
        <p:spPr>
          <a:xfrm>
            <a:off x="467544" y="3140968"/>
            <a:ext cx="8229600" cy="3517851"/>
          </a:xfrm>
        </p:spPr>
        <p:txBody>
          <a:bodyPr/>
          <a:lstStyle/>
          <a:p>
            <a:pPr algn="ctr">
              <a:buNone/>
            </a:pPr>
            <a:r>
              <a:rPr lang="en-GB" sz="2400" dirty="0" smtClean="0"/>
              <a:t>Functional imaging studies can be assumed to highlight regions that may be sufficient to perform tasks in the scanner—they measure correlations between activation</a:t>
            </a:r>
          </a:p>
          <a:p>
            <a:pPr algn="ctr">
              <a:buNone/>
            </a:pPr>
            <a:r>
              <a:rPr lang="en-GB" sz="2400" dirty="0" smtClean="0"/>
              <a:t>and assumed task demands—but lesion-deficit studies are</a:t>
            </a:r>
          </a:p>
          <a:p>
            <a:pPr algn="ctr">
              <a:buNone/>
            </a:pPr>
            <a:r>
              <a:rPr lang="en-GB" sz="2400" dirty="0" smtClean="0"/>
              <a:t>able to provide evidence as to which regions may be </a:t>
            </a:r>
            <a:r>
              <a:rPr lang="en-GB" sz="2400" dirty="0" smtClean="0">
                <a:solidFill>
                  <a:srgbClr val="FF6600"/>
                </a:solidFill>
              </a:rPr>
              <a:t>necessary</a:t>
            </a:r>
            <a:r>
              <a:rPr lang="en-GB" sz="2400" dirty="0" smtClean="0"/>
              <a:t> for the task studied (Price et al., 2006).</a:t>
            </a:r>
            <a:endParaRPr lang="en-GB" sz="2400" dirty="0"/>
          </a:p>
        </p:txBody>
      </p:sp>
      <p:pic>
        <p:nvPicPr>
          <p:cNvPr id="12290" name="Picture 2"/>
          <p:cNvPicPr>
            <a:picLocks noChangeAspect="1" noChangeArrowheads="1"/>
          </p:cNvPicPr>
          <p:nvPr/>
        </p:nvPicPr>
        <p:blipFill>
          <a:blip r:embed="rId3" cstate="print"/>
          <a:srcRect/>
          <a:stretch>
            <a:fillRect/>
          </a:stretch>
        </p:blipFill>
        <p:spPr bwMode="auto">
          <a:xfrm>
            <a:off x="4283968" y="980728"/>
            <a:ext cx="3240360" cy="1709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4000" smtClean="0"/>
              <a:t>Other developments II</a:t>
            </a:r>
            <a:br>
              <a:rPr lang="en-GB" sz="4000" smtClean="0"/>
            </a:br>
            <a:r>
              <a:rPr lang="en-GB" sz="2800" smtClean="0"/>
              <a:t>not directly related to VBM</a:t>
            </a:r>
          </a:p>
        </p:txBody>
      </p:sp>
      <p:sp>
        <p:nvSpPr>
          <p:cNvPr id="43011" name="Rectangle 3"/>
          <p:cNvSpPr>
            <a:spLocks noGrp="1" noChangeArrowheads="1"/>
          </p:cNvSpPr>
          <p:nvPr>
            <p:ph type="body" idx="1"/>
          </p:nvPr>
        </p:nvSpPr>
        <p:spPr/>
        <p:txBody>
          <a:bodyPr/>
          <a:lstStyle/>
          <a:p>
            <a:pPr lvl="2" eaLnBrk="1" hangingPunct="1">
              <a:lnSpc>
                <a:spcPct val="80000"/>
              </a:lnSpc>
            </a:pPr>
            <a:endParaRPr lang="en-US" sz="1800" dirty="0" smtClean="0"/>
          </a:p>
          <a:p>
            <a:pPr eaLnBrk="1" hangingPunct="1">
              <a:lnSpc>
                <a:spcPct val="80000"/>
              </a:lnSpc>
            </a:pPr>
            <a:r>
              <a:rPr lang="en-GB" sz="2800" dirty="0" smtClean="0"/>
              <a:t>Multivariate techniques</a:t>
            </a:r>
          </a:p>
          <a:p>
            <a:pPr lvl="1" eaLnBrk="1" hangingPunct="1">
              <a:lnSpc>
                <a:spcPct val="80000"/>
              </a:lnSpc>
            </a:pPr>
            <a:r>
              <a:rPr lang="en-GB" sz="2000" dirty="0" smtClean="0"/>
              <a:t>VBM = mass-</a:t>
            </a:r>
            <a:r>
              <a:rPr lang="en-GB" sz="2000" dirty="0" err="1" smtClean="0"/>
              <a:t>univariate</a:t>
            </a:r>
            <a:r>
              <a:rPr lang="en-GB" sz="2000" dirty="0" smtClean="0"/>
              <a:t> approach identifying structural changes/ differences focally but these may be influenced by inter-regional dependences (which VBM does not pick up on)</a:t>
            </a:r>
          </a:p>
          <a:p>
            <a:pPr lvl="1" eaLnBrk="1" hangingPunct="1">
              <a:lnSpc>
                <a:spcPct val="80000"/>
              </a:lnSpc>
            </a:pPr>
            <a:r>
              <a:rPr lang="en-GB" sz="2000" dirty="0" smtClean="0"/>
              <a:t>Multivariate techniques  can assess these inter-regional dependences to characterise anatomical differences between groups</a:t>
            </a:r>
          </a:p>
          <a:p>
            <a:pPr lvl="1" eaLnBrk="1" hangingPunct="1">
              <a:lnSpc>
                <a:spcPct val="80000"/>
              </a:lnSpc>
            </a:pPr>
            <a:endParaRPr lang="en-GB" sz="2000" dirty="0" smtClean="0"/>
          </a:p>
          <a:p>
            <a:pPr eaLnBrk="1" hangingPunct="1">
              <a:lnSpc>
                <a:spcPct val="80000"/>
              </a:lnSpc>
            </a:pPr>
            <a:r>
              <a:rPr lang="en-GB" sz="2800" dirty="0" smtClean="0"/>
              <a:t>Longitudinal scan analysis- captures structural changes over time within subjects</a:t>
            </a:r>
          </a:p>
          <a:p>
            <a:pPr lvl="1" eaLnBrk="1" hangingPunct="1">
              <a:lnSpc>
                <a:spcPct val="80000"/>
              </a:lnSpc>
            </a:pPr>
            <a:r>
              <a:rPr lang="en-GB" sz="2000" dirty="0" smtClean="0"/>
              <a:t>May be indicative of disease progression and highlight how &amp; when the disease progresses (</a:t>
            </a:r>
            <a:r>
              <a:rPr lang="en-GB" sz="2000" dirty="0" err="1" smtClean="0"/>
              <a:t>eg</a:t>
            </a:r>
            <a:r>
              <a:rPr lang="en-GB" sz="2000" dirty="0" smtClean="0"/>
              <a:t>, in </a:t>
            </a:r>
            <a:r>
              <a:rPr lang="en-GB" sz="2000" dirty="0" err="1" smtClean="0"/>
              <a:t>Alzheimers</a:t>
            </a:r>
            <a:r>
              <a:rPr lang="en-GB" sz="2000" dirty="0" smtClean="0"/>
              <a:t> Disease)</a:t>
            </a:r>
          </a:p>
          <a:p>
            <a:pPr lvl="1" eaLnBrk="1" hangingPunct="1">
              <a:lnSpc>
                <a:spcPct val="80000"/>
              </a:lnSpc>
              <a:buNone/>
            </a:pPr>
            <a:endParaRPr lang="en-GB" sz="2000" dirty="0" smtClean="0"/>
          </a:p>
          <a:p>
            <a:pPr lvl="1" eaLnBrk="1" hangingPunct="1">
              <a:lnSpc>
                <a:spcPct val="80000"/>
              </a:lnSpc>
              <a:buNone/>
            </a:pPr>
            <a:endParaRPr lang="en-GB" sz="2000" dirty="0" smtClean="0"/>
          </a:p>
          <a:p>
            <a:pPr lvl="1" eaLnBrk="1" hangingPunct="1">
              <a:lnSpc>
                <a:spcPct val="80000"/>
              </a:lnSpc>
              <a:buNone/>
            </a:pPr>
            <a:endParaRPr lang="en-GB" sz="2000" dirty="0" smtClean="0"/>
          </a:p>
          <a:p>
            <a:pPr eaLnBrk="1" hangingPunct="1">
              <a:lnSpc>
                <a:spcPct val="80000"/>
              </a:lnSpc>
              <a:buNone/>
            </a:pPr>
            <a:endParaRPr lang="en-GB"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VBM Processing</a:t>
            </a:r>
          </a:p>
        </p:txBody>
      </p:sp>
      <p:pic>
        <p:nvPicPr>
          <p:cNvPr id="6147" name="Picture 3" descr="vbm"/>
          <p:cNvPicPr>
            <a:picLocks noChangeAspect="1" noChangeArrowheads="1"/>
          </p:cNvPicPr>
          <p:nvPr/>
        </p:nvPicPr>
        <p:blipFill>
          <a:blip r:embed="rId3" cstate="print"/>
          <a:srcRect/>
          <a:stretch>
            <a:fillRect/>
          </a:stretch>
        </p:blipFill>
        <p:spPr bwMode="auto">
          <a:xfrm>
            <a:off x="-323850" y="-242888"/>
            <a:ext cx="9753600" cy="7315201"/>
          </a:xfrm>
          <a:prstGeom prst="rect">
            <a:avLst/>
          </a:prstGeom>
          <a:noFill/>
          <a:ln w="9525">
            <a:noFill/>
            <a:miter lim="800000"/>
            <a:headEnd/>
            <a:tailEnd/>
          </a:ln>
        </p:spPr>
      </p:pic>
      <p:sp>
        <p:nvSpPr>
          <p:cNvPr id="6148" name="TextBox 3"/>
          <p:cNvSpPr txBox="1">
            <a:spLocks noChangeArrowheads="1"/>
          </p:cNvSpPr>
          <p:nvPr/>
        </p:nvSpPr>
        <p:spPr bwMode="auto">
          <a:xfrm>
            <a:off x="611188" y="620713"/>
            <a:ext cx="720725" cy="369887"/>
          </a:xfrm>
          <a:prstGeom prst="rect">
            <a:avLst/>
          </a:prstGeom>
          <a:noFill/>
          <a:ln w="9525">
            <a:noFill/>
            <a:miter lim="800000"/>
            <a:headEnd/>
            <a:tailEnd/>
          </a:ln>
        </p:spPr>
        <p:txBody>
          <a:bodyPr>
            <a:spAutoFit/>
          </a:bodyPr>
          <a:lstStyle/>
          <a:p>
            <a:r>
              <a:rPr lang="en-GB" dirty="0">
                <a:solidFill>
                  <a:srgbClr val="FF6600"/>
                </a:solidFill>
              </a:rPr>
              <a:t>start</a:t>
            </a:r>
          </a:p>
        </p:txBody>
      </p:sp>
      <p:sp>
        <p:nvSpPr>
          <p:cNvPr id="6149" name="TextBox 4"/>
          <p:cNvSpPr txBox="1">
            <a:spLocks noChangeArrowheads="1"/>
          </p:cNvSpPr>
          <p:nvPr/>
        </p:nvSpPr>
        <p:spPr bwMode="auto">
          <a:xfrm>
            <a:off x="1763713" y="3213100"/>
            <a:ext cx="431800" cy="369888"/>
          </a:xfrm>
          <a:prstGeom prst="rect">
            <a:avLst/>
          </a:prstGeom>
          <a:noFill/>
          <a:ln w="9525">
            <a:noFill/>
            <a:miter lim="800000"/>
            <a:headEnd/>
            <a:tailEnd/>
          </a:ln>
        </p:spPr>
        <p:txBody>
          <a:bodyPr>
            <a:spAutoFit/>
          </a:bodyPr>
          <a:lstStyle/>
          <a:p>
            <a:r>
              <a:rPr lang="en-GB" dirty="0">
                <a:solidFill>
                  <a:srgbClr val="FF6600"/>
                </a:solidFill>
              </a:rPr>
              <a:t>1</a:t>
            </a:r>
          </a:p>
        </p:txBody>
      </p:sp>
      <p:sp>
        <p:nvSpPr>
          <p:cNvPr id="6150" name="TextBox 6"/>
          <p:cNvSpPr txBox="1">
            <a:spLocks noChangeArrowheads="1"/>
          </p:cNvSpPr>
          <p:nvPr/>
        </p:nvSpPr>
        <p:spPr bwMode="auto">
          <a:xfrm>
            <a:off x="3635375" y="3213100"/>
            <a:ext cx="431800" cy="369888"/>
          </a:xfrm>
          <a:prstGeom prst="rect">
            <a:avLst/>
          </a:prstGeom>
          <a:noFill/>
          <a:ln w="9525">
            <a:noFill/>
            <a:miter lim="800000"/>
            <a:headEnd/>
            <a:tailEnd/>
          </a:ln>
        </p:spPr>
        <p:txBody>
          <a:bodyPr>
            <a:spAutoFit/>
          </a:bodyPr>
          <a:lstStyle/>
          <a:p>
            <a:r>
              <a:rPr lang="en-GB" dirty="0">
                <a:solidFill>
                  <a:srgbClr val="FF6600"/>
                </a:solidFill>
              </a:rPr>
              <a:t>2</a:t>
            </a:r>
          </a:p>
        </p:txBody>
      </p:sp>
      <p:sp>
        <p:nvSpPr>
          <p:cNvPr id="6151" name="TextBox 11"/>
          <p:cNvSpPr txBox="1">
            <a:spLocks noChangeArrowheads="1"/>
          </p:cNvSpPr>
          <p:nvPr/>
        </p:nvSpPr>
        <p:spPr bwMode="auto">
          <a:xfrm>
            <a:off x="5580063" y="3213100"/>
            <a:ext cx="431800" cy="369888"/>
          </a:xfrm>
          <a:prstGeom prst="rect">
            <a:avLst/>
          </a:prstGeom>
          <a:noFill/>
          <a:ln w="9525">
            <a:noFill/>
            <a:miter lim="800000"/>
            <a:headEnd/>
            <a:tailEnd/>
          </a:ln>
        </p:spPr>
        <p:txBody>
          <a:bodyPr>
            <a:spAutoFit/>
          </a:bodyPr>
          <a:lstStyle/>
          <a:p>
            <a:r>
              <a:rPr lang="en-GB" dirty="0">
                <a:solidFill>
                  <a:srgbClr val="FF6600"/>
                </a:solidFill>
              </a:rPr>
              <a:t>3</a:t>
            </a:r>
          </a:p>
        </p:txBody>
      </p:sp>
      <p:sp>
        <p:nvSpPr>
          <p:cNvPr id="6152" name="TextBox 12"/>
          <p:cNvSpPr txBox="1">
            <a:spLocks noChangeArrowheads="1"/>
          </p:cNvSpPr>
          <p:nvPr/>
        </p:nvSpPr>
        <p:spPr bwMode="auto">
          <a:xfrm>
            <a:off x="7380288" y="3213100"/>
            <a:ext cx="431800" cy="369888"/>
          </a:xfrm>
          <a:prstGeom prst="rect">
            <a:avLst/>
          </a:prstGeom>
          <a:noFill/>
          <a:ln w="9525">
            <a:noFill/>
            <a:miter lim="800000"/>
            <a:headEnd/>
            <a:tailEnd/>
          </a:ln>
        </p:spPr>
        <p:txBody>
          <a:bodyPr>
            <a:spAutoFit/>
          </a:bodyPr>
          <a:lstStyle/>
          <a:p>
            <a:r>
              <a:rPr lang="en-GB">
                <a:solidFill>
                  <a:srgbClr val="FF6600"/>
                </a:solidFill>
              </a:rPr>
              <a:t>4</a:t>
            </a:r>
          </a:p>
        </p:txBody>
      </p:sp>
      <p:sp>
        <p:nvSpPr>
          <p:cNvPr id="6153" name="TextBox 13"/>
          <p:cNvSpPr txBox="1">
            <a:spLocks noChangeArrowheads="1"/>
          </p:cNvSpPr>
          <p:nvPr/>
        </p:nvSpPr>
        <p:spPr bwMode="auto">
          <a:xfrm>
            <a:off x="7956550" y="620713"/>
            <a:ext cx="647700" cy="369887"/>
          </a:xfrm>
          <a:prstGeom prst="rect">
            <a:avLst/>
          </a:prstGeom>
          <a:noFill/>
          <a:ln w="9525">
            <a:noFill/>
            <a:miter lim="800000"/>
            <a:headEnd/>
            <a:tailEnd/>
          </a:ln>
        </p:spPr>
        <p:txBody>
          <a:bodyPr>
            <a:spAutoFit/>
          </a:bodyPr>
          <a:lstStyle/>
          <a:p>
            <a:r>
              <a:rPr lang="en-GB" dirty="0">
                <a:solidFill>
                  <a:srgbClr val="FF6600"/>
                </a:solidFill>
              </a:rPr>
              <a:t>end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P spid="6152" grpId="0"/>
      <p:bldP spid="615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What’s cool about VBM?</a:t>
            </a:r>
          </a:p>
        </p:txBody>
      </p:sp>
      <p:sp>
        <p:nvSpPr>
          <p:cNvPr id="45059" name="Rectangle 4"/>
          <p:cNvSpPr>
            <a:spLocks noGrp="1" noChangeArrowheads="1"/>
          </p:cNvSpPr>
          <p:nvPr>
            <p:ph type="body" sz="half" idx="1"/>
          </p:nvPr>
        </p:nvSpPr>
        <p:spPr/>
        <p:txBody>
          <a:bodyPr/>
          <a:lstStyle/>
          <a:p>
            <a:pPr eaLnBrk="1" hangingPunct="1">
              <a:lnSpc>
                <a:spcPct val="80000"/>
              </a:lnSpc>
            </a:pPr>
            <a:r>
              <a:rPr lang="en-GB" sz="1800" b="1" dirty="0" smtClean="0"/>
              <a:t>Cool</a:t>
            </a:r>
          </a:p>
          <a:p>
            <a:pPr lvl="1" eaLnBrk="1" hangingPunct="1">
              <a:lnSpc>
                <a:spcPct val="80000"/>
              </a:lnSpc>
            </a:pPr>
            <a:r>
              <a:rPr lang="en-GB" sz="1600" dirty="0" smtClean="0"/>
              <a:t>Fully automated: quick and not susceptible to human error and inconsistencies</a:t>
            </a:r>
          </a:p>
          <a:p>
            <a:pPr lvl="1" eaLnBrk="1" hangingPunct="1">
              <a:lnSpc>
                <a:spcPct val="80000"/>
              </a:lnSpc>
            </a:pPr>
            <a:r>
              <a:rPr lang="en-GB" sz="1600" dirty="0" smtClean="0"/>
              <a:t>Unbiased and objective</a:t>
            </a:r>
          </a:p>
          <a:p>
            <a:pPr lvl="1" eaLnBrk="1" hangingPunct="1">
              <a:lnSpc>
                <a:spcPct val="80000"/>
              </a:lnSpc>
            </a:pPr>
            <a:r>
              <a:rPr lang="en-GB" sz="1600" dirty="0" smtClean="0"/>
              <a:t>Not based on regions of interests; more exploratory</a:t>
            </a:r>
          </a:p>
          <a:p>
            <a:pPr lvl="1" eaLnBrk="1" hangingPunct="1">
              <a:lnSpc>
                <a:spcPct val="80000"/>
              </a:lnSpc>
            </a:pPr>
            <a:r>
              <a:rPr lang="en-GB" sz="1600" dirty="0" smtClean="0"/>
              <a:t>Picks up on differences/ changes at a local scale </a:t>
            </a:r>
          </a:p>
          <a:p>
            <a:pPr lvl="1" eaLnBrk="1" hangingPunct="1">
              <a:lnSpc>
                <a:spcPct val="80000"/>
              </a:lnSpc>
            </a:pPr>
            <a:r>
              <a:rPr lang="en-GB" sz="1600" dirty="0" smtClean="0"/>
              <a:t>In vivo, not invasive</a:t>
            </a:r>
          </a:p>
          <a:p>
            <a:pPr lvl="1" eaLnBrk="1" hangingPunct="1">
              <a:lnSpc>
                <a:spcPct val="80000"/>
              </a:lnSpc>
            </a:pPr>
            <a:r>
              <a:rPr lang="en-GB" sz="1600" dirty="0" smtClean="0"/>
              <a:t>As mentioned before: lesion deficit studies are good way of inserting constraints in models.</a:t>
            </a:r>
          </a:p>
          <a:p>
            <a:pPr lvl="1" eaLnBrk="1" hangingPunct="1">
              <a:lnSpc>
                <a:spcPct val="80000"/>
              </a:lnSpc>
            </a:pPr>
            <a:r>
              <a:rPr lang="en-GB" sz="1600" dirty="0" smtClean="0"/>
              <a:t>Has highlighted structural differences and changes between groups of people as well as over time</a:t>
            </a:r>
          </a:p>
          <a:p>
            <a:pPr lvl="2" eaLnBrk="1" hangingPunct="1">
              <a:lnSpc>
                <a:spcPct val="80000"/>
              </a:lnSpc>
            </a:pPr>
            <a:r>
              <a:rPr lang="en-GB" sz="1400" dirty="0" smtClean="0"/>
              <a:t>AD, schizophrenia, taxi drivers, quicker learners etc </a:t>
            </a:r>
          </a:p>
          <a:p>
            <a:pPr lvl="2" eaLnBrk="1" hangingPunct="1">
              <a:lnSpc>
                <a:spcPct val="80000"/>
              </a:lnSpc>
              <a:buNone/>
            </a:pPr>
            <a:endParaRPr lang="en-GB" sz="1400" dirty="0" smtClean="0"/>
          </a:p>
          <a:p>
            <a:pPr lvl="1" eaLnBrk="1" hangingPunct="1">
              <a:lnSpc>
                <a:spcPct val="80000"/>
              </a:lnSpc>
              <a:buFontTx/>
              <a:buNone/>
            </a:pPr>
            <a:endParaRPr lang="en-GB" sz="1600" dirty="0" smtClean="0"/>
          </a:p>
        </p:txBody>
      </p:sp>
      <p:sp>
        <p:nvSpPr>
          <p:cNvPr id="45060" name="Rectangle 5"/>
          <p:cNvSpPr>
            <a:spLocks noGrp="1" noChangeArrowheads="1"/>
          </p:cNvSpPr>
          <p:nvPr>
            <p:ph type="body" sz="half" idx="2"/>
          </p:nvPr>
        </p:nvSpPr>
        <p:spPr/>
        <p:txBody>
          <a:bodyPr/>
          <a:lstStyle/>
          <a:p>
            <a:pPr eaLnBrk="1" hangingPunct="1">
              <a:lnSpc>
                <a:spcPct val="80000"/>
              </a:lnSpc>
            </a:pPr>
            <a:r>
              <a:rPr lang="en-GB" sz="1800" b="1" dirty="0" smtClean="0"/>
              <a:t>Not quite so cool</a:t>
            </a:r>
          </a:p>
          <a:p>
            <a:pPr lvl="1" eaLnBrk="1" hangingPunct="1">
              <a:lnSpc>
                <a:spcPct val="80000"/>
              </a:lnSpc>
            </a:pPr>
            <a:r>
              <a:rPr lang="en-GB" sz="1600" dirty="0" smtClean="0"/>
              <a:t>Statistical challenges: </a:t>
            </a:r>
          </a:p>
          <a:p>
            <a:pPr lvl="2" eaLnBrk="1" hangingPunct="1">
              <a:lnSpc>
                <a:spcPct val="80000"/>
              </a:lnSpc>
            </a:pPr>
            <a:r>
              <a:rPr lang="en-GB" sz="1400" dirty="0" smtClean="0"/>
              <a:t>Multiple comparisons, false positives and negatives</a:t>
            </a:r>
          </a:p>
          <a:p>
            <a:pPr lvl="2" eaLnBrk="1" hangingPunct="1">
              <a:lnSpc>
                <a:spcPct val="80000"/>
              </a:lnSpc>
            </a:pPr>
            <a:r>
              <a:rPr lang="en-GB" sz="1400" dirty="0" smtClean="0"/>
              <a:t>extreme values violate normality assumption</a:t>
            </a:r>
          </a:p>
          <a:p>
            <a:pPr lvl="1" eaLnBrk="1" hangingPunct="1">
              <a:lnSpc>
                <a:spcPct val="80000"/>
              </a:lnSpc>
            </a:pPr>
            <a:r>
              <a:rPr lang="en-GB" sz="1600" dirty="0" smtClean="0"/>
              <a:t>Results may be flawed by </a:t>
            </a:r>
            <a:r>
              <a:rPr lang="en-GB" sz="1600" dirty="0" err="1" smtClean="0"/>
              <a:t>preprocessing</a:t>
            </a:r>
            <a:r>
              <a:rPr lang="en-GB" sz="1600" dirty="0" smtClean="0"/>
              <a:t> steps (poor registration, smoothing)  by motion artefacts (</a:t>
            </a:r>
            <a:r>
              <a:rPr lang="en-GB" sz="1600" dirty="0" err="1" smtClean="0"/>
              <a:t>Huntingtons</a:t>
            </a:r>
            <a:r>
              <a:rPr lang="en-GB" sz="1600" dirty="0" smtClean="0"/>
              <a:t> </a:t>
            </a:r>
            <a:r>
              <a:rPr lang="en-GB" sz="1600" dirty="0" err="1" smtClean="0"/>
              <a:t>vs</a:t>
            </a:r>
            <a:r>
              <a:rPr lang="en-GB" sz="1600" dirty="0" smtClean="0"/>
              <a:t> controls)-or severely abnormal brains, or differences not directly caused by brain itself</a:t>
            </a:r>
          </a:p>
          <a:p>
            <a:pPr lvl="2" eaLnBrk="1" hangingPunct="1">
              <a:lnSpc>
                <a:spcPct val="80000"/>
              </a:lnSpc>
            </a:pPr>
            <a:r>
              <a:rPr lang="en-GB" sz="1400" dirty="0" err="1" smtClean="0"/>
              <a:t>Esp</a:t>
            </a:r>
            <a:r>
              <a:rPr lang="en-GB" sz="1400" dirty="0" smtClean="0"/>
              <a:t> obvious in edge effects</a:t>
            </a:r>
          </a:p>
          <a:p>
            <a:pPr lvl="1" eaLnBrk="1" hangingPunct="1">
              <a:lnSpc>
                <a:spcPct val="80000"/>
              </a:lnSpc>
            </a:pPr>
            <a:endParaRPr lang="en-GB" sz="16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endParaRPr lang="en-GB" dirty="0"/>
          </a:p>
        </p:txBody>
      </p:sp>
      <p:sp>
        <p:nvSpPr>
          <p:cNvPr id="5" name="TextBox 4"/>
          <p:cNvSpPr txBox="1"/>
          <p:nvPr/>
        </p:nvSpPr>
        <p:spPr>
          <a:xfrm>
            <a:off x="1835696" y="1988840"/>
            <a:ext cx="5904656" cy="1754326"/>
          </a:xfrm>
          <a:prstGeom prst="rect">
            <a:avLst/>
          </a:prstGeom>
          <a:noFill/>
        </p:spPr>
        <p:txBody>
          <a:bodyPr wrap="square" rtlCol="0">
            <a:spAutoFit/>
          </a:bodyPr>
          <a:lstStyle/>
          <a:p>
            <a:pPr>
              <a:buFont typeface="Arial" pitchFamily="34" charset="0"/>
              <a:buChar char="•"/>
            </a:pPr>
            <a:r>
              <a:rPr lang="en-GB" dirty="0" smtClean="0"/>
              <a:t> How to interpret GM ‘density’ when using non-modulated VBM.. Any examples?</a:t>
            </a:r>
          </a:p>
          <a:p>
            <a:pPr>
              <a:buFont typeface="Arial" pitchFamily="34" charset="0"/>
              <a:buChar char="•"/>
            </a:pPr>
            <a:r>
              <a:rPr lang="en-GB" dirty="0" smtClean="0"/>
              <a:t> What is the exact difference between optimized VBM and unified segmentation?</a:t>
            </a:r>
          </a:p>
          <a:p>
            <a:pPr>
              <a:buFont typeface="Arial" pitchFamily="34" charset="0"/>
              <a:buChar char="•"/>
            </a:pPr>
            <a:r>
              <a:rPr lang="en-GB" dirty="0" smtClean="0"/>
              <a:t>Grey matter density signal is apparently complicated to understand what it reflects in reality...  confusing</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dirty="0" smtClean="0"/>
              <a:t>References</a:t>
            </a:r>
          </a:p>
        </p:txBody>
      </p:sp>
      <p:sp>
        <p:nvSpPr>
          <p:cNvPr id="47107" name="Rectangle 3"/>
          <p:cNvSpPr>
            <a:spLocks noGrp="1" noChangeArrowheads="1"/>
          </p:cNvSpPr>
          <p:nvPr>
            <p:ph type="body" idx="1"/>
          </p:nvPr>
        </p:nvSpPr>
        <p:spPr/>
        <p:txBody>
          <a:bodyPr/>
          <a:lstStyle/>
          <a:p>
            <a:pPr eaLnBrk="1" hangingPunct="1">
              <a:lnSpc>
                <a:spcPct val="80000"/>
              </a:lnSpc>
            </a:pPr>
            <a:r>
              <a:rPr lang="en-GB" sz="1100" dirty="0" smtClean="0"/>
              <a:t>Literature</a:t>
            </a:r>
          </a:p>
          <a:p>
            <a:pPr eaLnBrk="1" hangingPunct="1">
              <a:lnSpc>
                <a:spcPct val="80000"/>
              </a:lnSpc>
            </a:pPr>
            <a:endParaRPr lang="en-GB" sz="1100" dirty="0" smtClean="0"/>
          </a:p>
          <a:p>
            <a:pPr eaLnBrk="1" hangingPunct="1">
              <a:lnSpc>
                <a:spcPct val="80000"/>
              </a:lnSpc>
            </a:pPr>
            <a:r>
              <a:rPr lang="en-GB" sz="1100" b="1" dirty="0" err="1" smtClean="0"/>
              <a:t>Ashburner</a:t>
            </a:r>
            <a:r>
              <a:rPr lang="en-GB" sz="1100" b="1" dirty="0" smtClean="0"/>
              <a:t> &amp; </a:t>
            </a:r>
            <a:r>
              <a:rPr lang="en-GB" sz="1100" b="1" dirty="0" err="1" smtClean="0"/>
              <a:t>Friston</a:t>
            </a:r>
            <a:r>
              <a:rPr lang="en-GB" sz="1100" b="1" dirty="0" smtClean="0"/>
              <a:t>, 2000</a:t>
            </a:r>
          </a:p>
          <a:p>
            <a:pPr eaLnBrk="1" hangingPunct="1">
              <a:lnSpc>
                <a:spcPct val="80000"/>
              </a:lnSpc>
            </a:pPr>
            <a:r>
              <a:rPr lang="en-GB" sz="1100" b="1" dirty="0" err="1" smtClean="0"/>
              <a:t>Mechelli</a:t>
            </a:r>
            <a:r>
              <a:rPr lang="en-GB" sz="1100" b="1" dirty="0" smtClean="0"/>
              <a:t>, Price, </a:t>
            </a:r>
            <a:r>
              <a:rPr lang="en-GB" sz="1100" b="1" dirty="0" err="1" smtClean="0"/>
              <a:t>Friston</a:t>
            </a:r>
            <a:r>
              <a:rPr lang="en-GB" sz="1100" b="1" dirty="0" smtClean="0"/>
              <a:t> &amp; </a:t>
            </a:r>
            <a:r>
              <a:rPr lang="en-GB" sz="1100" b="1" dirty="0" err="1" smtClean="0"/>
              <a:t>Ashburner</a:t>
            </a:r>
            <a:r>
              <a:rPr lang="en-GB" sz="1100" b="1" dirty="0" smtClean="0"/>
              <a:t>, 2005</a:t>
            </a:r>
          </a:p>
          <a:p>
            <a:pPr eaLnBrk="1" hangingPunct="1">
              <a:lnSpc>
                <a:spcPct val="80000"/>
              </a:lnSpc>
            </a:pPr>
            <a:r>
              <a:rPr lang="en-GB" sz="1100" dirty="0" err="1" smtClean="0"/>
              <a:t>Sejem</a:t>
            </a:r>
            <a:r>
              <a:rPr lang="en-GB" sz="1100" dirty="0" smtClean="0"/>
              <a:t>, Gunter, </a:t>
            </a:r>
            <a:r>
              <a:rPr lang="en-GB" sz="1100" dirty="0" err="1" smtClean="0"/>
              <a:t>Shiung</a:t>
            </a:r>
            <a:r>
              <a:rPr lang="en-GB" sz="1100" dirty="0" smtClean="0"/>
              <a:t>, Petersen &amp; Jack </a:t>
            </a:r>
            <a:r>
              <a:rPr lang="en-GB" sz="1100" dirty="0" err="1" smtClean="0"/>
              <a:t>Jr</a:t>
            </a:r>
            <a:r>
              <a:rPr lang="en-GB" sz="1100" dirty="0" smtClean="0"/>
              <a:t> [2005] </a:t>
            </a:r>
          </a:p>
          <a:p>
            <a:pPr eaLnBrk="1" hangingPunct="1">
              <a:lnSpc>
                <a:spcPct val="80000"/>
              </a:lnSpc>
            </a:pPr>
            <a:r>
              <a:rPr lang="en-GB" sz="1100" b="1" dirty="0" err="1" smtClean="0"/>
              <a:t>Ashburner</a:t>
            </a:r>
            <a:r>
              <a:rPr lang="en-GB" sz="1100" b="1" dirty="0" smtClean="0"/>
              <a:t> &amp; </a:t>
            </a:r>
            <a:r>
              <a:rPr lang="en-GB" sz="1100" b="1" dirty="0" err="1" smtClean="0"/>
              <a:t>Friston</a:t>
            </a:r>
            <a:r>
              <a:rPr lang="en-GB" sz="1100" b="1" dirty="0" smtClean="0"/>
              <a:t>, 2005</a:t>
            </a:r>
          </a:p>
          <a:p>
            <a:pPr eaLnBrk="1" hangingPunct="1">
              <a:lnSpc>
                <a:spcPct val="80000"/>
              </a:lnSpc>
            </a:pPr>
            <a:r>
              <a:rPr lang="en-GB" sz="1100" dirty="0" err="1" smtClean="0"/>
              <a:t>Crinion</a:t>
            </a:r>
            <a:r>
              <a:rPr lang="en-GB" sz="1100" dirty="0" smtClean="0"/>
              <a:t>, </a:t>
            </a:r>
            <a:r>
              <a:rPr lang="en-GB" sz="1100" dirty="0" err="1" smtClean="0"/>
              <a:t>Ashburner</a:t>
            </a:r>
            <a:r>
              <a:rPr lang="en-GB" sz="1100" dirty="0" smtClean="0"/>
              <a:t>, </a:t>
            </a:r>
            <a:r>
              <a:rPr lang="en-GB" sz="1100" dirty="0" err="1" smtClean="0"/>
              <a:t>Leff</a:t>
            </a:r>
            <a:r>
              <a:rPr lang="en-GB" sz="1100" dirty="0" smtClean="0"/>
              <a:t>, Brett, Price &amp; </a:t>
            </a:r>
            <a:r>
              <a:rPr lang="en-GB" sz="1100" dirty="0" err="1" smtClean="0"/>
              <a:t>Friston</a:t>
            </a:r>
            <a:r>
              <a:rPr lang="en-GB" sz="1100" dirty="0" smtClean="0"/>
              <a:t> (2007)</a:t>
            </a:r>
          </a:p>
          <a:p>
            <a:pPr eaLnBrk="1" hangingPunct="1">
              <a:lnSpc>
                <a:spcPct val="80000"/>
              </a:lnSpc>
            </a:pPr>
            <a:endParaRPr lang="en-GB" sz="1100" dirty="0" smtClean="0"/>
          </a:p>
          <a:p>
            <a:pPr eaLnBrk="1" hangingPunct="1">
              <a:lnSpc>
                <a:spcPct val="80000"/>
              </a:lnSpc>
            </a:pPr>
            <a:r>
              <a:rPr lang="en-GB" sz="1100" dirty="0" smtClean="0"/>
              <a:t>On Automated lesion methods: </a:t>
            </a:r>
          </a:p>
          <a:p>
            <a:pPr lvl="1" eaLnBrk="1" hangingPunct="1">
              <a:lnSpc>
                <a:spcPct val="80000"/>
              </a:lnSpc>
            </a:pPr>
            <a:r>
              <a:rPr lang="en-GB" sz="1000" b="1" dirty="0" err="1" smtClean="0"/>
              <a:t>Seghier</a:t>
            </a:r>
            <a:r>
              <a:rPr lang="en-GB" sz="1000" b="1" dirty="0" smtClean="0"/>
              <a:t>, </a:t>
            </a:r>
            <a:r>
              <a:rPr lang="en-GB" sz="1000" b="1" dirty="0" err="1" smtClean="0"/>
              <a:t>Ramlackhansingh</a:t>
            </a:r>
            <a:r>
              <a:rPr lang="en-GB" sz="1000" b="1" dirty="0" smtClean="0"/>
              <a:t>, </a:t>
            </a:r>
            <a:r>
              <a:rPr lang="en-GB" sz="1000" b="1" dirty="0" err="1" smtClean="0"/>
              <a:t>Crinion</a:t>
            </a:r>
            <a:r>
              <a:rPr lang="en-GB" sz="1000" b="1" dirty="0" smtClean="0"/>
              <a:t>, </a:t>
            </a:r>
            <a:r>
              <a:rPr lang="en-GB" sz="1000" b="1" dirty="0" err="1" smtClean="0"/>
              <a:t>Leff</a:t>
            </a:r>
            <a:r>
              <a:rPr lang="en-GB" sz="1000" b="1" dirty="0" smtClean="0"/>
              <a:t> &amp; Price, 2008, </a:t>
            </a:r>
          </a:p>
          <a:p>
            <a:pPr lvl="1" eaLnBrk="1" hangingPunct="1">
              <a:lnSpc>
                <a:spcPct val="80000"/>
              </a:lnSpc>
            </a:pPr>
            <a:r>
              <a:rPr lang="en-GB" sz="1000" b="1" dirty="0" err="1" smtClean="0"/>
              <a:t>Leff</a:t>
            </a:r>
            <a:r>
              <a:rPr lang="en-GB" sz="1000" b="1" dirty="0" smtClean="0"/>
              <a:t> et al, Brain paper 2009</a:t>
            </a:r>
          </a:p>
          <a:p>
            <a:pPr eaLnBrk="1" hangingPunct="1">
              <a:lnSpc>
                <a:spcPct val="80000"/>
              </a:lnSpc>
            </a:pPr>
            <a:endParaRPr lang="en-GB" sz="1100" dirty="0" smtClean="0"/>
          </a:p>
          <a:p>
            <a:pPr eaLnBrk="1" hangingPunct="1">
              <a:lnSpc>
                <a:spcPct val="80000"/>
              </a:lnSpc>
            </a:pPr>
            <a:endParaRPr lang="en-GB" sz="1100" dirty="0" smtClean="0"/>
          </a:p>
          <a:p>
            <a:pPr eaLnBrk="1" hangingPunct="1">
              <a:lnSpc>
                <a:spcPct val="80000"/>
              </a:lnSpc>
            </a:pPr>
            <a:endParaRPr lang="en-GB" sz="1100" dirty="0" smtClean="0"/>
          </a:p>
          <a:p>
            <a:pPr eaLnBrk="1" hangingPunct="1">
              <a:lnSpc>
                <a:spcPct val="80000"/>
              </a:lnSpc>
            </a:pPr>
            <a:r>
              <a:rPr lang="en-GB" sz="1100" dirty="0" smtClean="0"/>
              <a:t>Presentations : John </a:t>
            </a:r>
            <a:r>
              <a:rPr lang="en-GB" sz="1100" dirty="0" err="1" smtClean="0"/>
              <a:t>Ashburner</a:t>
            </a:r>
            <a:r>
              <a:rPr lang="en-GB" sz="1100" dirty="0" smtClean="0"/>
              <a:t>: </a:t>
            </a:r>
            <a:r>
              <a:rPr lang="en-GB" sz="1100" dirty="0" smtClean="0">
                <a:hlinkClick r:id="rId3"/>
              </a:rPr>
              <a:t>www.fil.ion.ucl.ac.uk/~john/misc/AINR.ppt</a:t>
            </a:r>
            <a:endParaRPr lang="en-GB" sz="1100" dirty="0" smtClean="0"/>
          </a:p>
          <a:p>
            <a:pPr eaLnBrk="1" hangingPunct="1">
              <a:lnSpc>
                <a:spcPct val="80000"/>
              </a:lnSpc>
            </a:pPr>
            <a:endParaRPr lang="en-GB" sz="1100" dirty="0" smtClean="0"/>
          </a:p>
          <a:p>
            <a:r>
              <a:rPr lang="en-GB" sz="1100" dirty="0" err="1" smtClean="0"/>
              <a:t>Spm</a:t>
            </a:r>
            <a:r>
              <a:rPr lang="en-GB" sz="1100" dirty="0" smtClean="0"/>
              <a:t> toolbox + documentation (Random Markov Fields etc) :  </a:t>
            </a:r>
            <a:r>
              <a:rPr lang="en-GB" sz="1100" u="sng" dirty="0" smtClean="0">
                <a:hlinkClick r:id="rId4"/>
              </a:rPr>
              <a:t>http://dbm.neuro.uni-jena.de/vbm/</a:t>
            </a:r>
            <a:endParaRPr lang="en-GB" sz="1100" dirty="0" smtClean="0"/>
          </a:p>
          <a:p>
            <a:pPr eaLnBrk="1" hangingPunct="1">
              <a:lnSpc>
                <a:spcPct val="80000"/>
              </a:lnSpc>
            </a:pPr>
            <a:endParaRPr lang="en-GB" sz="1100" dirty="0" smtClean="0"/>
          </a:p>
          <a:p>
            <a:pPr eaLnBrk="1" hangingPunct="1">
              <a:lnSpc>
                <a:spcPct val="80000"/>
              </a:lnSpc>
            </a:pPr>
            <a:endParaRPr lang="en-GB" sz="11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solidFill>
                  <a:srgbClr val="FF6600"/>
                </a:solidFill>
              </a:rPr>
              <a:t>1 </a:t>
            </a:r>
            <a:r>
              <a:rPr lang="en-GB" smtClean="0"/>
              <a:t>Normalisation</a:t>
            </a:r>
            <a:endParaRPr lang="en-US" smtClean="0"/>
          </a:p>
        </p:txBody>
      </p:sp>
      <p:sp>
        <p:nvSpPr>
          <p:cNvPr id="7171" name="Rectangle 3"/>
          <p:cNvSpPr>
            <a:spLocks noGrp="1" noChangeArrowheads="1"/>
          </p:cNvSpPr>
          <p:nvPr>
            <p:ph type="body" idx="1"/>
          </p:nvPr>
        </p:nvSpPr>
        <p:spPr/>
        <p:txBody>
          <a:bodyPr/>
          <a:lstStyle/>
          <a:p>
            <a:pPr eaLnBrk="1" hangingPunct="1"/>
            <a:r>
              <a:rPr lang="en-US" dirty="0" smtClean="0"/>
              <a:t>All subjects’ T1 MRI* entered into the same stereotactic space (using the same template) </a:t>
            </a:r>
            <a:r>
              <a:rPr lang="en-US" dirty="0" smtClean="0">
                <a:sym typeface="Wingdings" pitchFamily="2" charset="2"/>
              </a:rPr>
              <a:t>to</a:t>
            </a:r>
            <a:r>
              <a:rPr lang="en-US" dirty="0" smtClean="0"/>
              <a:t> correct for global brain shape differences</a:t>
            </a:r>
          </a:p>
          <a:p>
            <a:pPr eaLnBrk="1" hangingPunct="1"/>
            <a:endParaRPr lang="de-DE" dirty="0" smtClean="0"/>
          </a:p>
          <a:p>
            <a:pPr eaLnBrk="1" hangingPunct="1"/>
            <a:r>
              <a:rPr lang="en-US" dirty="0" smtClean="0"/>
              <a:t>does NOT aim to match all cortical features exactly- if it did, all brains would look identical (defies statistical analysis)</a:t>
            </a:r>
            <a:endParaRPr lang="de-DE" dirty="0" smtClean="0"/>
          </a:p>
          <a:p>
            <a:pPr eaLnBrk="1" hangingPunct="1"/>
            <a:endParaRPr lang="de-DE" dirty="0" smtClean="0"/>
          </a:p>
        </p:txBody>
      </p:sp>
      <p:sp>
        <p:nvSpPr>
          <p:cNvPr id="7172" name="Text Box 5"/>
          <p:cNvSpPr txBox="1">
            <a:spLocks noChangeArrowheads="1"/>
          </p:cNvSpPr>
          <p:nvPr/>
        </p:nvSpPr>
        <p:spPr bwMode="auto">
          <a:xfrm>
            <a:off x="684213" y="6453188"/>
            <a:ext cx="3671887" cy="274637"/>
          </a:xfrm>
          <a:prstGeom prst="rect">
            <a:avLst/>
          </a:prstGeom>
          <a:noFill/>
          <a:ln w="9525">
            <a:noFill/>
            <a:miter lim="800000"/>
            <a:headEnd/>
            <a:tailEnd/>
          </a:ln>
        </p:spPr>
        <p:txBody>
          <a:bodyPr>
            <a:spAutoFit/>
          </a:bodyPr>
          <a:lstStyle/>
          <a:p>
            <a:pPr>
              <a:spcBef>
                <a:spcPct val="50000"/>
              </a:spcBef>
            </a:pPr>
            <a:r>
              <a:rPr lang="en-US" sz="1200"/>
              <a:t>* needs to be  high resolution MRI (1 or 1.5mm)</a:t>
            </a:r>
            <a:endParaRPr lang="en-GB"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250825" y="549275"/>
            <a:ext cx="8204200" cy="5826125"/>
            <a:chOff x="432" y="568"/>
            <a:chExt cx="5168" cy="3670"/>
          </a:xfrm>
        </p:grpSpPr>
        <p:pic>
          <p:nvPicPr>
            <p:cNvPr id="8198" name="Picture 3"/>
            <p:cNvPicPr>
              <a:picLocks noChangeArrowheads="1"/>
            </p:cNvPicPr>
            <p:nvPr/>
          </p:nvPicPr>
          <p:blipFill>
            <a:blip r:embed="rId3" cstate="print"/>
            <a:srcRect l="2200"/>
            <a:stretch>
              <a:fillRect/>
            </a:stretch>
          </p:blipFill>
          <p:spPr bwMode="auto">
            <a:xfrm>
              <a:off x="4176" y="1291"/>
              <a:ext cx="1420" cy="1738"/>
            </a:xfrm>
            <a:prstGeom prst="rect">
              <a:avLst/>
            </a:prstGeom>
            <a:noFill/>
            <a:ln w="9525">
              <a:noFill/>
              <a:miter lim="800000"/>
              <a:headEnd/>
              <a:tailEnd/>
            </a:ln>
          </p:spPr>
        </p:pic>
        <p:sp>
          <p:nvSpPr>
            <p:cNvPr id="46084" name="Rectangle 4"/>
            <p:cNvSpPr>
              <a:spLocks noChangeArrowheads="1"/>
            </p:cNvSpPr>
            <p:nvPr/>
          </p:nvSpPr>
          <p:spPr bwMode="auto">
            <a:xfrm>
              <a:off x="1960" y="2016"/>
              <a:ext cx="1840" cy="649"/>
            </a:xfrm>
            <a:prstGeom prst="rect">
              <a:avLst/>
            </a:prstGeom>
            <a:solidFill>
              <a:schemeClr val="bg1"/>
            </a:solidFill>
            <a:ln w="25400">
              <a:solidFill>
                <a:schemeClr val="tx2"/>
              </a:solidFill>
              <a:miter lim="800000"/>
              <a:headEnd/>
              <a:tailEnd/>
            </a:ln>
            <a:effectLst/>
          </p:spPr>
          <p:txBody>
            <a:bodyPr lIns="92075" tIns="46038" rIns="92075" bIns="46038">
              <a:spAutoFit/>
            </a:bodyPr>
            <a:lstStyle/>
            <a:p>
              <a:pPr algn="ctr" defTabSz="762000">
                <a:spcBef>
                  <a:spcPct val="50000"/>
                </a:spcBef>
                <a:defRPr/>
              </a:pPr>
              <a:r>
                <a:rPr lang="en-GB" sz="2400">
                  <a:solidFill>
                    <a:schemeClr val="tx2"/>
                  </a:solidFill>
                  <a:effectLst>
                    <a:outerShdw blurRad="38100" dist="38100" dir="2700000" algn="tl">
                      <a:srgbClr val="C0C0C0"/>
                    </a:outerShdw>
                  </a:effectLst>
                  <a:latin typeface="Times New Roman" pitchFamily="18" charset="0"/>
                  <a:cs typeface="Times New Roman" pitchFamily="18" charset="0"/>
                </a:rPr>
                <a:t>SPATIAL</a:t>
              </a:r>
            </a:p>
            <a:p>
              <a:pPr algn="ctr" defTabSz="762000">
                <a:spcBef>
                  <a:spcPct val="50000"/>
                </a:spcBef>
                <a:defRPr/>
              </a:pPr>
              <a:r>
                <a:rPr lang="en-GB" sz="2400">
                  <a:solidFill>
                    <a:schemeClr val="tx2"/>
                  </a:solidFill>
                  <a:effectLst>
                    <a:outerShdw blurRad="38100" dist="38100" dir="2700000" algn="tl">
                      <a:srgbClr val="C0C0C0"/>
                    </a:outerShdw>
                  </a:effectLst>
                  <a:latin typeface="Times New Roman" pitchFamily="18" charset="0"/>
                  <a:cs typeface="Times New Roman" pitchFamily="18" charset="0"/>
                </a:rPr>
                <a:t>NORMALISATION</a:t>
              </a:r>
            </a:p>
          </p:txBody>
        </p:sp>
        <p:sp>
          <p:nvSpPr>
            <p:cNvPr id="8200" name="Line 5"/>
            <p:cNvSpPr>
              <a:spLocks noChangeShapeType="1"/>
            </p:cNvSpPr>
            <p:nvPr/>
          </p:nvSpPr>
          <p:spPr bwMode="auto">
            <a:xfrm>
              <a:off x="1872" y="1632"/>
              <a:ext cx="624" cy="288"/>
            </a:xfrm>
            <a:prstGeom prst="line">
              <a:avLst/>
            </a:prstGeom>
            <a:noFill/>
            <a:ln w="25400">
              <a:solidFill>
                <a:schemeClr val="tx2"/>
              </a:solidFill>
              <a:round/>
              <a:headEnd type="none" w="sm" len="sm"/>
              <a:tailEnd type="stealth" w="med" len="med"/>
            </a:ln>
          </p:spPr>
          <p:txBody>
            <a:bodyPr/>
            <a:lstStyle/>
            <a:p>
              <a:endParaRPr lang="en-GB"/>
            </a:p>
          </p:txBody>
        </p:sp>
        <p:sp>
          <p:nvSpPr>
            <p:cNvPr id="8201" name="Line 6"/>
            <p:cNvSpPr>
              <a:spLocks noChangeShapeType="1"/>
            </p:cNvSpPr>
            <p:nvPr/>
          </p:nvSpPr>
          <p:spPr bwMode="auto">
            <a:xfrm flipV="1">
              <a:off x="1968" y="2736"/>
              <a:ext cx="576" cy="384"/>
            </a:xfrm>
            <a:prstGeom prst="line">
              <a:avLst/>
            </a:prstGeom>
            <a:noFill/>
            <a:ln w="25400">
              <a:solidFill>
                <a:schemeClr val="tx2"/>
              </a:solidFill>
              <a:round/>
              <a:headEnd type="none" w="sm" len="sm"/>
              <a:tailEnd type="stealth" w="med" len="med"/>
            </a:ln>
          </p:spPr>
          <p:txBody>
            <a:bodyPr/>
            <a:lstStyle/>
            <a:p>
              <a:endParaRPr lang="en-GB"/>
            </a:p>
          </p:txBody>
        </p:sp>
        <p:sp>
          <p:nvSpPr>
            <p:cNvPr id="8202" name="Line 7"/>
            <p:cNvSpPr>
              <a:spLocks noChangeShapeType="1"/>
            </p:cNvSpPr>
            <p:nvPr/>
          </p:nvSpPr>
          <p:spPr bwMode="auto">
            <a:xfrm>
              <a:off x="3840" y="2304"/>
              <a:ext cx="240" cy="0"/>
            </a:xfrm>
            <a:prstGeom prst="line">
              <a:avLst/>
            </a:prstGeom>
            <a:noFill/>
            <a:ln w="25400">
              <a:solidFill>
                <a:schemeClr val="tx2"/>
              </a:solidFill>
              <a:round/>
              <a:headEnd type="none" w="sm" len="sm"/>
              <a:tailEnd type="stealth" w="med" len="med"/>
            </a:ln>
          </p:spPr>
          <p:txBody>
            <a:bodyPr/>
            <a:lstStyle/>
            <a:p>
              <a:endParaRPr lang="en-GB"/>
            </a:p>
          </p:txBody>
        </p:sp>
        <p:grpSp>
          <p:nvGrpSpPr>
            <p:cNvPr id="8203" name="Group 8"/>
            <p:cNvGrpSpPr>
              <a:grpSpLocks/>
            </p:cNvGrpSpPr>
            <p:nvPr/>
          </p:nvGrpSpPr>
          <p:grpSpPr bwMode="auto">
            <a:xfrm>
              <a:off x="432" y="568"/>
              <a:ext cx="2448" cy="1592"/>
              <a:chOff x="432" y="568"/>
              <a:chExt cx="2448" cy="1592"/>
            </a:xfrm>
          </p:grpSpPr>
          <p:pic>
            <p:nvPicPr>
              <p:cNvPr id="8208" name="Picture 9"/>
              <p:cNvPicPr>
                <a:picLocks noChangeArrowheads="1"/>
              </p:cNvPicPr>
              <p:nvPr/>
            </p:nvPicPr>
            <p:blipFill>
              <a:blip r:embed="rId4" cstate="print"/>
              <a:srcRect t="2820" r="3490" b="3760"/>
              <a:stretch>
                <a:fillRect/>
              </a:stretch>
            </p:blipFill>
            <p:spPr bwMode="auto">
              <a:xfrm>
                <a:off x="432" y="568"/>
                <a:ext cx="1384" cy="1592"/>
              </a:xfrm>
              <a:prstGeom prst="rect">
                <a:avLst/>
              </a:prstGeom>
              <a:noFill/>
              <a:ln w="9525">
                <a:noFill/>
                <a:miter lim="800000"/>
                <a:headEnd/>
                <a:tailEnd/>
              </a:ln>
            </p:spPr>
          </p:pic>
          <p:sp>
            <p:nvSpPr>
              <p:cNvPr id="46090" name="Rectangle 10"/>
              <p:cNvSpPr>
                <a:spLocks noChangeArrowheads="1"/>
              </p:cNvSpPr>
              <p:nvPr/>
            </p:nvSpPr>
            <p:spPr bwMode="auto">
              <a:xfrm>
                <a:off x="1856" y="864"/>
                <a:ext cx="1024" cy="458"/>
              </a:xfrm>
              <a:prstGeom prst="rect">
                <a:avLst/>
              </a:prstGeom>
              <a:solidFill>
                <a:schemeClr val="bg1"/>
              </a:solidFill>
              <a:ln w="25400">
                <a:solidFill>
                  <a:schemeClr val="tx2"/>
                </a:solidFill>
                <a:miter lim="800000"/>
                <a:headEnd/>
                <a:tailEnd/>
              </a:ln>
              <a:effectLst/>
            </p:spPr>
            <p:txBody>
              <a:bodyPr lIns="92075" tIns="46038" rIns="92075" bIns="46038">
                <a:spAutoFit/>
              </a:bodyPr>
              <a:lstStyle/>
              <a:p>
                <a:pPr algn="ctr" defTabSz="762000">
                  <a:spcBef>
                    <a:spcPct val="50000"/>
                  </a:spcBef>
                  <a:defRPr/>
                </a:pPr>
                <a:r>
                  <a:rPr lang="en-GB" sz="2000">
                    <a:solidFill>
                      <a:schemeClr val="tx2"/>
                    </a:solidFill>
                    <a:effectLst>
                      <a:outerShdw blurRad="38100" dist="38100" dir="2700000" algn="tl">
                        <a:srgbClr val="C0C0C0"/>
                      </a:outerShdw>
                    </a:effectLst>
                    <a:latin typeface="Times New Roman" pitchFamily="18" charset="0"/>
                    <a:cs typeface="Times New Roman" pitchFamily="18" charset="0"/>
                  </a:rPr>
                  <a:t>ORIGINAL IMAGE</a:t>
                </a:r>
              </a:p>
            </p:txBody>
          </p:sp>
        </p:grpSp>
        <p:sp>
          <p:nvSpPr>
            <p:cNvPr id="46091" name="Rectangle 11"/>
            <p:cNvSpPr>
              <a:spLocks noChangeArrowheads="1"/>
            </p:cNvSpPr>
            <p:nvPr/>
          </p:nvSpPr>
          <p:spPr bwMode="auto">
            <a:xfrm>
              <a:off x="4224" y="3216"/>
              <a:ext cx="1376" cy="650"/>
            </a:xfrm>
            <a:prstGeom prst="rect">
              <a:avLst/>
            </a:prstGeom>
            <a:solidFill>
              <a:schemeClr val="bg1"/>
            </a:solidFill>
            <a:ln w="25400">
              <a:solidFill>
                <a:schemeClr val="tx2"/>
              </a:solidFill>
              <a:miter lim="800000"/>
              <a:headEnd/>
              <a:tailEnd/>
            </a:ln>
            <a:effectLst/>
          </p:spPr>
          <p:txBody>
            <a:bodyPr lIns="92075" tIns="46038" rIns="92075" bIns="46038">
              <a:spAutoFit/>
            </a:bodyPr>
            <a:lstStyle/>
            <a:p>
              <a:pPr algn="ctr" defTabSz="762000">
                <a:spcBef>
                  <a:spcPct val="50000"/>
                </a:spcBef>
                <a:defRPr/>
              </a:pPr>
              <a:r>
                <a:rPr lang="en-GB" sz="2000">
                  <a:solidFill>
                    <a:schemeClr val="tx2"/>
                  </a:solidFill>
                  <a:effectLst>
                    <a:outerShdw blurRad="38100" dist="38100" dir="2700000" algn="tl">
                      <a:srgbClr val="C0C0C0"/>
                    </a:outerShdw>
                  </a:effectLst>
                  <a:latin typeface="Times New Roman" pitchFamily="18" charset="0"/>
                  <a:cs typeface="Times New Roman" pitchFamily="18" charset="0"/>
                </a:rPr>
                <a:t>SPATIALLY NORMALISED IMAGE</a:t>
              </a:r>
            </a:p>
          </p:txBody>
        </p:sp>
        <p:grpSp>
          <p:nvGrpSpPr>
            <p:cNvPr id="8205" name="Group 12"/>
            <p:cNvGrpSpPr>
              <a:grpSpLocks/>
            </p:cNvGrpSpPr>
            <p:nvPr/>
          </p:nvGrpSpPr>
          <p:grpSpPr bwMode="auto">
            <a:xfrm>
              <a:off x="440" y="2504"/>
              <a:ext cx="2552" cy="1734"/>
              <a:chOff x="440" y="2504"/>
              <a:chExt cx="2552" cy="1734"/>
            </a:xfrm>
          </p:grpSpPr>
          <p:sp>
            <p:nvSpPr>
              <p:cNvPr id="46093" name="Rectangle 13"/>
              <p:cNvSpPr>
                <a:spLocks noChangeArrowheads="1"/>
              </p:cNvSpPr>
              <p:nvPr/>
            </p:nvSpPr>
            <p:spPr bwMode="auto">
              <a:xfrm>
                <a:off x="1968" y="3408"/>
                <a:ext cx="1024" cy="458"/>
              </a:xfrm>
              <a:prstGeom prst="rect">
                <a:avLst/>
              </a:prstGeom>
              <a:solidFill>
                <a:schemeClr val="bg1"/>
              </a:solidFill>
              <a:ln w="25400">
                <a:solidFill>
                  <a:schemeClr val="tx2"/>
                </a:solidFill>
                <a:miter lim="800000"/>
                <a:headEnd/>
                <a:tailEnd/>
              </a:ln>
              <a:effectLst/>
            </p:spPr>
            <p:txBody>
              <a:bodyPr lIns="92075" tIns="46038" rIns="92075" bIns="46038">
                <a:spAutoFit/>
              </a:bodyPr>
              <a:lstStyle/>
              <a:p>
                <a:pPr algn="ctr" defTabSz="762000">
                  <a:spcBef>
                    <a:spcPct val="50000"/>
                  </a:spcBef>
                  <a:defRPr/>
                </a:pPr>
                <a:r>
                  <a:rPr lang="en-GB" sz="2000">
                    <a:solidFill>
                      <a:schemeClr val="tx2"/>
                    </a:solidFill>
                    <a:effectLst>
                      <a:outerShdw blurRad="38100" dist="38100" dir="2700000" algn="tl">
                        <a:srgbClr val="C0C0C0"/>
                      </a:outerShdw>
                    </a:effectLst>
                    <a:latin typeface="Times New Roman" pitchFamily="18" charset="0"/>
                    <a:cs typeface="Times New Roman" pitchFamily="18" charset="0"/>
                  </a:rPr>
                  <a:t>TEMPLATE IMAGE</a:t>
                </a:r>
              </a:p>
            </p:txBody>
          </p:sp>
          <p:pic>
            <p:nvPicPr>
              <p:cNvPr id="8207" name="Picture 14"/>
              <p:cNvPicPr>
                <a:picLocks noChangeArrowheads="1"/>
              </p:cNvPicPr>
              <p:nvPr/>
            </p:nvPicPr>
            <p:blipFill>
              <a:blip r:embed="rId5" cstate="print"/>
              <a:srcRect l="2000"/>
              <a:stretch>
                <a:fillRect/>
              </a:stretch>
            </p:blipFill>
            <p:spPr bwMode="auto">
              <a:xfrm>
                <a:off x="440" y="2504"/>
                <a:ext cx="1421" cy="1734"/>
              </a:xfrm>
              <a:prstGeom prst="rect">
                <a:avLst/>
              </a:prstGeom>
              <a:noFill/>
              <a:ln w="9525">
                <a:noFill/>
                <a:miter lim="800000"/>
                <a:headEnd/>
                <a:tailEnd/>
              </a:ln>
            </p:spPr>
          </p:pic>
        </p:grpSp>
      </p:grpSp>
      <p:pic>
        <p:nvPicPr>
          <p:cNvPr id="8195" name="Picture 16"/>
          <p:cNvPicPr>
            <a:picLocks noChangeAspect="1" noChangeArrowheads="1"/>
          </p:cNvPicPr>
          <p:nvPr/>
        </p:nvPicPr>
        <p:blipFill>
          <a:blip r:embed="rId6" cstate="print"/>
          <a:srcRect/>
          <a:stretch>
            <a:fillRect/>
          </a:stretch>
        </p:blipFill>
        <p:spPr bwMode="auto">
          <a:xfrm>
            <a:off x="4356100" y="5084763"/>
            <a:ext cx="1209675" cy="1485900"/>
          </a:xfrm>
          <a:prstGeom prst="rect">
            <a:avLst/>
          </a:prstGeom>
          <a:noFill/>
          <a:ln w="9525">
            <a:noFill/>
            <a:miter lim="800000"/>
            <a:headEnd/>
            <a:tailEnd/>
          </a:ln>
        </p:spPr>
      </p:pic>
      <p:sp>
        <p:nvSpPr>
          <p:cNvPr id="19" name="Oval Callout 18"/>
          <p:cNvSpPr/>
          <p:nvPr/>
        </p:nvSpPr>
        <p:spPr>
          <a:xfrm>
            <a:off x="3492500" y="4005263"/>
            <a:ext cx="1727200" cy="863600"/>
          </a:xfrm>
          <a:prstGeom prst="wedgeEllipseCallout">
            <a:avLst>
              <a:gd name="adj1" fmla="val 14709"/>
              <a:gd name="adj2" fmla="val 1083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7" name="TextBox 19"/>
          <p:cNvSpPr txBox="1">
            <a:spLocks noChangeArrowheads="1"/>
          </p:cNvSpPr>
          <p:nvPr/>
        </p:nvSpPr>
        <p:spPr bwMode="auto">
          <a:xfrm>
            <a:off x="3635375" y="4076700"/>
            <a:ext cx="1441450" cy="646113"/>
          </a:xfrm>
          <a:prstGeom prst="rect">
            <a:avLst/>
          </a:prstGeom>
          <a:noFill/>
          <a:ln w="9525">
            <a:noFill/>
            <a:miter lim="800000"/>
            <a:headEnd/>
            <a:tailEnd/>
          </a:ln>
        </p:spPr>
        <p:txBody>
          <a:bodyPr>
            <a:spAutoFit/>
          </a:bodyPr>
          <a:lstStyle/>
          <a:p>
            <a:r>
              <a:rPr lang="en-GB" sz="1200"/>
              <a:t>Either MNI or from large sample of scans!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dissolve">
                                      <p:cBhvr>
                                        <p:cTn id="7" dur="500"/>
                                        <p:tgtEl>
                                          <p:spTgt spid="819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dissolve">
                                      <p:cBhvr>
                                        <p:cTn id="10" dur="500"/>
                                        <p:tgtEl>
                                          <p:spTgt spid="81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Normalisation- detailed</a:t>
            </a:r>
            <a:endParaRPr lang="en-US" smtClean="0"/>
          </a:p>
        </p:txBody>
      </p:sp>
      <p:pic>
        <p:nvPicPr>
          <p:cNvPr id="9219" name="Picture 3"/>
          <p:cNvPicPr>
            <a:picLocks noGrp="1" noChangeAspect="1" noChangeArrowheads="1"/>
          </p:cNvPicPr>
          <p:nvPr>
            <p:ph sz="half" idx="1"/>
          </p:nvPr>
        </p:nvPicPr>
        <p:blipFill>
          <a:blip r:embed="rId3" cstate="print"/>
          <a:srcRect/>
          <a:stretch>
            <a:fillRect/>
          </a:stretch>
        </p:blipFill>
        <p:spPr>
          <a:xfrm>
            <a:off x="395288" y="1268413"/>
            <a:ext cx="1638300" cy="2160587"/>
          </a:xfrm>
        </p:spPr>
      </p:pic>
      <p:sp>
        <p:nvSpPr>
          <p:cNvPr id="9220" name="Rectangle 4"/>
          <p:cNvSpPr>
            <a:spLocks noGrp="1" noChangeArrowheads="1"/>
          </p:cNvSpPr>
          <p:nvPr>
            <p:ph type="body" sz="half" idx="2"/>
          </p:nvPr>
        </p:nvSpPr>
        <p:spPr>
          <a:xfrm>
            <a:off x="179388" y="4005263"/>
            <a:ext cx="3529012" cy="1657350"/>
          </a:xfrm>
        </p:spPr>
        <p:txBody>
          <a:bodyPr/>
          <a:lstStyle/>
          <a:p>
            <a:pPr eaLnBrk="1" hangingPunct="1">
              <a:buFontTx/>
              <a:buNone/>
            </a:pPr>
            <a:r>
              <a:rPr lang="en-GB" sz="2400" dirty="0" smtClean="0"/>
              <a:t>2) Non-linear step</a:t>
            </a:r>
          </a:p>
          <a:p>
            <a:pPr lvl="1" eaLnBrk="1" hangingPunct="1"/>
            <a:r>
              <a:rPr lang="en-GB" sz="2000" dirty="0" smtClean="0"/>
              <a:t>Process of warping an image to “fit” onto a template</a:t>
            </a:r>
          </a:p>
          <a:p>
            <a:pPr lvl="1" eaLnBrk="1" hangingPunct="1"/>
            <a:r>
              <a:rPr lang="en-GB" sz="2000" dirty="0" smtClean="0"/>
              <a:t>Aligns </a:t>
            </a:r>
            <a:r>
              <a:rPr lang="en-GB" sz="2000" dirty="0" err="1" smtClean="0"/>
              <a:t>sulci</a:t>
            </a:r>
            <a:r>
              <a:rPr lang="en-GB" sz="2000" dirty="0" smtClean="0"/>
              <a:t> and other structures to a common space</a:t>
            </a:r>
          </a:p>
        </p:txBody>
      </p:sp>
      <p:sp>
        <p:nvSpPr>
          <p:cNvPr id="9221" name="Text Box 12"/>
          <p:cNvSpPr txBox="1">
            <a:spLocks noChangeArrowheads="1"/>
          </p:cNvSpPr>
          <p:nvPr/>
        </p:nvSpPr>
        <p:spPr bwMode="auto">
          <a:xfrm>
            <a:off x="2051050" y="1268413"/>
            <a:ext cx="3816350" cy="1816100"/>
          </a:xfrm>
          <a:prstGeom prst="rect">
            <a:avLst/>
          </a:prstGeom>
          <a:noFill/>
          <a:ln w="9525">
            <a:noFill/>
            <a:miter lim="800000"/>
            <a:headEnd/>
            <a:tailEnd/>
          </a:ln>
        </p:spPr>
        <p:txBody>
          <a:bodyPr>
            <a:spAutoFit/>
          </a:bodyPr>
          <a:lstStyle/>
          <a:p>
            <a:pPr>
              <a:spcBef>
                <a:spcPct val="20000"/>
              </a:spcBef>
            </a:pPr>
            <a:r>
              <a:rPr lang="en-GB" sz="2400"/>
              <a:t>1) Affine transformation</a:t>
            </a:r>
          </a:p>
          <a:p>
            <a:pPr lvl="1">
              <a:spcBef>
                <a:spcPct val="20000"/>
              </a:spcBef>
              <a:buFontTx/>
              <a:buChar char="–"/>
            </a:pPr>
            <a:r>
              <a:rPr lang="en-GB" sz="2000"/>
              <a:t>Translation, rotation, scaling (zooming), shearing</a:t>
            </a:r>
          </a:p>
          <a:p>
            <a:pPr lvl="1">
              <a:spcBef>
                <a:spcPct val="20000"/>
              </a:spcBef>
              <a:buFontTx/>
              <a:buChar char="–"/>
            </a:pPr>
            <a:r>
              <a:rPr kumimoji="1" lang="en-GB" sz="2000"/>
              <a:t>Matches overall position and size</a:t>
            </a:r>
          </a:p>
        </p:txBody>
      </p:sp>
      <p:pic>
        <p:nvPicPr>
          <p:cNvPr id="9222" name="Picture 13"/>
          <p:cNvPicPr>
            <a:picLocks noChangeArrowheads="1"/>
          </p:cNvPicPr>
          <p:nvPr/>
        </p:nvPicPr>
        <p:blipFill>
          <a:blip r:embed="rId4" cstate="print"/>
          <a:srcRect l="2000"/>
          <a:stretch>
            <a:fillRect/>
          </a:stretch>
        </p:blipFill>
        <p:spPr bwMode="auto">
          <a:xfrm>
            <a:off x="3924300" y="3141663"/>
            <a:ext cx="1655763" cy="2087562"/>
          </a:xfrm>
          <a:prstGeom prst="rect">
            <a:avLst/>
          </a:prstGeom>
          <a:noFill/>
          <a:ln w="9525">
            <a:noFill/>
            <a:miter lim="800000"/>
            <a:headEnd/>
            <a:tailEnd/>
          </a:ln>
        </p:spPr>
      </p:pic>
      <p:sp>
        <p:nvSpPr>
          <p:cNvPr id="9223" name="AutoShape 14"/>
          <p:cNvSpPr>
            <a:spLocks noChangeArrowheads="1"/>
          </p:cNvSpPr>
          <p:nvPr/>
        </p:nvSpPr>
        <p:spPr bwMode="auto">
          <a:xfrm>
            <a:off x="5651500" y="3141663"/>
            <a:ext cx="1368425" cy="1293812"/>
          </a:xfrm>
          <a:prstGeom prst="leftArrow">
            <a:avLst>
              <a:gd name="adj1" fmla="val 50000"/>
              <a:gd name="adj2" fmla="val 26442"/>
            </a:avLst>
          </a:prstGeom>
          <a:solidFill>
            <a:srgbClr val="800080"/>
          </a:solidFill>
          <a:ln w="9525">
            <a:solidFill>
              <a:srgbClr val="FF00FF"/>
            </a:solidFill>
            <a:miter lim="800000"/>
            <a:headEnd/>
            <a:tailEnd/>
          </a:ln>
        </p:spPr>
        <p:txBody>
          <a:bodyPr wrap="none" anchor="ctr"/>
          <a:lstStyle/>
          <a:p>
            <a:endParaRPr lang="en-GB"/>
          </a:p>
        </p:txBody>
      </p:sp>
      <p:sp>
        <p:nvSpPr>
          <p:cNvPr id="9224" name="Text Box 15"/>
          <p:cNvSpPr txBox="1">
            <a:spLocks noChangeArrowheads="1"/>
          </p:cNvSpPr>
          <p:nvPr/>
        </p:nvSpPr>
        <p:spPr bwMode="auto">
          <a:xfrm>
            <a:off x="6011863" y="3644900"/>
            <a:ext cx="1152525" cy="366713"/>
          </a:xfrm>
          <a:prstGeom prst="rect">
            <a:avLst/>
          </a:prstGeom>
          <a:noFill/>
          <a:ln w="9525">
            <a:noFill/>
            <a:miter lim="800000"/>
            <a:headEnd/>
            <a:tailEnd/>
          </a:ln>
        </p:spPr>
        <p:txBody>
          <a:bodyPr>
            <a:spAutoFit/>
          </a:bodyPr>
          <a:lstStyle/>
          <a:p>
            <a:pPr>
              <a:spcBef>
                <a:spcPct val="50000"/>
              </a:spcBef>
            </a:pPr>
            <a:r>
              <a:rPr lang="en-GB" dirty="0">
                <a:solidFill>
                  <a:srgbClr val="FFFF00"/>
                </a:solidFill>
              </a:rPr>
              <a:t>FIT</a:t>
            </a:r>
            <a:endParaRPr lang="en-US" dirty="0">
              <a:solidFill>
                <a:srgbClr val="FFFF00"/>
              </a:solidFill>
            </a:endParaRPr>
          </a:p>
        </p:txBody>
      </p:sp>
      <p:pic>
        <p:nvPicPr>
          <p:cNvPr id="9225" name="Picture 16"/>
          <p:cNvPicPr>
            <a:picLocks noChangeAspect="1" noChangeArrowheads="1"/>
          </p:cNvPicPr>
          <p:nvPr/>
        </p:nvPicPr>
        <p:blipFill>
          <a:blip r:embed="rId5" cstate="print"/>
          <a:srcRect/>
          <a:stretch>
            <a:fillRect/>
          </a:stretch>
        </p:blipFill>
        <p:spPr bwMode="auto">
          <a:xfrm>
            <a:off x="7164388" y="3141663"/>
            <a:ext cx="1979612" cy="1979612"/>
          </a:xfrm>
          <a:prstGeom prst="rect">
            <a:avLst/>
          </a:prstGeom>
          <a:noFill/>
          <a:ln w="9525">
            <a:noFill/>
            <a:miter lim="800000"/>
            <a:headEnd/>
            <a:tailEnd/>
          </a:ln>
        </p:spPr>
      </p:pic>
      <p:sp>
        <p:nvSpPr>
          <p:cNvPr id="9226" name="AutoShape 17"/>
          <p:cNvSpPr>
            <a:spLocks noChangeArrowheads="1"/>
          </p:cNvSpPr>
          <p:nvPr/>
        </p:nvSpPr>
        <p:spPr bwMode="auto">
          <a:xfrm>
            <a:off x="4932363" y="4437063"/>
            <a:ext cx="2879725" cy="2420937"/>
          </a:xfrm>
          <a:prstGeom prst="cloudCallout">
            <a:avLst>
              <a:gd name="adj1" fmla="val -19458"/>
              <a:gd name="adj2" fmla="val -69412"/>
            </a:avLst>
          </a:prstGeom>
          <a:solidFill>
            <a:srgbClr val="99CC00">
              <a:alpha val="16078"/>
            </a:srgbClr>
          </a:solidFill>
          <a:ln w="15875">
            <a:solidFill>
              <a:srgbClr val="008000"/>
            </a:solidFill>
            <a:round/>
            <a:headEnd/>
            <a:tailEnd/>
          </a:ln>
        </p:spPr>
        <p:txBody>
          <a:bodyPr/>
          <a:lstStyle/>
          <a:p>
            <a:pPr algn="ctr"/>
            <a:r>
              <a:rPr lang="en-GB" sz="1600">
                <a:solidFill>
                  <a:srgbClr val="008000"/>
                </a:solidFill>
              </a:rPr>
              <a:t>The amount of warping (deforming) the MRI has to undergo to fit the template = non-linear registration</a:t>
            </a:r>
            <a:endParaRPr lang="en-US" sz="1600">
              <a:solidFill>
                <a:srgbClr val="008000"/>
              </a:solidFill>
            </a:endParaRPr>
          </a:p>
        </p:txBody>
      </p:sp>
      <p:sp>
        <p:nvSpPr>
          <p:cNvPr id="9227" name="Text Box 19"/>
          <p:cNvSpPr txBox="1">
            <a:spLocks noChangeArrowheads="1"/>
          </p:cNvSpPr>
          <p:nvPr/>
        </p:nvSpPr>
        <p:spPr bwMode="auto">
          <a:xfrm>
            <a:off x="3924300" y="5229225"/>
            <a:ext cx="1223963" cy="366713"/>
          </a:xfrm>
          <a:prstGeom prst="rect">
            <a:avLst/>
          </a:prstGeom>
          <a:noFill/>
          <a:ln w="9525">
            <a:noFill/>
            <a:miter lim="800000"/>
            <a:headEnd/>
            <a:tailEnd/>
          </a:ln>
        </p:spPr>
        <p:txBody>
          <a:bodyPr>
            <a:spAutoFit/>
          </a:bodyPr>
          <a:lstStyle/>
          <a:p>
            <a:pPr>
              <a:spcBef>
                <a:spcPct val="50000"/>
              </a:spcBef>
            </a:pPr>
            <a:r>
              <a:rPr lang="en-GB" dirty="0"/>
              <a:t>Template</a:t>
            </a:r>
            <a:endParaRPr lang="en-US" dirty="0"/>
          </a:p>
        </p:txBody>
      </p:sp>
      <p:sp>
        <p:nvSpPr>
          <p:cNvPr id="9228" name="Text Box 20"/>
          <p:cNvSpPr txBox="1">
            <a:spLocks noChangeArrowheads="1"/>
          </p:cNvSpPr>
          <p:nvPr/>
        </p:nvSpPr>
        <p:spPr bwMode="auto">
          <a:xfrm>
            <a:off x="7812088" y="5157788"/>
            <a:ext cx="1223962" cy="641350"/>
          </a:xfrm>
          <a:prstGeom prst="rect">
            <a:avLst/>
          </a:prstGeom>
          <a:noFill/>
          <a:ln w="9525">
            <a:noFill/>
            <a:miter lim="800000"/>
            <a:headEnd/>
            <a:tailEnd/>
          </a:ln>
        </p:spPr>
        <p:txBody>
          <a:bodyPr>
            <a:spAutoFit/>
          </a:bodyPr>
          <a:lstStyle/>
          <a:p>
            <a:pPr>
              <a:spcBef>
                <a:spcPct val="50000"/>
              </a:spcBef>
            </a:pPr>
            <a:r>
              <a:rPr lang="en-GB"/>
              <a:t>Subject MRI</a:t>
            </a:r>
            <a:endParaRPr lang="en-US"/>
          </a:p>
        </p:txBody>
      </p:sp>
      <p:pic>
        <p:nvPicPr>
          <p:cNvPr id="9229" name="Picture 21" descr="aff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0425" y="1052513"/>
            <a:ext cx="2200275" cy="2084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dissolve">
                                      <p:cBhvr>
                                        <p:cTn id="7" dur="500"/>
                                        <p:tgtEl>
                                          <p:spTgt spid="922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0">
                                            <p:txEl>
                                              <p:pRg st="1" end="1"/>
                                            </p:txEl>
                                          </p:spTgt>
                                        </p:tgtEl>
                                        <p:attrNameLst>
                                          <p:attrName>style.visibility</p:attrName>
                                        </p:attrNameLst>
                                      </p:cBhvr>
                                      <p:to>
                                        <p:strVal val="visible"/>
                                      </p:to>
                                    </p:set>
                                    <p:animEffect transition="in" filter="dissolve">
                                      <p:cBhvr>
                                        <p:cTn id="10" dur="500"/>
                                        <p:tgtEl>
                                          <p:spTgt spid="922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20">
                                            <p:txEl>
                                              <p:pRg st="2" end="2"/>
                                            </p:txEl>
                                          </p:spTgt>
                                        </p:tgtEl>
                                        <p:attrNameLst>
                                          <p:attrName>style.visibility</p:attrName>
                                        </p:attrNameLst>
                                      </p:cBhvr>
                                      <p:to>
                                        <p:strVal val="visible"/>
                                      </p:to>
                                    </p:set>
                                    <p:animEffect transition="in" filter="dissolve">
                                      <p:cBhvr>
                                        <p:cTn id="13" dur="500"/>
                                        <p:tgtEl>
                                          <p:spTgt spid="9220">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dissolve">
                                      <p:cBhvr>
                                        <p:cTn id="16" dur="500"/>
                                        <p:tgtEl>
                                          <p:spTgt spid="92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23"/>
                                        </p:tgtEl>
                                        <p:attrNameLst>
                                          <p:attrName>style.visibility</p:attrName>
                                        </p:attrNameLst>
                                      </p:cBhvr>
                                      <p:to>
                                        <p:strVal val="visible"/>
                                      </p:to>
                                    </p:set>
                                    <p:animEffect transition="in" filter="dissolve">
                                      <p:cBhvr>
                                        <p:cTn id="19" dur="500"/>
                                        <p:tgtEl>
                                          <p:spTgt spid="9223"/>
                                        </p:tgtEl>
                                      </p:cBhvr>
                                    </p:animEffect>
                                  </p:childTnLst>
                                </p:cTn>
                              </p:par>
                              <p:par>
                                <p:cTn id="20" presetID="9" presetClass="entr" presetSubtype="0" fill="hold" nodeType="with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dissolve">
                                      <p:cBhvr>
                                        <p:cTn id="22" dur="500"/>
                                        <p:tgtEl>
                                          <p:spTgt spid="922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Effect transition="in" filter="dissolve">
                                      <p:cBhvr>
                                        <p:cTn id="25" dur="500"/>
                                        <p:tgtEl>
                                          <p:spTgt spid="92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dissolve">
                                      <p:cBhvr>
                                        <p:cTn id="28" dur="500"/>
                                        <p:tgtEl>
                                          <p:spTgt spid="922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224"/>
                                        </p:tgtEl>
                                        <p:attrNameLst>
                                          <p:attrName>style.visibility</p:attrName>
                                        </p:attrNameLst>
                                      </p:cBhvr>
                                      <p:to>
                                        <p:strVal val="visible"/>
                                      </p:to>
                                    </p:set>
                                    <p:animEffect transition="in" filter="dissolve">
                                      <p:cBhvr>
                                        <p:cTn id="31" dur="500"/>
                                        <p:tgtEl>
                                          <p:spTgt spid="922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227"/>
                                        </p:tgtEl>
                                        <p:attrNameLst>
                                          <p:attrName>style.visibility</p:attrName>
                                        </p:attrNameLst>
                                      </p:cBhvr>
                                      <p:to>
                                        <p:strVal val="visible"/>
                                      </p:to>
                                    </p:set>
                                    <p:animEffect transition="in" filter="dissolve">
                                      <p:cBhvr>
                                        <p:cTn id="34"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9223" grpId="0" animBg="1"/>
      <p:bldP spid="9224" grpId="0"/>
      <p:bldP spid="9226" grpId="0" animBg="1"/>
      <p:bldP spid="9227" grpId="0"/>
      <p:bldP spid="92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solidFill>
                  <a:srgbClr val="FF6600"/>
                </a:solidFill>
              </a:rPr>
              <a:t>2</a:t>
            </a:r>
            <a:r>
              <a:rPr lang="en-GB" smtClean="0"/>
              <a:t> Segmentation</a:t>
            </a:r>
            <a:endParaRPr lang="en-US" smtClean="0"/>
          </a:p>
        </p:txBody>
      </p:sp>
      <p:sp>
        <p:nvSpPr>
          <p:cNvPr id="10243" name="Rectangle 4"/>
          <p:cNvSpPr>
            <a:spLocks noGrp="1" noChangeArrowheads="1"/>
          </p:cNvSpPr>
          <p:nvPr>
            <p:ph type="body" sz="half" idx="1"/>
          </p:nvPr>
        </p:nvSpPr>
        <p:spPr>
          <a:xfrm>
            <a:off x="457200" y="1268413"/>
            <a:ext cx="8229600" cy="2517775"/>
          </a:xfrm>
        </p:spPr>
        <p:txBody>
          <a:bodyPr/>
          <a:lstStyle/>
          <a:p>
            <a:pPr eaLnBrk="1" hangingPunct="1">
              <a:lnSpc>
                <a:spcPct val="80000"/>
              </a:lnSpc>
            </a:pPr>
            <a:r>
              <a:rPr lang="en-US" sz="1800" dirty="0" err="1" smtClean="0"/>
              <a:t>normalised</a:t>
            </a:r>
            <a:r>
              <a:rPr lang="en-US" sz="1800" dirty="0" smtClean="0"/>
              <a:t> images are </a:t>
            </a:r>
            <a:r>
              <a:rPr lang="en-US" sz="1800" b="1" dirty="0" err="1" smtClean="0"/>
              <a:t>partioned</a:t>
            </a:r>
            <a:r>
              <a:rPr lang="en-US" sz="1800" b="1" dirty="0" smtClean="0"/>
              <a:t>/classified</a:t>
            </a:r>
            <a:r>
              <a:rPr lang="en-US" sz="1800" dirty="0" smtClean="0"/>
              <a:t> into</a:t>
            </a:r>
          </a:p>
          <a:p>
            <a:pPr eaLnBrk="1" hangingPunct="1">
              <a:lnSpc>
                <a:spcPct val="80000"/>
              </a:lnSpc>
            </a:pPr>
            <a:endParaRPr lang="en-US" sz="1800" dirty="0" smtClean="0"/>
          </a:p>
          <a:p>
            <a:pPr eaLnBrk="1" hangingPunct="1">
              <a:lnSpc>
                <a:spcPct val="80000"/>
              </a:lnSpc>
            </a:pPr>
            <a:endParaRPr lang="en-US"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endParaRPr lang="de-DE" sz="1800" dirty="0" smtClean="0"/>
          </a:p>
          <a:p>
            <a:pPr eaLnBrk="1" hangingPunct="1">
              <a:lnSpc>
                <a:spcPct val="80000"/>
              </a:lnSpc>
            </a:pPr>
            <a:r>
              <a:rPr lang="de-DE" sz="1800" dirty="0" smtClean="0"/>
              <a:t>Segmentation is achieved by combining </a:t>
            </a:r>
          </a:p>
          <a:p>
            <a:pPr lvl="1" eaLnBrk="1" hangingPunct="1">
              <a:lnSpc>
                <a:spcPct val="80000"/>
              </a:lnSpc>
              <a:buFontTx/>
              <a:buNone/>
            </a:pPr>
            <a:r>
              <a:rPr lang="de-DE" sz="1800" b="1" dirty="0" smtClean="0"/>
              <a:t> </a:t>
            </a:r>
            <a:r>
              <a:rPr lang="de-DE" sz="3600" b="1" dirty="0" smtClean="0">
                <a:sym typeface="Wingdings" pitchFamily="2" charset="2"/>
              </a:rPr>
              <a:t></a:t>
            </a:r>
            <a:r>
              <a:rPr lang="de-DE" sz="1800" b="1" dirty="0" smtClean="0"/>
              <a:t>mixture model cluster analysis (</a:t>
            </a:r>
            <a:r>
              <a:rPr lang="de-DE" sz="1800" dirty="0" smtClean="0"/>
              <a:t>which identifies voxel intensity distributions of particular tissue types in the original image)</a:t>
            </a:r>
            <a:endParaRPr lang="en-US" sz="1800" dirty="0" smtClean="0"/>
          </a:p>
          <a:p>
            <a:pPr lvl="1" eaLnBrk="1" hangingPunct="1">
              <a:lnSpc>
                <a:spcPct val="80000"/>
              </a:lnSpc>
              <a:buFontTx/>
              <a:buNone/>
            </a:pPr>
            <a:r>
              <a:rPr lang="de-DE" sz="3200" b="1" dirty="0" smtClean="0"/>
              <a:t>☻</a:t>
            </a:r>
            <a:r>
              <a:rPr lang="de-DE" sz="1600" b="1" dirty="0" smtClean="0"/>
              <a:t>probability maps/ Bayesion Priors</a:t>
            </a:r>
            <a:r>
              <a:rPr lang="de-DE" sz="1600" dirty="0" smtClean="0"/>
              <a:t> (based on general knowledge about normal tissue distribution) </a:t>
            </a:r>
            <a:endParaRPr lang="de-DE" sz="1600" b="1" dirty="0" smtClean="0"/>
          </a:p>
        </p:txBody>
      </p:sp>
      <p:grpSp>
        <p:nvGrpSpPr>
          <p:cNvPr id="10244" name="Group 6"/>
          <p:cNvGrpSpPr>
            <a:grpSpLocks/>
          </p:cNvGrpSpPr>
          <p:nvPr/>
        </p:nvGrpSpPr>
        <p:grpSpPr bwMode="auto">
          <a:xfrm>
            <a:off x="2411413" y="1700213"/>
            <a:ext cx="4264025" cy="2840037"/>
            <a:chOff x="1" y="1"/>
            <a:chExt cx="6713" cy="4473"/>
          </a:xfrm>
        </p:grpSpPr>
        <p:pic>
          <p:nvPicPr>
            <p:cNvPr id="10245" name="Picture 7"/>
            <p:cNvPicPr>
              <a:picLocks noChangeAspect="1" noChangeArrowheads="1"/>
            </p:cNvPicPr>
            <p:nvPr/>
          </p:nvPicPr>
          <p:blipFill>
            <a:blip r:embed="rId3" cstate="print"/>
            <a:srcRect/>
            <a:stretch>
              <a:fillRect/>
            </a:stretch>
          </p:blipFill>
          <p:spPr bwMode="auto">
            <a:xfrm>
              <a:off x="2613" y="1"/>
              <a:ext cx="1607" cy="1858"/>
            </a:xfrm>
            <a:prstGeom prst="rect">
              <a:avLst/>
            </a:prstGeom>
            <a:noFill/>
            <a:ln w="9525">
              <a:noFill/>
              <a:round/>
              <a:headEnd/>
              <a:tailEnd/>
            </a:ln>
          </p:spPr>
        </p:pic>
        <p:pic>
          <p:nvPicPr>
            <p:cNvPr id="10246" name="Picture 8"/>
            <p:cNvPicPr>
              <a:picLocks noChangeAspect="1" noChangeArrowheads="1"/>
            </p:cNvPicPr>
            <p:nvPr/>
          </p:nvPicPr>
          <p:blipFill>
            <a:blip r:embed="rId4" cstate="print"/>
            <a:srcRect/>
            <a:stretch>
              <a:fillRect/>
            </a:stretch>
          </p:blipFill>
          <p:spPr bwMode="auto">
            <a:xfrm>
              <a:off x="1" y="2022"/>
              <a:ext cx="1594" cy="1842"/>
            </a:xfrm>
            <a:prstGeom prst="rect">
              <a:avLst/>
            </a:prstGeom>
            <a:noFill/>
            <a:ln w="9525">
              <a:noFill/>
              <a:round/>
              <a:headEnd/>
              <a:tailEnd/>
            </a:ln>
          </p:spPr>
        </p:pic>
        <p:sp>
          <p:nvSpPr>
            <p:cNvPr id="10247" name="Line 9"/>
            <p:cNvSpPr>
              <a:spLocks noChangeShapeType="1"/>
            </p:cNvSpPr>
            <p:nvPr/>
          </p:nvSpPr>
          <p:spPr bwMode="auto">
            <a:xfrm flipH="1">
              <a:off x="932" y="1486"/>
              <a:ext cx="1489" cy="355"/>
            </a:xfrm>
            <a:prstGeom prst="line">
              <a:avLst/>
            </a:prstGeom>
            <a:noFill/>
            <a:ln w="25560">
              <a:solidFill>
                <a:srgbClr val="000000"/>
              </a:solidFill>
              <a:miter lim="800000"/>
              <a:headEnd/>
              <a:tailEnd type="triangle" w="med" len="med"/>
            </a:ln>
          </p:spPr>
          <p:txBody>
            <a:bodyPr/>
            <a:lstStyle/>
            <a:p>
              <a:endParaRPr lang="en-GB"/>
            </a:p>
          </p:txBody>
        </p:sp>
        <p:pic>
          <p:nvPicPr>
            <p:cNvPr id="10248" name="Picture 10"/>
            <p:cNvPicPr>
              <a:picLocks noChangeAspect="1" noChangeArrowheads="1"/>
            </p:cNvPicPr>
            <p:nvPr/>
          </p:nvPicPr>
          <p:blipFill>
            <a:blip r:embed="rId5" cstate="print"/>
            <a:srcRect/>
            <a:stretch>
              <a:fillRect/>
            </a:stretch>
          </p:blipFill>
          <p:spPr bwMode="auto">
            <a:xfrm>
              <a:off x="2616" y="2022"/>
              <a:ext cx="1598" cy="1850"/>
            </a:xfrm>
            <a:prstGeom prst="rect">
              <a:avLst/>
            </a:prstGeom>
            <a:noFill/>
            <a:ln w="9525">
              <a:noFill/>
              <a:round/>
              <a:headEnd/>
              <a:tailEnd/>
            </a:ln>
          </p:spPr>
        </p:pic>
        <p:pic>
          <p:nvPicPr>
            <p:cNvPr id="10249" name="Picture 11"/>
            <p:cNvPicPr>
              <a:picLocks noChangeAspect="1" noChangeArrowheads="1"/>
            </p:cNvPicPr>
            <p:nvPr/>
          </p:nvPicPr>
          <p:blipFill>
            <a:blip r:embed="rId6" cstate="print"/>
            <a:srcRect/>
            <a:stretch>
              <a:fillRect/>
            </a:stretch>
          </p:blipFill>
          <p:spPr bwMode="auto">
            <a:xfrm>
              <a:off x="5095" y="2022"/>
              <a:ext cx="1619" cy="1850"/>
            </a:xfrm>
            <a:prstGeom prst="rect">
              <a:avLst/>
            </a:prstGeom>
            <a:noFill/>
            <a:ln w="9525">
              <a:noFill/>
              <a:round/>
              <a:headEnd/>
              <a:tailEnd/>
            </a:ln>
          </p:spPr>
        </p:pic>
        <p:sp>
          <p:nvSpPr>
            <p:cNvPr id="10250" name="Line 12"/>
            <p:cNvSpPr>
              <a:spLocks noChangeShapeType="1"/>
            </p:cNvSpPr>
            <p:nvPr/>
          </p:nvSpPr>
          <p:spPr bwMode="auto">
            <a:xfrm>
              <a:off x="4412" y="1486"/>
              <a:ext cx="1488" cy="415"/>
            </a:xfrm>
            <a:prstGeom prst="line">
              <a:avLst/>
            </a:prstGeom>
            <a:noFill/>
            <a:ln w="25560">
              <a:solidFill>
                <a:srgbClr val="000000"/>
              </a:solidFill>
              <a:miter lim="800000"/>
              <a:headEnd/>
              <a:tailEnd type="triangle" w="med" len="med"/>
            </a:ln>
          </p:spPr>
          <p:txBody>
            <a:bodyPr/>
            <a:lstStyle/>
            <a:p>
              <a:endParaRPr lang="en-GB"/>
            </a:p>
          </p:txBody>
        </p:sp>
        <p:sp>
          <p:nvSpPr>
            <p:cNvPr id="10251" name="Text Box 13"/>
            <p:cNvSpPr txBox="1">
              <a:spLocks noChangeArrowheads="1"/>
            </p:cNvSpPr>
            <p:nvPr/>
          </p:nvSpPr>
          <p:spPr bwMode="auto">
            <a:xfrm>
              <a:off x="163" y="3913"/>
              <a:ext cx="1294" cy="561"/>
            </a:xfrm>
            <a:prstGeom prst="rect">
              <a:avLst/>
            </a:prstGeom>
            <a:noFill/>
            <a:ln w="9525">
              <a:noFill/>
              <a:round/>
              <a:headEnd/>
              <a:tailEnd/>
            </a:ln>
          </p:spPr>
          <p:txBody>
            <a:bodyPr lIns="90000" tIns="47160" rIns="90000" bIns="47160"/>
            <a:lstStyle/>
            <a:p>
              <a:pPr algn="ctr">
                <a:spcBef>
                  <a:spcPts val="1125"/>
                </a:spcBef>
              </a:pPr>
              <a:r>
                <a:rPr lang="en-GB" sz="1200">
                  <a:solidFill>
                    <a:srgbClr val="000000"/>
                  </a:solidFill>
                </a:rPr>
                <a:t>GM</a:t>
              </a:r>
              <a:endParaRPr lang="en-US"/>
            </a:p>
          </p:txBody>
        </p:sp>
        <p:sp>
          <p:nvSpPr>
            <p:cNvPr id="10252" name="Text Box 14"/>
            <p:cNvSpPr txBox="1">
              <a:spLocks noChangeArrowheads="1"/>
            </p:cNvSpPr>
            <p:nvPr/>
          </p:nvSpPr>
          <p:spPr bwMode="auto">
            <a:xfrm>
              <a:off x="2757" y="3913"/>
              <a:ext cx="1367" cy="561"/>
            </a:xfrm>
            <a:prstGeom prst="rect">
              <a:avLst/>
            </a:prstGeom>
            <a:noFill/>
            <a:ln w="9525">
              <a:noFill/>
              <a:round/>
              <a:headEnd/>
              <a:tailEnd/>
            </a:ln>
          </p:spPr>
          <p:txBody>
            <a:bodyPr lIns="90000" tIns="47160" rIns="90000" bIns="47160"/>
            <a:lstStyle/>
            <a:p>
              <a:pPr algn="ctr">
                <a:spcBef>
                  <a:spcPts val="1125"/>
                </a:spcBef>
              </a:pPr>
              <a:r>
                <a:rPr lang="en-GB" sz="1200">
                  <a:solidFill>
                    <a:srgbClr val="000000"/>
                  </a:solidFill>
                </a:rPr>
                <a:t>WM</a:t>
              </a:r>
              <a:endParaRPr lang="en-US"/>
            </a:p>
          </p:txBody>
        </p:sp>
        <p:sp>
          <p:nvSpPr>
            <p:cNvPr id="10253" name="Text Box 15"/>
            <p:cNvSpPr txBox="1">
              <a:spLocks noChangeArrowheads="1"/>
            </p:cNvSpPr>
            <p:nvPr/>
          </p:nvSpPr>
          <p:spPr bwMode="auto">
            <a:xfrm>
              <a:off x="5205" y="3913"/>
              <a:ext cx="1366" cy="561"/>
            </a:xfrm>
            <a:prstGeom prst="rect">
              <a:avLst/>
            </a:prstGeom>
            <a:noFill/>
            <a:ln w="9525">
              <a:noFill/>
              <a:round/>
              <a:headEnd/>
              <a:tailEnd/>
            </a:ln>
          </p:spPr>
          <p:txBody>
            <a:bodyPr lIns="90000" tIns="47160" rIns="90000" bIns="47160"/>
            <a:lstStyle/>
            <a:p>
              <a:pPr algn="ctr">
                <a:spcBef>
                  <a:spcPts val="1125"/>
                </a:spcBef>
              </a:pPr>
              <a:r>
                <a:rPr lang="en-GB" sz="1200">
                  <a:solidFill>
                    <a:srgbClr val="000000"/>
                  </a:solidFill>
                </a:rPr>
                <a:t>CSF</a:t>
              </a:r>
              <a:endParaRPr lang="en-US"/>
            </a:p>
          </p:txBody>
        </p:sp>
      </p:grpSp>
      <p:cxnSp>
        <p:nvCxnSpPr>
          <p:cNvPr id="15" name="Straight Arrow Connector 14"/>
          <p:cNvCxnSpPr/>
          <p:nvPr/>
        </p:nvCxnSpPr>
        <p:spPr>
          <a:xfrm>
            <a:off x="5652120" y="2060848"/>
            <a:ext cx="1800200" cy="1440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92280" y="3645024"/>
            <a:ext cx="1115616"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err="1" smtClean="0"/>
              <a:t>Lesioned</a:t>
            </a:r>
            <a:r>
              <a:rPr lang="en-GB" dirty="0" smtClean="0"/>
              <a:t> tissue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2" end="12"/>
                                            </p:txEl>
                                          </p:spTgt>
                                        </p:tgtEl>
                                        <p:attrNameLst>
                                          <p:attrName>style.visibility</p:attrName>
                                        </p:attrNameLst>
                                      </p:cBhvr>
                                      <p:to>
                                        <p:strVal val="visible"/>
                                      </p:to>
                                    </p:set>
                                    <p:anim calcmode="lin" valueType="num">
                                      <p:cBhvr additive="base">
                                        <p:cTn id="7" dur="500" fill="hold"/>
                                        <p:tgtEl>
                                          <p:spTgt spid="10243">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243">
                                            <p:txEl>
                                              <p:pRg st="13" end="13"/>
                                            </p:txEl>
                                          </p:spTgt>
                                        </p:tgtEl>
                                        <p:attrNameLst>
                                          <p:attrName>style.visibility</p:attrName>
                                        </p:attrNameLst>
                                      </p:cBhvr>
                                      <p:to>
                                        <p:strVal val="visible"/>
                                      </p:to>
                                    </p:set>
                                    <p:animEffect transition="in" filter="dissolve">
                                      <p:cBhvr>
                                        <p:cTn id="13" dur="500"/>
                                        <p:tgtEl>
                                          <p:spTgt spid="10243">
                                            <p:txEl>
                                              <p:pRg st="13" end="1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0243">
                                            <p:txEl>
                                              <p:pRg st="14" end="14"/>
                                            </p:txEl>
                                          </p:spTgt>
                                        </p:tgtEl>
                                        <p:attrNameLst>
                                          <p:attrName>style.visibility</p:attrName>
                                        </p:attrNameLst>
                                      </p:cBhvr>
                                      <p:to>
                                        <p:strVal val="visible"/>
                                      </p:to>
                                    </p:set>
                                    <p:animEffect transition="in" filter="dissolve">
                                      <p:cBhvr>
                                        <p:cTn id="18" dur="500"/>
                                        <p:tgtEl>
                                          <p:spTgt spid="102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6400</TotalTime>
  <Words>8101</Words>
  <Application>Microsoft Office PowerPoint</Application>
  <PresentationFormat>On-screen Show (4:3)</PresentationFormat>
  <Paragraphs>707</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VBM Voxel-Based Morphometry </vt:lpstr>
      <vt:lpstr>Outline</vt:lpstr>
      <vt:lpstr>VBM in a </vt:lpstr>
      <vt:lpstr>The 39 steps of VBM</vt:lpstr>
      <vt:lpstr>VBM Processing</vt:lpstr>
      <vt:lpstr>1 Normalisation</vt:lpstr>
      <vt:lpstr>Slide 7</vt:lpstr>
      <vt:lpstr>Normalisation- detailed</vt:lpstr>
      <vt:lpstr>2 Segmentation</vt:lpstr>
      <vt:lpstr>Mixture Model Cluster Analysis</vt:lpstr>
      <vt:lpstr>☻Spatial prior probability maps</vt:lpstr>
      <vt:lpstr>...optimised VBM (older not used anymore)</vt:lpstr>
      <vt:lpstr>Unified Segmentation</vt:lpstr>
      <vt:lpstr>3 Modulation (optional, but commonly used) </vt:lpstr>
      <vt:lpstr>Slide 15</vt:lpstr>
      <vt:lpstr>Slide 16</vt:lpstr>
      <vt:lpstr>Modulated vs Unmodulated</vt:lpstr>
      <vt:lpstr>Just a note: What is GM density?</vt:lpstr>
      <vt:lpstr>Slide 19</vt:lpstr>
      <vt:lpstr>Slide 20</vt:lpstr>
      <vt:lpstr>Slide 21</vt:lpstr>
      <vt:lpstr>Slide 22</vt:lpstr>
      <vt:lpstr>4 Smoothing</vt:lpstr>
      <vt:lpstr>Smoothing</vt:lpstr>
      <vt:lpstr>Slide 25</vt:lpstr>
      <vt:lpstr>Interim Summary</vt:lpstr>
      <vt:lpstr>What does the SPM show in VBM?</vt:lpstr>
      <vt:lpstr>One way of looking at data</vt:lpstr>
      <vt:lpstr>Using the GLM for VBM </vt:lpstr>
      <vt:lpstr>VBM: group comparison</vt:lpstr>
      <vt:lpstr>continuousVBM: correlation</vt:lpstr>
      <vt:lpstr>Things to consider: Covariates</vt:lpstr>
      <vt:lpstr>Multiple Comparison Problem/Family Wise Error</vt:lpstr>
      <vt:lpstr>Multiple Comparisons: an example</vt:lpstr>
      <vt:lpstr>Here’s a happy thought</vt:lpstr>
      <vt:lpstr>1) either.... Bonferroni</vt:lpstr>
      <vt:lpstr>2) Or....Random Field Theory</vt:lpstr>
      <vt:lpstr>Gaussian Random Field Theory</vt:lpstr>
      <vt:lpstr>Euler Characteristic (EC)</vt:lpstr>
      <vt:lpstr>Main VBM developments</vt:lpstr>
      <vt:lpstr>An example from recent study (Leff et al, 2009)</vt:lpstr>
      <vt:lpstr>Method</vt:lpstr>
      <vt:lpstr>Lesion Overlap Map (Leff et al, 2009)</vt:lpstr>
      <vt:lpstr>The stats: relationship between digit span and GM density?</vt:lpstr>
      <vt:lpstr>Design matrices</vt:lpstr>
      <vt:lpstr>Slide 46</vt:lpstr>
      <vt:lpstr>...main findings</vt:lpstr>
      <vt:lpstr>VBM vs. fMRI</vt:lpstr>
      <vt:lpstr>Other developments II not directly related to VBM</vt:lpstr>
      <vt:lpstr>What’s cool about VBM?</vt:lpstr>
      <vt:lpstr>?</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VBM</dc:title>
  <dc:creator>Suse Prejawa</dc:creator>
  <cp:lastModifiedBy>Francesca Biondo</cp:lastModifiedBy>
  <cp:revision>191</cp:revision>
  <dcterms:created xsi:type="dcterms:W3CDTF">2010-02-24T23:16:02Z</dcterms:created>
  <dcterms:modified xsi:type="dcterms:W3CDTF">2011-10-12T10:33:14Z</dcterms:modified>
</cp:coreProperties>
</file>