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572" r:id="rId2"/>
    <p:sldId id="439" r:id="rId3"/>
    <p:sldId id="549" r:id="rId4"/>
    <p:sldId id="534" r:id="rId5"/>
    <p:sldId id="535" r:id="rId6"/>
    <p:sldId id="536" r:id="rId7"/>
    <p:sldId id="445" r:id="rId8"/>
    <p:sldId id="446" r:id="rId9"/>
    <p:sldId id="451" r:id="rId10"/>
    <p:sldId id="452" r:id="rId11"/>
    <p:sldId id="550" r:id="rId12"/>
    <p:sldId id="551" r:id="rId13"/>
    <p:sldId id="552" r:id="rId14"/>
    <p:sldId id="553" r:id="rId15"/>
    <p:sldId id="554" r:id="rId16"/>
    <p:sldId id="568" r:id="rId17"/>
    <p:sldId id="467" r:id="rId18"/>
    <p:sldId id="469" r:id="rId19"/>
    <p:sldId id="470" r:id="rId20"/>
    <p:sldId id="471" r:id="rId21"/>
    <p:sldId id="472" r:id="rId22"/>
    <p:sldId id="466" r:id="rId23"/>
    <p:sldId id="555" r:id="rId24"/>
    <p:sldId id="473" r:id="rId25"/>
    <p:sldId id="474" r:id="rId26"/>
    <p:sldId id="475" r:id="rId27"/>
    <p:sldId id="476" r:id="rId28"/>
    <p:sldId id="477" r:id="rId29"/>
    <p:sldId id="478" r:id="rId30"/>
    <p:sldId id="479" r:id="rId31"/>
    <p:sldId id="480" r:id="rId32"/>
    <p:sldId id="481" r:id="rId33"/>
    <p:sldId id="482" r:id="rId34"/>
    <p:sldId id="483" r:id="rId35"/>
    <p:sldId id="484" r:id="rId36"/>
    <p:sldId id="485" r:id="rId37"/>
    <p:sldId id="487" r:id="rId38"/>
    <p:sldId id="488" r:id="rId39"/>
    <p:sldId id="489" r:id="rId40"/>
    <p:sldId id="491" r:id="rId41"/>
    <p:sldId id="556" r:id="rId42"/>
    <p:sldId id="559" r:id="rId43"/>
    <p:sldId id="492" r:id="rId44"/>
    <p:sldId id="493" r:id="rId45"/>
    <p:sldId id="494" r:id="rId46"/>
    <p:sldId id="495" r:id="rId47"/>
    <p:sldId id="496" r:id="rId48"/>
    <p:sldId id="498" r:id="rId49"/>
    <p:sldId id="558" r:id="rId50"/>
    <p:sldId id="569" r:id="rId51"/>
    <p:sldId id="455" r:id="rId52"/>
    <p:sldId id="456" r:id="rId53"/>
    <p:sldId id="457" r:id="rId54"/>
    <p:sldId id="459" r:id="rId55"/>
    <p:sldId id="458" r:id="rId56"/>
    <p:sldId id="460" r:id="rId57"/>
    <p:sldId id="560" r:id="rId58"/>
    <p:sldId id="570" r:id="rId59"/>
    <p:sldId id="462" r:id="rId60"/>
    <p:sldId id="463" r:id="rId61"/>
    <p:sldId id="464" r:id="rId62"/>
    <p:sldId id="465" r:id="rId63"/>
    <p:sldId id="548" r:id="rId64"/>
    <p:sldId id="561" r:id="rId65"/>
    <p:sldId id="562" r:id="rId66"/>
    <p:sldId id="497" r:id="rId67"/>
    <p:sldId id="499" r:id="rId68"/>
    <p:sldId id="500" r:id="rId69"/>
    <p:sldId id="501" r:id="rId70"/>
    <p:sldId id="502" r:id="rId71"/>
    <p:sldId id="503" r:id="rId72"/>
    <p:sldId id="504" r:id="rId73"/>
    <p:sldId id="505" r:id="rId74"/>
    <p:sldId id="506" r:id="rId75"/>
    <p:sldId id="567" r:id="rId76"/>
    <p:sldId id="508" r:id="rId77"/>
    <p:sldId id="509" r:id="rId78"/>
    <p:sldId id="571" r:id="rId79"/>
    <p:sldId id="573" r:id="rId80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B00E2"/>
    <a:srgbClr val="0000FF"/>
    <a:srgbClr val="00FF00"/>
    <a:srgbClr val="23CFCF"/>
    <a:srgbClr val="D39173"/>
    <a:srgbClr val="6464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92" autoAdjust="0"/>
    <p:restoredTop sz="84452" autoAdjust="0"/>
  </p:normalViewPr>
  <p:slideViewPr>
    <p:cSldViewPr>
      <p:cViewPr varScale="1">
        <p:scale>
          <a:sx n="138" d="100"/>
          <a:sy n="138" d="100"/>
        </p:scale>
        <p:origin x="171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F57AF-D3F5-4F4C-9284-61BFB8C87F6B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2675F-B92E-4A65-AFDA-1E220F00B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19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80DEA8-C52D-4C82-A0F7-53C8005FA717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77B847-0E78-4FDE-8257-2FEBC06720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8580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(stats function wants a cell array, because it can contain multiple stacked RDMs)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258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686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865652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Interpretability depends on the ordering of the stimuli</a:t>
            </a:r>
          </a:p>
          <a:p>
            <a:endParaRPr lang="en-GB" dirty="0" smtClean="0"/>
          </a:p>
          <a:p>
            <a:r>
              <a:rPr lang="en-GB" dirty="0" smtClean="0"/>
              <a:t>Consider whether or not to rank</a:t>
            </a:r>
            <a:r>
              <a:rPr lang="en-GB" baseline="0" dirty="0" smtClean="0"/>
              <a:t> the dissimilarities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5421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MDS - involves distortion and discards</a:t>
            </a:r>
            <a:r>
              <a:rPr lang="en-GB" baseline="0" dirty="0" smtClean="0"/>
              <a:t> information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Dendrogram</a:t>
            </a:r>
            <a:r>
              <a:rPr lang="en-GB" dirty="0" smtClean="0"/>
              <a:t> – a way to define clusters at multiple hierarchical levels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641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power of RSA is in comparing geometries…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2644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Similarity judgements have more and</a:t>
            </a:r>
            <a:r>
              <a:rPr lang="en-GB" baseline="0" dirty="0" smtClean="0"/>
              <a:t> stronger categories</a:t>
            </a:r>
          </a:p>
          <a:p>
            <a:r>
              <a:rPr lang="en-GB" baseline="0" dirty="0" smtClean="0"/>
              <a:t>Perhaps because IT is just one brain regions, whereas behaviour is downstream integration of distinctions from many brain regions?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6827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CC093-866E-4019-9A28-97D357BF496C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68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Dot product = inner product = scalar product</a:t>
            </a:r>
          </a:p>
          <a:p>
            <a:r>
              <a:rPr lang="en-GB" dirty="0" smtClean="0"/>
              <a:t>See fig 9c from </a:t>
            </a:r>
            <a:r>
              <a:rPr lang="en-GB" dirty="0" err="1" smtClean="0"/>
              <a:t>Nili</a:t>
            </a:r>
            <a:r>
              <a:rPr lang="en-GB" dirty="0" smtClean="0"/>
              <a:t> 2020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0140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62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322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C218E-F352-46D1-982C-6A958C14BB32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29890-843E-4A4E-A949-F5C93750B9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951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138F9-3AD7-4937-804A-5E3B6AE7CE11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C49CE-F4FB-41A5-9064-FF617E64F1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952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1350-4417-4D0D-B4D1-8A8117B953B7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05D7B-135B-45E8-BCFD-C5376BF5BA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54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CC8C-FC0E-4302-8FC3-258CE703ABB9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8675C-BF31-4376-A672-40E311BF14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254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EBA6C-2B77-4B16-B3D4-0E5667EECE55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6F08B-EA2D-4C4A-9480-0A3A1DB4FD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35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94A40-3AFE-48B6-9F63-C153C7019734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5E8B-059F-4553-AB96-620E0BC492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991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30D46-CCB8-4EFC-8D81-C45CA2CB17BA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FF07-4CCF-4958-A3C9-E89050C3B0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909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1F33-3F54-41FF-9E74-B81C5A428A76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8D20-DA66-491F-840D-4EC1E036F3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483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5174F-9F05-4FD8-BCB6-19C7E055052D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9B427-EF74-4520-9FF1-22994A13E8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851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2C3BE-6DA8-4974-8A1E-9BF36E5F49A7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29F87-2342-4EFF-B4F7-76AB30BBBCD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514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78C8D-467B-44AF-93D5-2A327DD5288B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33AA-BB30-4B61-A6AC-2861F4F110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388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3C0DB2-ABB2-4597-92E0-50E42C3FDF8E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B8D27A1-E359-4959-B171-49B632E5F5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.fmrib.ox.ac.uk/hnili/rsa" TargetMode="External"/><Relationship Id="rId2" Type="http://schemas.openxmlformats.org/officeDocument/2006/relationships/hyperlink" Target="http://www.mrc-cbu.cam.ac.uk/methods-and-resources/toolbox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github.com/rsagroup/rsatoolbox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tiff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tiff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ing.mrc-cbu.cam.ac.uk/methods/COGNESTIC2022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4392488"/>
          </a:xfrm>
        </p:spPr>
        <p:txBody>
          <a:bodyPr/>
          <a:lstStyle/>
          <a:p>
            <a:pPr eaLnBrk="1" hangingPunct="1"/>
            <a:r>
              <a:rPr lang="en-GB" altLang="en-US" sz="2800" b="1" dirty="0" smtClean="0"/>
              <a:t>An introduction to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4000" b="1" dirty="0" smtClean="0"/>
              <a:t>Multi-Variate Pattern Analysis (MVPA)</a:t>
            </a:r>
            <a:br>
              <a:rPr lang="en-GB" altLang="en-US" sz="4000" b="1" dirty="0" smtClean="0"/>
            </a:br>
            <a:r>
              <a:rPr lang="en-GB" altLang="en-US" sz="2800" b="1" dirty="0" smtClean="0"/>
              <a:t>using 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4000" b="1" dirty="0" smtClean="0"/>
              <a:t>The </a:t>
            </a:r>
            <a:r>
              <a:rPr lang="en-GB" altLang="en-US" sz="4000" b="1" dirty="0"/>
              <a:t>D</a:t>
            </a:r>
            <a:r>
              <a:rPr lang="en-GB" altLang="en-US" sz="4000" b="1" dirty="0" smtClean="0"/>
              <a:t>ecoding Toolbox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2800" b="1" dirty="0" smtClean="0"/>
              <a:t>and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4000" b="1" dirty="0" smtClean="0"/>
              <a:t>The RSA Toolbox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73216"/>
            <a:ext cx="9144000" cy="1367507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COGNESTIC, 2022</a:t>
            </a:r>
            <a:endParaRPr lang="en-US" sz="3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Daniel </a:t>
            </a:r>
            <a:r>
              <a:rPr lang="en-US" sz="3600" dirty="0" smtClean="0"/>
              <a:t>Mitchell</a:t>
            </a:r>
            <a:endParaRPr lang="en-US" sz="3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Daniel.Mitche</a:t>
            </a:r>
            <a:r>
              <a:rPr lang="en-US" sz="2800" dirty="0" smtClean="0"/>
              <a:t>ll@mrc-cbu.cam.ac.uk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6977EFE-A528-B64A-9FC1-E2D34F46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2" y="87784"/>
            <a:ext cx="88011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nada_RSA-circle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14" y="401234"/>
            <a:ext cx="6744750" cy="6225922"/>
          </a:xfrm>
          <a:prstGeom prst="rect">
            <a:avLst/>
          </a:prstGeom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804248" y="6309320"/>
            <a:ext cx="2146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/>
              <a:t>Kriegeskorte</a:t>
            </a:r>
            <a:r>
              <a:rPr lang="en-US" sz="1600" dirty="0"/>
              <a:t> et al. </a:t>
            </a:r>
            <a:r>
              <a:rPr lang="en-US" sz="1600" dirty="0" smtClean="0"/>
              <a:t>2008</a:t>
            </a:r>
            <a:endParaRPr lang="en-US" sz="16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422400" y="3827463"/>
            <a:ext cx="5921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209925" y="5341938"/>
            <a:ext cx="5461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946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0" y="2564904"/>
            <a:ext cx="91440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Representational similarity analysis</a:t>
            </a:r>
            <a:br>
              <a:rPr lang="en-GB" b="1" dirty="0" smtClean="0"/>
            </a:br>
            <a:r>
              <a:rPr lang="en-GB" b="1" dirty="0" smtClean="0"/>
              <a:t>using The RSA Toolbox</a:t>
            </a:r>
            <a:br>
              <a:rPr lang="en-GB" b="1" dirty="0" smtClean="0"/>
            </a:b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74248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2442"/>
            <a:ext cx="8229600" cy="376491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Original </a:t>
            </a:r>
            <a:r>
              <a:rPr lang="en-US" sz="2800" dirty="0" err="1" smtClean="0"/>
              <a:t>Matlab</a:t>
            </a:r>
            <a:r>
              <a:rPr lang="en-US" sz="2800" dirty="0" smtClean="0"/>
              <a:t> implementation can </a:t>
            </a:r>
            <a:r>
              <a:rPr lang="en-US" sz="2800" dirty="0"/>
              <a:t>be downloaded here: </a:t>
            </a:r>
            <a:r>
              <a:rPr lang="en-GB" sz="2400" dirty="0" smtClean="0">
                <a:hlinkClick r:id="rId2"/>
              </a:rPr>
              <a:t>http</a:t>
            </a:r>
            <a:r>
              <a:rPr lang="en-GB" sz="2400" dirty="0">
                <a:hlinkClick r:id="rId2"/>
              </a:rPr>
              <a:t>://www.mrc-cbu.cam.ac.uk/methods-and-resources/toolboxes/</a:t>
            </a:r>
            <a:r>
              <a:rPr lang="en-GB" sz="2400" dirty="0"/>
              <a:t> </a:t>
            </a:r>
            <a:endParaRPr lang="en-GB" sz="2400" dirty="0" smtClean="0"/>
          </a:p>
          <a:p>
            <a:pPr marL="457200" lvl="1" indent="0">
              <a:spcAft>
                <a:spcPts val="600"/>
              </a:spcAft>
              <a:buNone/>
            </a:pPr>
            <a:r>
              <a:rPr lang="en-GB" dirty="0" smtClean="0"/>
              <a:t>Or (as used for these demos) here:</a:t>
            </a:r>
            <a:br>
              <a:rPr lang="en-GB" dirty="0" smtClean="0"/>
            </a:br>
            <a:r>
              <a:rPr lang="en-GB" sz="2400" dirty="0">
                <a:hlinkClick r:id="rId3"/>
              </a:rPr>
              <a:t>https://git.fmrib.ox.ac.uk/hnili/rsa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Current development </a:t>
            </a:r>
            <a:r>
              <a:rPr lang="en-US" sz="2800" dirty="0"/>
              <a:t>in Python: </a:t>
            </a:r>
            <a:r>
              <a:rPr lang="en-US" sz="2800" dirty="0" smtClean="0"/>
              <a:t> </a:t>
            </a:r>
            <a:r>
              <a:rPr lang="en-US" sz="2600" dirty="0" smtClean="0">
                <a:hlinkClick r:id="rId4"/>
              </a:rPr>
              <a:t>https</a:t>
            </a:r>
            <a:r>
              <a:rPr lang="en-US" sz="2600" dirty="0">
                <a:hlinkClick r:id="rId4"/>
              </a:rPr>
              <a:t>://</a:t>
            </a:r>
            <a:r>
              <a:rPr lang="en-US" sz="2600" dirty="0" smtClean="0">
                <a:hlinkClick r:id="rId4"/>
              </a:rPr>
              <a:t>github.com/rsagroup/rsatoolbox</a:t>
            </a:r>
            <a:r>
              <a:rPr lang="en-US" sz="26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No GUI, but good documentation and multiple demos to </a:t>
            </a:r>
            <a:r>
              <a:rPr lang="en-US" sz="2800" dirty="0" err="1" smtClean="0"/>
              <a:t>familiarise</a:t>
            </a:r>
            <a:r>
              <a:rPr lang="en-US" sz="2800" dirty="0" smtClean="0"/>
              <a:t> you with the analyses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You can use the demo scripts as a starting point for your own analyses.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38569"/>
            <a:ext cx="8064896" cy="157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(2013)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What is The Decoding Toolbox?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048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356" y="1412776"/>
            <a:ext cx="8507288" cy="376491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800" dirty="0" smtClean="0"/>
              <a:t>Unless you want to implement the analysis yourself, there aren’t many alternatives!</a:t>
            </a:r>
          </a:p>
          <a:p>
            <a:pPr>
              <a:spcAft>
                <a:spcPts val="600"/>
              </a:spcAft>
            </a:pPr>
            <a:endParaRPr lang="en-GB" sz="2800" dirty="0"/>
          </a:p>
          <a:p>
            <a:pPr>
              <a:spcAft>
                <a:spcPts val="600"/>
              </a:spcAft>
            </a:pPr>
            <a:r>
              <a:rPr lang="en-GB" sz="2800" dirty="0" smtClean="0"/>
              <a:t>The Decoding Toolbox had some RSA capabilities, </a:t>
            </a:r>
            <a:br>
              <a:rPr lang="en-GB" sz="2800" dirty="0" smtClean="0"/>
            </a:br>
            <a:r>
              <a:rPr lang="en-GB" sz="2800" dirty="0" smtClean="0"/>
              <a:t>but less well documented, and I can’t get them to work</a:t>
            </a:r>
          </a:p>
          <a:p>
            <a:pPr>
              <a:spcAft>
                <a:spcPts val="600"/>
              </a:spcAft>
            </a:pPr>
            <a:endParaRPr lang="en-GB" sz="2800" dirty="0"/>
          </a:p>
          <a:p>
            <a:pPr>
              <a:spcAft>
                <a:spcPts val="600"/>
              </a:spcAft>
            </a:pPr>
            <a:r>
              <a:rPr lang="en-GB" sz="2800" dirty="0" smtClean="0"/>
              <a:t>Anyone know of serious alternatives?</a:t>
            </a:r>
            <a:endParaRPr lang="en-US" sz="28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Why use The RSA Toolbox?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1639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3691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dirty="0" smtClean="0"/>
              <a:t>Some key components: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615" y="198884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GB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userOptions</a:t>
            </a:r>
            <a:endParaRPr lang="en-GB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GB" sz="2400" dirty="0"/>
              <a:t>S</a:t>
            </a:r>
            <a:r>
              <a:rPr lang="en-GB" sz="2400" dirty="0" smtClean="0"/>
              <a:t>tructure containing main settings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userOptions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defineUserOptions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GB" sz="2400" dirty="0" smtClean="0"/>
              <a:t>Function to initialise default settings</a:t>
            </a:r>
            <a:endParaRPr lang="en-GB" sz="2400" dirty="0"/>
          </a:p>
          <a:p>
            <a:pPr>
              <a:buFont typeface="Arial" charset="0"/>
              <a:buChar char="•"/>
              <a:defRPr/>
            </a:pPr>
            <a:r>
              <a:rPr lang="en-GB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compareRefRDM2candRDMs(</a:t>
            </a:r>
            <a:r>
              <a:rPr lang="en-GB" sz="11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dataRDMs,modelRDMs,userOptions</a:t>
            </a:r>
            <a:r>
              <a:rPr lang="en-GB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GB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GB" sz="2400" dirty="0" smtClean="0"/>
              <a:t>Important function that does </a:t>
            </a:r>
            <a:r>
              <a:rPr lang="en-GB" sz="2400" dirty="0"/>
              <a:t>the </a:t>
            </a:r>
            <a:r>
              <a:rPr lang="en-GB" sz="2400" dirty="0" smtClean="0"/>
              <a:t>statistics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GB" sz="2400" dirty="0" smtClean="0"/>
              <a:t>Lots </a:t>
            </a:r>
            <a:r>
              <a:rPr lang="en-GB" sz="2400" dirty="0"/>
              <a:t>of </a:t>
            </a:r>
            <a:r>
              <a:rPr lang="en-GB" sz="2400" dirty="0" smtClean="0"/>
              <a:t>explanation at </a:t>
            </a:r>
            <a:r>
              <a:rPr lang="en-GB" sz="2400" dirty="0"/>
              <a:t>the </a:t>
            </a:r>
            <a:r>
              <a:rPr lang="en-GB" sz="2400" dirty="0" smtClean="0"/>
              <a:t>top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GB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How does The RSA Toolbox work?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15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3408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Converting between RDM data formats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884727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165618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Square vs </a:t>
            </a:r>
            <a:r>
              <a:rPr lang="en-US" sz="2400" dirty="0" err="1" smtClean="0">
                <a:solidFill>
                  <a:srgbClr val="FF0000"/>
                </a:solidFill>
              </a:rPr>
              <a:t>vectorized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Single vs stacked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Bare vs ‘wrapped’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(2013)</a:t>
            </a:r>
            <a:endParaRPr lang="en-GB" dirty="0"/>
          </a:p>
        </p:txBody>
      </p:sp>
      <p:sp>
        <p:nvSpPr>
          <p:cNvPr id="3" name="Right Triangle 2"/>
          <p:cNvSpPr/>
          <p:nvPr/>
        </p:nvSpPr>
        <p:spPr>
          <a:xfrm>
            <a:off x="523030" y="3614134"/>
            <a:ext cx="1018456" cy="1008112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763688" y="3861048"/>
            <a:ext cx="86409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444208" y="3861048"/>
            <a:ext cx="86409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195736" y="2590812"/>
            <a:ext cx="4824536" cy="3341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195736" y="6239822"/>
            <a:ext cx="4824536" cy="3341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3528" y="4668346"/>
            <a:ext cx="8352928" cy="4888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5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600" b="1" dirty="0" smtClean="0"/>
              <a:t>DEMO1_RSA_ROI_simulatedAndRealData_djm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</p:txBody>
      </p:sp>
      <p:sp>
        <p:nvSpPr>
          <p:cNvPr id="2" name="Rectangle 1"/>
          <p:cNvSpPr/>
          <p:nvPr/>
        </p:nvSpPr>
        <p:spPr>
          <a:xfrm>
            <a:off x="863588" y="2636912"/>
            <a:ext cx="7416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Display </a:t>
            </a:r>
            <a:r>
              <a:rPr lang="en-GB" sz="2400" dirty="0"/>
              <a:t>example “model” and “data/reference” </a:t>
            </a:r>
            <a:r>
              <a:rPr lang="en-GB" sz="2400" dirty="0" smtClean="0"/>
              <a:t>RDMs, from </a:t>
            </a:r>
            <a:r>
              <a:rPr lang="en-US" sz="2400" dirty="0" err="1"/>
              <a:t>Kriegeskorte</a:t>
            </a:r>
            <a:r>
              <a:rPr lang="en-US" sz="2400" dirty="0"/>
              <a:t> </a:t>
            </a:r>
            <a:r>
              <a:rPr lang="en-US" sz="2400" i="1" dirty="0"/>
              <a:t>et al.</a:t>
            </a:r>
            <a:r>
              <a:rPr lang="en-US" sz="2400" dirty="0"/>
              <a:t> </a:t>
            </a:r>
            <a:r>
              <a:rPr lang="en-US" sz="2400" dirty="0" smtClean="0"/>
              <a:t>2008 (see next slide)</a:t>
            </a:r>
            <a:endParaRPr lang="en-GB" sz="24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Visual i</a:t>
            </a:r>
            <a:r>
              <a:rPr lang="en-GB" sz="2400" dirty="0" smtClean="0"/>
              <a:t>nterpretability of RDM depends </a:t>
            </a:r>
            <a:r>
              <a:rPr lang="en-GB" sz="2400" dirty="0" smtClean="0"/>
              <a:t>on ordering of conditions along rows/columns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Toolbox arranges multiple data RDMs by ROI, then Subject, then </a:t>
            </a:r>
            <a:r>
              <a:rPr lang="en-GB" sz="2400" dirty="0" smtClean="0"/>
              <a:t>Session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(Note two apparent bugs commented in code)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3920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>96 object images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708400" y="6308725"/>
            <a:ext cx="5256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dirty="0"/>
              <a:t>Stimuli from Kiani et al. 2007, Kriegeskorte et al. </a:t>
            </a:r>
            <a:r>
              <a:rPr lang="nl-NL" sz="1600" dirty="0" smtClean="0"/>
              <a:t>2008c</a:t>
            </a:r>
            <a:endParaRPr lang="en-US" sz="1600" dirty="0"/>
          </a:p>
        </p:txBody>
      </p:sp>
      <p:pic>
        <p:nvPicPr>
          <p:cNvPr id="10" name="Picture 9" descr="granada_stimuli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1628"/>
            <a:ext cx="8352928" cy="41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05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tx1"/>
                </a:solidFill>
              </a:rPr>
              <a:t>96-object-image fMRI experiment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25 axial slices covering ventral occipital and inferior temporal cortex (no gap)</a:t>
            </a:r>
          </a:p>
          <a:p>
            <a:pPr eaLnBrk="1" hangingPunct="1"/>
            <a:r>
              <a:rPr lang="en-US" sz="2800" dirty="0" err="1" smtClean="0"/>
              <a:t>voxel</a:t>
            </a:r>
            <a:r>
              <a:rPr lang="en-US" sz="2800" dirty="0" smtClean="0"/>
              <a:t> size: 1.95*1.95*2 mm</a:t>
            </a:r>
            <a:r>
              <a:rPr lang="en-US" sz="2800" baseline="30000" dirty="0" smtClean="0"/>
              <a:t>3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TR: 2 s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973388"/>
            <a:ext cx="2160588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5086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3600" b="1" dirty="0" smtClean="0">
                <a:solidFill>
                  <a:schemeClr val="tx1"/>
                </a:solidFill>
              </a:rPr>
              <a:t>Region of interest: </a:t>
            </a:r>
            <a:r>
              <a:rPr lang="nl-NL" sz="3600" b="1" dirty="0" smtClean="0">
                <a:solidFill>
                  <a:srgbClr val="FF0000"/>
                </a:solidFill>
              </a:rPr>
              <a:t>hIT</a:t>
            </a:r>
          </a:p>
        </p:txBody>
      </p:sp>
      <p:pic>
        <p:nvPicPr>
          <p:cNvPr id="30723" name="Content Placeholder 7" descr="ROIs_ventralView_PPAcyan_300dpi_45pc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74825"/>
            <a:ext cx="4340225" cy="4176713"/>
          </a:xfr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086350" y="1998663"/>
            <a:ext cx="3609975" cy="43100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sz="2400" kern="0" dirty="0">
                <a:latin typeface="+mn-lt"/>
              </a:rPr>
              <a:t>independent </a:t>
            </a:r>
            <a:r>
              <a:rPr lang="nl-NL" sz="2400" kern="0" dirty="0" smtClean="0">
                <a:latin typeface="+mn-lt"/>
              </a:rPr>
              <a:t>data</a:t>
            </a:r>
            <a:endParaRPr lang="nl-NL" sz="2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sz="2400" kern="0" dirty="0">
                <a:latin typeface="+mn-lt"/>
              </a:rPr>
              <a:t>bilateral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sz="2400" kern="0" dirty="0"/>
              <a:t>most visually- responsive voxels within “red” </a:t>
            </a:r>
            <a:r>
              <a:rPr lang="nl-NL" sz="2400" kern="0" dirty="0" smtClean="0"/>
              <a:t>region</a:t>
            </a:r>
            <a:endParaRPr lang="nl-NL" sz="2400" kern="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sz="2400" kern="0" dirty="0" smtClean="0"/>
              <a:t>results same if FFA </a:t>
            </a:r>
            <a:r>
              <a:rPr lang="nl-NL" sz="2400" kern="0" dirty="0"/>
              <a:t>and PPA excluded from hIT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nl-NL" sz="24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6853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Plan for the day</a:t>
            </a:r>
            <a:endParaRPr lang="en-GB" altLang="en-US" sz="36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00517"/>
              </p:ext>
            </p:extLst>
          </p:nvPr>
        </p:nvGraphicFramePr>
        <p:xfrm>
          <a:off x="683568" y="836711"/>
          <a:ext cx="7776864" cy="5770784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1660902">
                  <a:extLst>
                    <a:ext uri="{9D8B030D-6E8A-4147-A177-3AD203B41FA5}">
                      <a16:colId xmlns:a16="http://schemas.microsoft.com/office/drawing/2014/main" val="1722292224"/>
                    </a:ext>
                  </a:extLst>
                </a:gridCol>
                <a:gridCol w="6115962">
                  <a:extLst>
                    <a:ext uri="{9D8B030D-6E8A-4147-A177-3AD203B41FA5}">
                      <a16:colId xmlns:a16="http://schemas.microsoft.com/office/drawing/2014/main" val="1650833295"/>
                    </a:ext>
                  </a:extLst>
                </a:gridCol>
              </a:tblGrid>
              <a:tr h="8509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9:05 – 9:45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MVPA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the Decoding Toolbox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</a:t>
                      </a:r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lassification demos on toy 2-voxel</a:t>
                      </a:r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endParaRPr lang="en-GB" sz="1600" dirty="0" smtClean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103334842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799809"/>
                  </a:ext>
                </a:extLst>
              </a:tr>
              <a:tr h="54462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 – 10:45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many-voxel</a:t>
                      </a:r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case – which features to use?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Classification demos using searchlight, “whole-brain” and ROIs</a:t>
                      </a:r>
                      <a:endParaRPr lang="en-GB" sz="16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376462315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836358"/>
                  </a:ext>
                </a:extLst>
              </a:tr>
              <a:tr h="1011448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11:00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12:00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 brain data, and pre-processing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Searchlight and ROI demos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Statistics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Comparing classifiers and</a:t>
                      </a:r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other options</a:t>
                      </a:r>
                      <a:endParaRPr lang="en-GB" sz="1600" dirty="0" smtClean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702048638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98302"/>
                  </a:ext>
                </a:extLst>
              </a:tr>
              <a:tr h="47753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1:30 – 2:15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RSA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the RSA toolbox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81977363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 smtClean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5515"/>
                  </a:ext>
                </a:extLst>
              </a:tr>
              <a:tr h="47753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2:30 – 3:15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RSA Toolbox Demos: RDMs,</a:t>
                      </a:r>
                      <a:r>
                        <a:rPr lang="en-GB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MDS, </a:t>
                      </a:r>
                      <a:r>
                        <a:rPr lang="en-GB" sz="16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dendrograms</a:t>
                      </a:r>
                      <a:r>
                        <a:rPr lang="en-GB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statistics</a:t>
                      </a:r>
                      <a:endParaRPr lang="en-GB" sz="16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923948523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 smtClean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615666"/>
                  </a:ext>
                </a:extLst>
              </a:tr>
              <a:tr h="340388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3:30 – 4:30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Time-resolved MVPA, with Olaf</a:t>
                      </a:r>
                      <a:r>
                        <a:rPr lang="en-GB" sz="1600" baseline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Hauk</a:t>
                      </a:r>
                      <a:endParaRPr lang="en-GB" sz="1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223637752"/>
                  </a:ext>
                </a:extLst>
              </a:tr>
              <a:tr h="356195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i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5pm: Special talk by Duncan </a:t>
                      </a:r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Astle</a:t>
                      </a:r>
                      <a:r>
                        <a:rPr lang="en-GB" sz="1600" i="1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GB" sz="1600" i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“Development Disorders &amp; Data Science”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51038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83568" y="764704"/>
            <a:ext cx="7848872" cy="316835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2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 smtClean="0">
                <a:solidFill>
                  <a:schemeClr val="tx1"/>
                </a:solidFill>
              </a:rPr>
              <a:t>Example RDM </a:t>
            </a:r>
            <a:r>
              <a:rPr lang="nl-NL" sz="3200" b="1" dirty="0">
                <a:solidFill>
                  <a:schemeClr val="tx1"/>
                </a:solidFill>
              </a:rPr>
              <a:t>of IT activity </a:t>
            </a:r>
            <a:r>
              <a:rPr lang="nl-NL" sz="3200" b="1" dirty="0" smtClean="0">
                <a:solidFill>
                  <a:schemeClr val="tx1"/>
                </a:solidFill>
              </a:rPr>
              <a:t>patterns,</a:t>
            </a:r>
            <a:br>
              <a:rPr lang="nl-NL" sz="3200" b="1" dirty="0" smtClean="0">
                <a:solidFill>
                  <a:schemeClr val="tx1"/>
                </a:solidFill>
              </a:rPr>
            </a:br>
            <a:r>
              <a:rPr lang="nl-NL" sz="3200" b="1" dirty="0" smtClean="0"/>
              <a:t>to be used in demo</a:t>
            </a:r>
            <a:endParaRPr lang="nl-NL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granada_hI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02" y="1584452"/>
            <a:ext cx="4472378" cy="4464972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28925" y="2690813"/>
            <a:ext cx="3332163" cy="3327400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 sz="7200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444208" y="1600200"/>
            <a:ext cx="2242592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400" dirty="0" smtClean="0"/>
              <a:t>96 object images</a:t>
            </a:r>
          </a:p>
          <a:p>
            <a:pPr eaLnBrk="1" hangingPunct="1"/>
            <a:r>
              <a:rPr lang="en-US" sz="1400" dirty="0" smtClean="0"/>
              <a:t>4 healthy humans</a:t>
            </a:r>
          </a:p>
          <a:p>
            <a:pPr eaLnBrk="1" hangingPunct="1"/>
            <a:r>
              <a:rPr lang="en-US" sz="1400" dirty="0" smtClean="0"/>
              <a:t>rapid event-related design (4 s SOA) </a:t>
            </a:r>
          </a:p>
          <a:p>
            <a:pPr eaLnBrk="1" hangingPunct="1"/>
            <a:r>
              <a:rPr lang="en-US" sz="1400" dirty="0" smtClean="0"/>
              <a:t>300 </a:t>
            </a:r>
            <a:r>
              <a:rPr lang="en-US" sz="1400" dirty="0" err="1" smtClean="0"/>
              <a:t>ms</a:t>
            </a:r>
            <a:r>
              <a:rPr lang="en-US" sz="1400" dirty="0" smtClean="0"/>
              <a:t> stimulus duration</a:t>
            </a:r>
          </a:p>
          <a:p>
            <a:pPr eaLnBrk="1" hangingPunct="1"/>
            <a:r>
              <a:rPr lang="en-US" sz="1400" dirty="0" smtClean="0"/>
              <a:t>object images spanned a visual angle of 2.9°</a:t>
            </a:r>
          </a:p>
          <a:p>
            <a:pPr eaLnBrk="1" hangingPunct="1"/>
            <a:r>
              <a:rPr lang="en-US" sz="1400" dirty="0" smtClean="0"/>
              <a:t>fixation-cross </a:t>
            </a:r>
            <a:br>
              <a:rPr lang="en-US" sz="1400" dirty="0" smtClean="0"/>
            </a:br>
            <a:r>
              <a:rPr lang="en-US" sz="1400" dirty="0" smtClean="0"/>
              <a:t>color-judgement task </a:t>
            </a:r>
          </a:p>
          <a:p>
            <a:pPr eaLnBrk="1" hangingPunct="1"/>
            <a:r>
              <a:rPr lang="en-US" sz="1400" dirty="0" smtClean="0"/>
              <a:t>12 runs/subject, each object image presented once per run</a:t>
            </a:r>
          </a:p>
          <a:p>
            <a:pPr eaLnBrk="1" hangingPunct="1"/>
            <a:endParaRPr lang="en-US" sz="1400" dirty="0" smtClean="0"/>
          </a:p>
        </p:txBody>
      </p:sp>
      <p:pic>
        <p:nvPicPr>
          <p:cNvPr id="11" name="Content Placeholder 7" descr="ROIs_ventralView_PPAcyan_300dpi_45pc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484784"/>
            <a:ext cx="1795152" cy="1727522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84175" y="6332538"/>
            <a:ext cx="2330450" cy="336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Kriegeskorte</a:t>
            </a:r>
            <a:r>
              <a:rPr lang="en-US" sz="1600" dirty="0"/>
              <a:t> et al. 2008</a:t>
            </a:r>
          </a:p>
        </p:txBody>
      </p:sp>
    </p:spTree>
    <p:extLst>
      <p:ext uri="{BB962C8B-B14F-4D97-AF65-F5344CB8AC3E}">
        <p14:creationId xmlns:p14="http://schemas.microsoft.com/office/powerpoint/2010/main" val="183188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sz="3200" b="1" dirty="0" smtClean="0">
                <a:solidFill>
                  <a:schemeClr val="tx1"/>
                </a:solidFill>
              </a:rPr>
              <a:t>Example RDM </a:t>
            </a:r>
            <a:r>
              <a:rPr lang="nl-NL" sz="3200" b="1" dirty="0">
                <a:solidFill>
                  <a:schemeClr val="tx1"/>
                </a:solidFill>
              </a:rPr>
              <a:t>of IT activity </a:t>
            </a:r>
            <a:r>
              <a:rPr lang="nl-NL" sz="3200" b="1" dirty="0" smtClean="0">
                <a:solidFill>
                  <a:schemeClr val="tx1"/>
                </a:solidFill>
              </a:rPr>
              <a:t>patterns,</a:t>
            </a:r>
            <a:br>
              <a:rPr lang="nl-NL" sz="3200" b="1" dirty="0" smtClean="0">
                <a:solidFill>
                  <a:schemeClr val="tx1"/>
                </a:solidFill>
              </a:rPr>
            </a:br>
            <a:r>
              <a:rPr lang="nl-NL" sz="3200" b="1" dirty="0" smtClean="0">
                <a:solidFill>
                  <a:schemeClr val="tx1"/>
                </a:solidFill>
              </a:rPr>
              <a:t>to be used in demo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495675" y="6088063"/>
            <a:ext cx="2152650" cy="3667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dirty="0"/>
              <a:t>4 subjects’ average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84175" y="6332538"/>
            <a:ext cx="2330450" cy="336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Kriegeskorte</a:t>
            </a:r>
            <a:r>
              <a:rPr lang="en-US" sz="1600" dirty="0"/>
              <a:t> et al. 2008</a:t>
            </a:r>
          </a:p>
        </p:txBody>
      </p:sp>
      <p:graphicFrame>
        <p:nvGraphicFramePr>
          <p:cNvPr id="13323" name="Object 11"/>
          <p:cNvGraphicFramePr>
            <a:graphicFrameLocks noGrp="1" noChangeAspect="1"/>
          </p:cNvGraphicFramePr>
          <p:nvPr>
            <p:ph idx="4294967295"/>
          </p:nvPr>
        </p:nvGraphicFramePr>
        <p:xfrm>
          <a:off x="7224713" y="2733675"/>
          <a:ext cx="631825" cy="334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60" name="CorelDRAW" r:id="rId4" imgW="1032480" imgH="5465160" progId="CorelDraw.Graphic.13">
                  <p:embed/>
                </p:oleObj>
              </mc:Choice>
              <mc:Fallback>
                <p:oleObj name="CorelDRAW" r:id="rId4" imgW="1032480" imgH="5465160" progId="CorelDraw.Graphic.13">
                  <p:embed/>
                  <p:pic>
                    <p:nvPicPr>
                      <p:cNvPr id="133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4713" y="2733675"/>
                        <a:ext cx="631825" cy="334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7596188" y="2987675"/>
            <a:ext cx="288925" cy="2808288"/>
          </a:xfrm>
          <a:prstGeom prst="rect">
            <a:avLst/>
          </a:prstGeom>
          <a:solidFill>
            <a:schemeClr val="bg1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 rot="-5400000">
            <a:off x="7180262" y="4210051"/>
            <a:ext cx="1177925" cy="336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600"/>
              <a:t>[percentile]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7164388" y="3852863"/>
            <a:ext cx="215900" cy="1152525"/>
          </a:xfrm>
          <a:prstGeom prst="rect">
            <a:avLst/>
          </a:prstGeom>
          <a:solidFill>
            <a:schemeClr val="bg1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 rot="-5400000">
            <a:off x="6380956" y="4202907"/>
            <a:ext cx="1373187" cy="336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600" b="1"/>
              <a:t>dissimilarity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7380288" y="2551113"/>
            <a:ext cx="4762" cy="3509962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9" name="Picture 18" descr="granada_hIT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4544027" cy="4536504"/>
          </a:xfrm>
          <a:prstGeom prst="rect">
            <a:avLst/>
          </a:prstGeom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843213" y="4437063"/>
            <a:ext cx="1728787" cy="1584325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 rot="5400000">
            <a:off x="4499769" y="2780506"/>
            <a:ext cx="1728788" cy="1584325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267075" y="3122613"/>
            <a:ext cx="431800" cy="4318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372225" y="1700213"/>
            <a:ext cx="2190750" cy="3667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animate-inanimate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11188" y="1700213"/>
            <a:ext cx="1581150" cy="3667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solidFill>
                  <a:srgbClr val="FF0000"/>
                </a:solidFill>
              </a:rPr>
              <a:t>human faces</a:t>
            </a: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2195513" y="2133600"/>
            <a:ext cx="1081087" cy="10080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flipV="1">
            <a:off x="6156325" y="2133600"/>
            <a:ext cx="431800" cy="5746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27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Ways to visualize representational structure</a:t>
            </a:r>
            <a:endParaRPr lang="en-GB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9712" y="1408258"/>
            <a:ext cx="7056784" cy="5112568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Representational dissimilarity matrix (RDM)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Contains all multidimensional dissimilarity information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Interpretability depends on order of stimuli/rows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(And </a:t>
            </a:r>
            <a:r>
              <a:rPr lang="en-US" sz="2400" dirty="0" err="1" smtClean="0"/>
              <a:t>colour</a:t>
            </a:r>
            <a:r>
              <a:rPr lang="en-US" sz="2400" dirty="0" smtClean="0"/>
              <a:t> scale, see later)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Input to statistical inference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Multidimensional scaling (MDS)</a:t>
            </a:r>
          </a:p>
          <a:p>
            <a:pPr lvl="1">
              <a:spcAft>
                <a:spcPts val="600"/>
              </a:spcAft>
            </a:pPr>
            <a:r>
              <a:rPr lang="nl-NL" sz="2400" dirty="0"/>
              <a:t>F</a:t>
            </a:r>
            <a:r>
              <a:rPr lang="nl-NL" sz="2400" dirty="0" smtClean="0"/>
              <a:t>inds </a:t>
            </a:r>
            <a:r>
              <a:rPr lang="nl-NL" sz="2400" dirty="0"/>
              <a:t>low-dimensional representaion to best preserve 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the </a:t>
            </a:r>
            <a:r>
              <a:rPr lang="nl-NL" sz="2400" dirty="0"/>
              <a:t>high-dimensional (metric or ranked) dissimilarities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Intuitive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Discards information/distorts data; can assess with “Shepard plot” or “rubber bands”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Generally not used for inference,</a:t>
            </a:r>
            <a:br>
              <a:rPr lang="en-US" sz="2400" dirty="0" smtClean="0"/>
            </a:br>
            <a:r>
              <a:rPr lang="en-US" sz="2400" dirty="0" smtClean="0"/>
              <a:t>but bootstrapped confidence ellipses could be added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Orientation is arbitrary; Procrustes transform can be used for alignment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/>
              <a:t>Dendrogram</a:t>
            </a:r>
            <a:r>
              <a:rPr lang="en-US" sz="2800" dirty="0" smtClean="0"/>
              <a:t>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Defines multiscale clusters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Assumes hierarchical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7" y="1628800"/>
            <a:ext cx="1067099" cy="1056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429000"/>
            <a:ext cx="1227016" cy="11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215719"/>
            <a:ext cx="1086002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2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3999" cy="634082"/>
          </a:xfrm>
        </p:spPr>
        <p:txBody>
          <a:bodyPr>
            <a:noAutofit/>
          </a:bodyPr>
          <a:lstStyle/>
          <a:p>
            <a:r>
              <a:rPr lang="en-GB" sz="2800" dirty="0" smtClean="0"/>
              <a:t>Demo 1:  Fig 2 from paper:  RDMs, MDS &amp; </a:t>
            </a:r>
            <a:r>
              <a:rPr lang="en-GB" sz="2800" dirty="0" err="1" smtClean="0"/>
              <a:t>dendrograms</a:t>
            </a:r>
            <a:endParaRPr lang="en-GB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868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(2013)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47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74638"/>
            <a:ext cx="5733324" cy="1143000"/>
          </a:xfrm>
        </p:spPr>
        <p:txBody>
          <a:bodyPr>
            <a:normAutofit fontScale="90000"/>
          </a:bodyPr>
          <a:lstStyle/>
          <a:p>
            <a:r>
              <a:rPr lang="nl-NL" sz="3600" b="1" dirty="0">
                <a:solidFill>
                  <a:schemeClr val="tx1"/>
                </a:solidFill>
              </a:rPr>
              <a:t>Multidimensional scaling </a:t>
            </a:r>
            <a:r>
              <a:rPr lang="nl-NL" sz="3600" b="1" dirty="0" smtClean="0">
                <a:solidFill>
                  <a:schemeClr val="tx1"/>
                </a:solidFill>
              </a:rPr>
              <a:t>(MDS) of IT </a:t>
            </a:r>
            <a:r>
              <a:rPr lang="nl-NL" sz="3600" b="1" dirty="0">
                <a:solidFill>
                  <a:schemeClr val="tx1"/>
                </a:solidFill>
              </a:rPr>
              <a:t>dissimilarities</a:t>
            </a:r>
          </a:p>
        </p:txBody>
      </p:sp>
      <p:graphicFrame>
        <p:nvGraphicFramePr>
          <p:cNvPr id="31027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264150" y="4437063"/>
          <a:ext cx="1711325" cy="156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83" name="CorelDRAW" r:id="rId4" imgW="881640" imgH="805320" progId="CorelDraw.Graphic.13">
                  <p:embed/>
                </p:oleObj>
              </mc:Choice>
              <mc:Fallback>
                <p:oleObj name="CorelDRAW" r:id="rId4" imgW="881640" imgH="805320" progId="CorelDraw.Graphic.13">
                  <p:embed/>
                  <p:pic>
                    <p:nvPicPr>
                      <p:cNvPr id="3102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4150" y="4437063"/>
                        <a:ext cx="1711325" cy="156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4643438" y="5613400"/>
            <a:ext cx="668337" cy="336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600" b="1">
                <a:solidFill>
                  <a:srgbClr val="FF007F"/>
                </a:solidFill>
              </a:rPr>
              <a:t>body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4932363" y="5900738"/>
            <a:ext cx="590550" cy="336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600" b="1">
                <a:solidFill>
                  <a:srgbClr val="FF7F00"/>
                </a:solidFill>
              </a:rPr>
              <a:t>face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7015163" y="5613400"/>
            <a:ext cx="1517650" cy="336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600" b="1">
                <a:solidFill>
                  <a:srgbClr val="00FF00"/>
                </a:solidFill>
              </a:rPr>
              <a:t>natural object</a:t>
            </a:r>
          </a:p>
        </p:txBody>
      </p:sp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6697663" y="5900738"/>
            <a:ext cx="1622425" cy="336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1600" b="1">
                <a:solidFill>
                  <a:srgbClr val="0000FF"/>
                </a:solidFill>
              </a:rPr>
              <a:t>artificial object</a:t>
            </a:r>
          </a:p>
        </p:txBody>
      </p:sp>
      <p:sp>
        <p:nvSpPr>
          <p:cNvPr id="310282" name="Freeform 10"/>
          <p:cNvSpPr>
            <a:spLocks/>
          </p:cNvSpPr>
          <p:nvPr/>
        </p:nvSpPr>
        <p:spPr bwMode="auto">
          <a:xfrm>
            <a:off x="5948363" y="4235450"/>
            <a:ext cx="325437" cy="1901825"/>
          </a:xfrm>
          <a:custGeom>
            <a:avLst/>
            <a:gdLst>
              <a:gd name="T0" fmla="*/ 0 w 205"/>
              <a:gd name="T1" fmla="*/ 0 h 1198"/>
              <a:gd name="T2" fmla="*/ 2147483647 w 205"/>
              <a:gd name="T3" fmla="*/ 2147483647 h 1198"/>
              <a:gd name="T4" fmla="*/ 2147483647 w 205"/>
              <a:gd name="T5" fmla="*/ 2147483647 h 1198"/>
              <a:gd name="T6" fmla="*/ 2147483647 w 205"/>
              <a:gd name="T7" fmla="*/ 2147483647 h 1198"/>
              <a:gd name="T8" fmla="*/ 2147483647 w 205"/>
              <a:gd name="T9" fmla="*/ 2147483647 h 1198"/>
              <a:gd name="T10" fmla="*/ 2147483647 w 205"/>
              <a:gd name="T11" fmla="*/ 2147483647 h 11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5"/>
              <a:gd name="T19" fmla="*/ 0 h 1198"/>
              <a:gd name="T20" fmla="*/ 205 w 205"/>
              <a:gd name="T21" fmla="*/ 1198 h 11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5" h="1198">
                <a:moveTo>
                  <a:pt x="0" y="0"/>
                </a:moveTo>
                <a:cubicBezTo>
                  <a:pt x="14" y="65"/>
                  <a:pt x="77" y="300"/>
                  <a:pt x="86" y="399"/>
                </a:cubicBezTo>
                <a:cubicBezTo>
                  <a:pt x="95" y="498"/>
                  <a:pt x="36" y="525"/>
                  <a:pt x="53" y="596"/>
                </a:cubicBezTo>
                <a:cubicBezTo>
                  <a:pt x="70" y="667"/>
                  <a:pt x="167" y="749"/>
                  <a:pt x="186" y="828"/>
                </a:cubicBezTo>
                <a:cubicBezTo>
                  <a:pt x="205" y="907"/>
                  <a:pt x="173" y="1011"/>
                  <a:pt x="166" y="1073"/>
                </a:cubicBezTo>
                <a:cubicBezTo>
                  <a:pt x="159" y="1135"/>
                  <a:pt x="150" y="1172"/>
                  <a:pt x="146" y="1198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0283" name="Text Box 11"/>
          <p:cNvSpPr txBox="1">
            <a:spLocks noChangeArrowheads="1"/>
          </p:cNvSpPr>
          <p:nvPr/>
        </p:nvSpPr>
        <p:spPr bwMode="auto">
          <a:xfrm>
            <a:off x="4932363" y="4141788"/>
            <a:ext cx="1047750" cy="3667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animate</a:t>
            </a:r>
          </a:p>
        </p:txBody>
      </p:sp>
      <p:sp>
        <p:nvSpPr>
          <p:cNvPr id="310284" name="Text Box 12"/>
          <p:cNvSpPr txBox="1">
            <a:spLocks noChangeArrowheads="1"/>
          </p:cNvSpPr>
          <p:nvPr/>
        </p:nvSpPr>
        <p:spPr bwMode="auto">
          <a:xfrm>
            <a:off x="5984875" y="4141788"/>
            <a:ext cx="1250950" cy="3667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inanimate</a:t>
            </a:r>
          </a:p>
        </p:txBody>
      </p:sp>
      <p:sp>
        <p:nvSpPr>
          <p:cNvPr id="310285" name="Text Box 13"/>
          <p:cNvSpPr txBox="1">
            <a:spLocks noChangeArrowheads="1"/>
          </p:cNvSpPr>
          <p:nvPr/>
        </p:nvSpPr>
        <p:spPr bwMode="auto">
          <a:xfrm>
            <a:off x="384175" y="6332538"/>
            <a:ext cx="2330450" cy="3365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Kriegeskorte</a:t>
            </a:r>
            <a:r>
              <a:rPr lang="en-US" sz="1600" dirty="0"/>
              <a:t> et al. 2008</a:t>
            </a:r>
          </a:p>
        </p:txBody>
      </p:sp>
      <p:pic>
        <p:nvPicPr>
          <p:cNvPr id="13" name="Picture 12" descr="granada_hIT_mds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7" y="1637745"/>
            <a:ext cx="4091016" cy="3780663"/>
          </a:xfrm>
          <a:prstGeom prst="rect">
            <a:avLst/>
          </a:prstGeom>
        </p:spPr>
      </p:pic>
      <p:pic>
        <p:nvPicPr>
          <p:cNvPr id="4150" name="Picture 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12949"/>
            <a:ext cx="2411958" cy="221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079124" y="908720"/>
            <a:ext cx="3029380" cy="1019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 smtClean="0"/>
              <a:t>Dendrogram</a:t>
            </a:r>
            <a:endParaRPr lang="nl-NL" sz="32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273800" y="1844824"/>
            <a:ext cx="0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3"/>
          <p:cNvSpPr txBox="1">
            <a:spLocks noChangeArrowheads="1"/>
          </p:cNvSpPr>
          <p:nvPr/>
        </p:nvSpPr>
        <p:spPr bwMode="auto">
          <a:xfrm rot="16200000">
            <a:off x="5492706" y="2638726"/>
            <a:ext cx="1199367" cy="33855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Dissimilarity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57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7" grpId="0"/>
      <p:bldP spid="310278" grpId="0"/>
      <p:bldP spid="310279" grpId="0"/>
      <p:bldP spid="310280" grpId="0"/>
      <p:bldP spid="310282" grpId="0" animBg="1"/>
      <p:bldP spid="310283" grpId="0"/>
      <p:bldP spid="310284" grpId="0"/>
      <p:bldP spid="14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nada_brain-behaviou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053" y="116632"/>
            <a:ext cx="8478941" cy="56886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4128" y="-437904"/>
            <a:ext cx="2520280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-1872208" y="1412776"/>
            <a:ext cx="3960440" cy="4896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51520" y="5847655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well do brain representations and subjective experience match?</a:t>
            </a:r>
            <a:endParaRPr lang="en-US" sz="24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51229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3600" b="1" dirty="0" smtClean="0"/>
              <a:t>Comparing geometries </a:t>
            </a:r>
            <a:br>
              <a:rPr lang="nl-NL" sz="3600" b="1" dirty="0" smtClean="0"/>
            </a:br>
            <a:r>
              <a:rPr lang="nl-NL" sz="2000" b="1" dirty="0" smtClean="0"/>
              <a:t>– an example “model RDM”  </a:t>
            </a:r>
            <a:br>
              <a:rPr lang="nl-NL" sz="2000" b="1" dirty="0" smtClean="0"/>
            </a:br>
            <a:r>
              <a:rPr lang="nl-NL" sz="2000" b="1" dirty="0" smtClean="0"/>
              <a:t>from Marieke Mur 2013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713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nl-NL" sz="3600" b="1">
                <a:solidFill>
                  <a:schemeClr val="tx1"/>
                </a:solidFill>
              </a:rPr>
              <a:t>Conventional method: </a:t>
            </a:r>
            <a:br>
              <a:rPr lang="nl-NL" sz="3600" b="1">
                <a:solidFill>
                  <a:schemeClr val="tx1"/>
                </a:solidFill>
              </a:rPr>
            </a:br>
            <a:r>
              <a:rPr lang="nl-NL" sz="3600" b="1">
                <a:solidFill>
                  <a:schemeClr val="tx1"/>
                </a:solidFill>
              </a:rPr>
              <a:t>Pairwise similarity ratings</a:t>
            </a:r>
          </a:p>
        </p:txBody>
      </p:sp>
      <p:pic>
        <p:nvPicPr>
          <p:cNvPr id="26627" name="Picture 36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3475038"/>
            <a:ext cx="93345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6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46475"/>
            <a:ext cx="11128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4716463" y="4087813"/>
            <a:ext cx="28082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4716463" y="3906838"/>
            <a:ext cx="0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7524750" y="3906838"/>
            <a:ext cx="0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052888" y="3475038"/>
            <a:ext cx="1339850" cy="3667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/>
              <a:t>very similar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880225" y="3475038"/>
            <a:ext cx="1631950" cy="3667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/>
              <a:t>very dissimilar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572000" y="4267200"/>
            <a:ext cx="3111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0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7370763" y="4286250"/>
            <a:ext cx="3111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5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971550" y="2384425"/>
            <a:ext cx="3905250" cy="396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000" b="1"/>
              <a:t>How similar are these objects?</a:t>
            </a:r>
          </a:p>
        </p:txBody>
      </p:sp>
    </p:spTree>
    <p:extLst>
      <p:ext uri="{BB962C8B-B14F-4D97-AF65-F5344CB8AC3E}">
        <p14:creationId xmlns:p14="http://schemas.microsoft.com/office/powerpoint/2010/main" val="23151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sz="3600" b="1">
                <a:solidFill>
                  <a:schemeClr val="tx1"/>
                </a:solidFill>
              </a:rPr>
              <a:t>Many pairwise dissimilarities</a:t>
            </a:r>
          </a:p>
        </p:txBody>
      </p:sp>
      <p:grpSp>
        <p:nvGrpSpPr>
          <p:cNvPr id="2" name="Group 402"/>
          <p:cNvGrpSpPr>
            <a:grpSpLocks/>
          </p:cNvGrpSpPr>
          <p:nvPr/>
        </p:nvGrpSpPr>
        <p:grpSpPr bwMode="auto">
          <a:xfrm>
            <a:off x="5226050" y="1728788"/>
            <a:ext cx="2370138" cy="2352675"/>
            <a:chOff x="1238" y="0"/>
            <a:chExt cx="1493" cy="1482"/>
          </a:xfrm>
        </p:grpSpPr>
        <p:grpSp>
          <p:nvGrpSpPr>
            <p:cNvPr id="3" name="Group 401"/>
            <p:cNvGrpSpPr>
              <a:grpSpLocks/>
            </p:cNvGrpSpPr>
            <p:nvPr/>
          </p:nvGrpSpPr>
          <p:grpSpPr bwMode="auto">
            <a:xfrm>
              <a:off x="1238" y="125"/>
              <a:ext cx="1493" cy="1357"/>
              <a:chOff x="1238" y="125"/>
              <a:chExt cx="1493" cy="1357"/>
            </a:xfrm>
          </p:grpSpPr>
          <p:grpSp>
            <p:nvGrpSpPr>
              <p:cNvPr id="4" name="Group 355"/>
              <p:cNvGrpSpPr>
                <a:grpSpLocks/>
              </p:cNvGrpSpPr>
              <p:nvPr/>
            </p:nvGrpSpPr>
            <p:grpSpPr bwMode="auto">
              <a:xfrm>
                <a:off x="1479" y="195"/>
                <a:ext cx="1252" cy="1287"/>
                <a:chOff x="1479" y="195"/>
                <a:chExt cx="1252" cy="1287"/>
              </a:xfrm>
            </p:grpSpPr>
            <p:grpSp>
              <p:nvGrpSpPr>
                <p:cNvPr id="5" name="Group 354"/>
                <p:cNvGrpSpPr>
                  <a:grpSpLocks/>
                </p:cNvGrpSpPr>
                <p:nvPr/>
              </p:nvGrpSpPr>
              <p:grpSpPr bwMode="auto">
                <a:xfrm>
                  <a:off x="1479" y="195"/>
                  <a:ext cx="1252" cy="1287"/>
                  <a:chOff x="1479" y="195"/>
                  <a:chExt cx="1252" cy="1287"/>
                </a:xfrm>
              </p:grpSpPr>
              <p:sp>
                <p:nvSpPr>
                  <p:cNvPr id="27655" name="Rectangle 332"/>
                  <p:cNvSpPr>
                    <a:spLocks noChangeArrowheads="1"/>
                  </p:cNvSpPr>
                  <p:nvPr/>
                </p:nvSpPr>
                <p:spPr bwMode="auto">
                  <a:xfrm>
                    <a:off x="1491" y="225"/>
                    <a:ext cx="1224" cy="122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1"/>
                  </a:p>
                </p:txBody>
              </p:sp>
              <p:sp>
                <p:nvSpPr>
                  <p:cNvPr id="27656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1577" y="225"/>
                    <a:ext cx="1138" cy="1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657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1491" y="309"/>
                    <a:ext cx="1138" cy="1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658" name="Text Box 3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9" y="195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59" name="Text Box 3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75" y="291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0" name="Text Box 3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71" y="387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1" name="Text Box 3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7" y="483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2" name="Text Box 3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63" y="579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3" name="Text Box 3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59" y="675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4" name="Text Box 3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55" y="771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5" name="Text Box 3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51" y="867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6" name="Text Box 3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47" y="963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7" name="Text Box 3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43" y="1059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8" name="Text Box 3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39" y="1155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  <p:sp>
                <p:nvSpPr>
                  <p:cNvPr id="27669" name="Text Box 3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35" y="1251"/>
                    <a:ext cx="196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/>
                      <a:t>0</a:t>
                    </a:r>
                  </a:p>
                </p:txBody>
              </p:sp>
            </p:grpSp>
            <p:sp>
              <p:nvSpPr>
                <p:cNvPr id="27670" name="Oval 336"/>
                <p:cNvSpPr>
                  <a:spLocks noChangeArrowheads="1"/>
                </p:cNvSpPr>
                <p:nvPr/>
              </p:nvSpPr>
              <p:spPr bwMode="auto">
                <a:xfrm>
                  <a:off x="1716" y="1098"/>
                  <a:ext cx="119" cy="11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/>
                </a:p>
              </p:txBody>
            </p:sp>
          </p:grpSp>
          <p:sp>
            <p:nvSpPr>
              <p:cNvPr id="27671" name="Text Box 356"/>
              <p:cNvSpPr txBox="1">
                <a:spLocks noChangeArrowheads="1"/>
              </p:cNvSpPr>
              <p:nvPr/>
            </p:nvSpPr>
            <p:spPr bwMode="auto">
              <a:xfrm>
                <a:off x="1238" y="727"/>
                <a:ext cx="2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96</a:t>
                </a:r>
              </a:p>
            </p:txBody>
          </p:sp>
          <p:grpSp>
            <p:nvGrpSpPr>
              <p:cNvPr id="6" name="Group 360"/>
              <p:cNvGrpSpPr>
                <a:grpSpLocks/>
              </p:cNvGrpSpPr>
              <p:nvPr/>
            </p:nvGrpSpPr>
            <p:grpSpPr bwMode="auto">
              <a:xfrm>
                <a:off x="1491" y="125"/>
                <a:ext cx="1197" cy="0"/>
                <a:chOff x="1491" y="173"/>
                <a:chExt cx="1197" cy="0"/>
              </a:xfrm>
            </p:grpSpPr>
            <p:sp>
              <p:nvSpPr>
                <p:cNvPr id="27673" name="Line 358"/>
                <p:cNvSpPr>
                  <a:spLocks noChangeShapeType="1"/>
                </p:cNvSpPr>
                <p:nvPr/>
              </p:nvSpPr>
              <p:spPr bwMode="auto">
                <a:xfrm flipH="1">
                  <a:off x="1491" y="173"/>
                  <a:ext cx="46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674" name="Line 359"/>
                <p:cNvSpPr>
                  <a:spLocks noChangeShapeType="1"/>
                </p:cNvSpPr>
                <p:nvPr/>
              </p:nvSpPr>
              <p:spPr bwMode="auto">
                <a:xfrm flipH="1">
                  <a:off x="2220" y="173"/>
                  <a:ext cx="46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7" name="Group 361"/>
              <p:cNvGrpSpPr>
                <a:grpSpLocks/>
              </p:cNvGrpSpPr>
              <p:nvPr/>
            </p:nvGrpSpPr>
            <p:grpSpPr bwMode="auto">
              <a:xfrm rot="-5400000">
                <a:off x="783" y="844"/>
                <a:ext cx="1197" cy="1"/>
                <a:chOff x="1491" y="173"/>
                <a:chExt cx="1197" cy="0"/>
              </a:xfrm>
            </p:grpSpPr>
            <p:sp>
              <p:nvSpPr>
                <p:cNvPr id="27676" name="Line 362"/>
                <p:cNvSpPr>
                  <a:spLocks noChangeShapeType="1"/>
                </p:cNvSpPr>
                <p:nvPr/>
              </p:nvSpPr>
              <p:spPr bwMode="auto">
                <a:xfrm flipH="1">
                  <a:off x="1491" y="173"/>
                  <a:ext cx="46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677" name="Line 363"/>
                <p:cNvSpPr>
                  <a:spLocks noChangeShapeType="1"/>
                </p:cNvSpPr>
                <p:nvPr/>
              </p:nvSpPr>
              <p:spPr bwMode="auto">
                <a:xfrm flipH="1">
                  <a:off x="2220" y="173"/>
                  <a:ext cx="46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27678" name="Text Box 357"/>
            <p:cNvSpPr txBox="1">
              <a:spLocks noChangeArrowheads="1"/>
            </p:cNvSpPr>
            <p:nvPr/>
          </p:nvSpPr>
          <p:spPr bwMode="auto">
            <a:xfrm>
              <a:off x="1949" y="0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96</a:t>
              </a: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5657850" y="1998663"/>
            <a:ext cx="2000250" cy="1965325"/>
            <a:chOff x="748" y="1257"/>
            <a:chExt cx="1260" cy="1238"/>
          </a:xfrm>
        </p:grpSpPr>
        <p:sp>
          <p:nvSpPr>
            <p:cNvPr id="27680" name="Line 32"/>
            <p:cNvSpPr>
              <a:spLocks noChangeShapeType="1"/>
            </p:cNvSpPr>
            <p:nvPr/>
          </p:nvSpPr>
          <p:spPr bwMode="auto">
            <a:xfrm>
              <a:off x="817" y="1312"/>
              <a:ext cx="1134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81" name="Line 33"/>
            <p:cNvSpPr>
              <a:spLocks noChangeShapeType="1"/>
            </p:cNvSpPr>
            <p:nvPr/>
          </p:nvSpPr>
          <p:spPr bwMode="auto">
            <a:xfrm>
              <a:off x="1953" y="1302"/>
              <a:ext cx="0" cy="113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82" name="Line 34"/>
            <p:cNvSpPr>
              <a:spLocks noChangeShapeType="1"/>
            </p:cNvSpPr>
            <p:nvPr/>
          </p:nvSpPr>
          <p:spPr bwMode="auto">
            <a:xfrm>
              <a:off x="793" y="1284"/>
              <a:ext cx="1180" cy="118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83" name="Rectangle 35"/>
            <p:cNvSpPr>
              <a:spLocks noChangeArrowheads="1"/>
            </p:cNvSpPr>
            <p:nvPr/>
          </p:nvSpPr>
          <p:spPr bwMode="auto">
            <a:xfrm>
              <a:off x="1963" y="2404"/>
              <a:ext cx="45" cy="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4" name="Rectangle 36"/>
            <p:cNvSpPr>
              <a:spLocks noChangeArrowheads="1"/>
            </p:cNvSpPr>
            <p:nvPr/>
          </p:nvSpPr>
          <p:spPr bwMode="auto">
            <a:xfrm>
              <a:off x="748" y="1257"/>
              <a:ext cx="136" cy="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85" name="Rectangle 37"/>
          <p:cNvSpPr>
            <a:spLocks noChangeArrowheads="1"/>
          </p:cNvSpPr>
          <p:nvPr/>
        </p:nvSpPr>
        <p:spPr bwMode="auto">
          <a:xfrm>
            <a:off x="5940425" y="3357563"/>
            <a:ext cx="360363" cy="431800"/>
          </a:xfrm>
          <a:prstGeom prst="rect">
            <a:avLst/>
          </a:prstGeom>
          <a:solidFill>
            <a:schemeClr val="accent1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827088" y="2276475"/>
            <a:ext cx="3462337" cy="4572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400" b="1"/>
              <a:t>96 x 95 / 2 = </a:t>
            </a:r>
            <a:r>
              <a:rPr lang="nl-NL" sz="2400" b="1">
                <a:solidFill>
                  <a:srgbClr val="FF0000"/>
                </a:solidFill>
              </a:rPr>
              <a:t>4560 pairs</a:t>
            </a:r>
          </a:p>
        </p:txBody>
      </p:sp>
      <p:sp>
        <p:nvSpPr>
          <p:cNvPr id="313383" name="Text Box 39"/>
          <p:cNvSpPr txBox="1">
            <a:spLocks noChangeArrowheads="1"/>
          </p:cNvSpPr>
          <p:nvPr/>
        </p:nvSpPr>
        <p:spPr bwMode="auto">
          <a:xfrm>
            <a:off x="395288" y="3141663"/>
            <a:ext cx="4730750" cy="4572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400" b="1"/>
              <a:t>4560 * 4 s =</a:t>
            </a:r>
            <a:r>
              <a:rPr lang="nl-NL" sz="2400" b="1">
                <a:solidFill>
                  <a:srgbClr val="FF0000"/>
                </a:solidFill>
              </a:rPr>
              <a:t> 5 hours per subject</a:t>
            </a:r>
          </a:p>
        </p:txBody>
      </p:sp>
      <p:sp>
        <p:nvSpPr>
          <p:cNvPr id="27688" name="Text Box 7"/>
          <p:cNvSpPr txBox="1">
            <a:spLocks noChangeArrowheads="1"/>
          </p:cNvSpPr>
          <p:nvPr/>
        </p:nvSpPr>
        <p:spPr bwMode="auto">
          <a:xfrm>
            <a:off x="4787900" y="4365625"/>
            <a:ext cx="377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similarity-judgment RDM</a:t>
            </a:r>
          </a:p>
        </p:txBody>
      </p:sp>
    </p:spTree>
    <p:extLst>
      <p:ext uri="{BB962C8B-B14F-4D97-AF65-F5344CB8AC3E}">
        <p14:creationId xmlns:p14="http://schemas.microsoft.com/office/powerpoint/2010/main" val="385083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8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260350"/>
            <a:ext cx="4321175" cy="1143000"/>
          </a:xfrm>
          <a:noFill/>
        </p:spPr>
        <p:txBody>
          <a:bodyPr>
            <a:normAutofit fontScale="90000"/>
          </a:bodyPr>
          <a:lstStyle/>
          <a:p>
            <a:r>
              <a:rPr lang="nl-NL" sz="3600" b="1">
                <a:solidFill>
                  <a:schemeClr val="tx1"/>
                </a:solidFill>
              </a:rPr>
              <a:t>2D arrangement </a:t>
            </a:r>
            <a:br>
              <a:rPr lang="nl-NL" sz="3600" b="1">
                <a:solidFill>
                  <a:schemeClr val="tx1"/>
                </a:solidFill>
              </a:rPr>
            </a:br>
            <a:r>
              <a:rPr lang="nl-NL" sz="3600" b="1">
                <a:solidFill>
                  <a:schemeClr val="tx1"/>
                </a:solidFill>
              </a:rPr>
              <a:t>by dissimilarity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044575" y="547688"/>
            <a:ext cx="3114675" cy="6413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/>
              <a:t>RDM</a:t>
            </a:r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>
            <a:off x="4114800" y="2513013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Right Arrow 11"/>
          <p:cNvSpPr>
            <a:spLocks noChangeArrowheads="1"/>
          </p:cNvSpPr>
          <p:nvPr/>
        </p:nvSpPr>
        <p:spPr bwMode="auto">
          <a:xfrm rot="10800000">
            <a:off x="4114800" y="487680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97225" y="1557338"/>
            <a:ext cx="2687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multidimensional</a:t>
            </a:r>
          </a:p>
          <a:p>
            <a:pPr algn="ctr"/>
            <a:r>
              <a:rPr lang="en-US" sz="2400" b="1">
                <a:latin typeface="Calibri" pitchFamily="34" charset="0"/>
              </a:rPr>
              <a:t>scaling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76613" y="5486400"/>
            <a:ext cx="24034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inverse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multidimensional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scaling</a:t>
            </a:r>
          </a:p>
        </p:txBody>
      </p:sp>
      <p:sp>
        <p:nvSpPr>
          <p:cNvPr id="314378" name="Text Box 10"/>
          <p:cNvSpPr txBox="1">
            <a:spLocks noChangeArrowheads="1"/>
          </p:cNvSpPr>
          <p:nvPr/>
        </p:nvSpPr>
        <p:spPr bwMode="auto">
          <a:xfrm>
            <a:off x="5645150" y="6332538"/>
            <a:ext cx="3463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 dirty="0"/>
              <a:t>Goldstone, 1994; Risvik et al., 1994</a:t>
            </a:r>
          </a:p>
        </p:txBody>
      </p:sp>
      <p:pic>
        <p:nvPicPr>
          <p:cNvPr id="15" name="Picture 14" descr="granada_hIT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1" y="1988959"/>
            <a:ext cx="3606251" cy="3600281"/>
          </a:xfrm>
          <a:prstGeom prst="rect">
            <a:avLst/>
          </a:prstGeom>
        </p:spPr>
      </p:pic>
      <p:pic>
        <p:nvPicPr>
          <p:cNvPr id="16" name="Picture 15" descr="granada_hIT_md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48880"/>
            <a:ext cx="3456384" cy="31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11" grpId="0" animBg="1"/>
      <p:bldP spid="12" grpId="0" animBg="1"/>
      <p:bldP spid="13" grpId="0"/>
      <p:bldP spid="14" grpId="0"/>
      <p:bldP spid="3143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sz="3600" b="1" dirty="0">
                <a:solidFill>
                  <a:schemeClr val="tx1"/>
                </a:solidFill>
              </a:rPr>
              <a:t>Multi-object arrangement </a:t>
            </a:r>
            <a:r>
              <a:rPr lang="nl-NL" sz="3600" b="1" dirty="0" smtClean="0">
                <a:solidFill>
                  <a:schemeClr val="tx1"/>
                </a:solidFill>
              </a:rPr>
              <a:t>(MA) method</a:t>
            </a:r>
            <a:endParaRPr lang="nl-NL" sz="3600" b="1" dirty="0">
              <a:solidFill>
                <a:schemeClr val="tx1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nl-NL" sz="2800" dirty="0"/>
              <a:t>Subjects arrange objects in 2D by mouse drag-and-drop</a:t>
            </a:r>
            <a:r>
              <a:rPr lang="nl-NL" sz="2800" dirty="0" smtClean="0"/>
              <a:t>.</a:t>
            </a:r>
            <a:endParaRPr lang="nl-NL" sz="2800" dirty="0"/>
          </a:p>
          <a:p>
            <a:pPr>
              <a:spcAft>
                <a:spcPts val="1200"/>
              </a:spcAft>
            </a:pPr>
            <a:r>
              <a:rPr lang="nl-NL" sz="2800" dirty="0"/>
              <a:t>More efficient than pairwise similarity ratings</a:t>
            </a:r>
            <a:r>
              <a:rPr lang="nl-NL" sz="2800" dirty="0" smtClean="0"/>
              <a:t>.</a:t>
            </a:r>
            <a:endParaRPr lang="nl-NL" sz="2800" dirty="0"/>
          </a:p>
          <a:p>
            <a:pPr>
              <a:spcAft>
                <a:spcPts val="1200"/>
              </a:spcAft>
            </a:pPr>
            <a:r>
              <a:rPr lang="nl-NL" sz="2800" dirty="0"/>
              <a:t>Subjects arrange objects in the context of the other objects in the set.</a:t>
            </a:r>
          </a:p>
          <a:p>
            <a:pPr>
              <a:spcAft>
                <a:spcPts val="1200"/>
              </a:spcAft>
              <a:buFontTx/>
              <a:buChar char="•"/>
            </a:pPr>
            <a:r>
              <a:rPr lang="nl-NL" sz="2800" dirty="0"/>
              <a:t>16 healthy human subjects</a:t>
            </a:r>
          </a:p>
          <a:p>
            <a:pPr>
              <a:spcAft>
                <a:spcPts val="1200"/>
              </a:spcAft>
              <a:buFontTx/>
              <a:buChar char="•"/>
            </a:pPr>
            <a:r>
              <a:rPr lang="nl-NL" sz="2800" dirty="0"/>
              <a:t>each subject performed one 1-hour session  (outside the scanner)</a:t>
            </a:r>
          </a:p>
          <a:p>
            <a:endParaRPr lang="nl-NL" sz="2800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6084168" y="6237312"/>
            <a:ext cx="2307428" cy="33855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Kriegeskorte</a:t>
            </a:r>
            <a:r>
              <a:rPr lang="en-US" sz="1600" dirty="0"/>
              <a:t> </a:t>
            </a:r>
            <a:r>
              <a:rPr lang="en-US" sz="1600" dirty="0" smtClean="0"/>
              <a:t>&amp; Mur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982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Directory structure for demos</a:t>
            </a:r>
            <a:endParaRPr lang="en-GB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86762"/>
            <a:ext cx="7632848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 err="1" smtClean="0"/>
              <a:t>AnyName</a:t>
            </a:r>
            <a:r>
              <a:rPr lang="en-GB" sz="2800" dirty="0" smtClean="0"/>
              <a:t>/</a:t>
            </a:r>
            <a:endParaRPr lang="en-GB" sz="2800" dirty="0" smtClean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6"/>
                </a:solidFill>
              </a:rPr>
              <a:t>tdt_3.999E2/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err="1" smtClean="0">
                <a:solidFill>
                  <a:schemeClr val="accent6"/>
                </a:solidFill>
              </a:rPr>
              <a:t>decoding_toolbox</a:t>
            </a:r>
            <a:endParaRPr lang="en-GB" sz="2400" dirty="0" smtClean="0">
              <a:solidFill>
                <a:schemeClr val="accent6"/>
              </a:solidFill>
            </a:endParaRPr>
          </a:p>
          <a:p>
            <a:pPr marL="1714500" lvl="3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accent6"/>
                </a:solidFill>
              </a:rPr>
              <a:t>demos/</a:t>
            </a:r>
          </a:p>
          <a:p>
            <a:pPr marL="2171700" lvl="4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err="1" smtClean="0">
                <a:solidFill>
                  <a:schemeClr val="accent2"/>
                </a:solidFill>
              </a:rPr>
              <a:t>djm</a:t>
            </a:r>
            <a:r>
              <a:rPr lang="en-GB" sz="2400" dirty="0" smtClean="0">
                <a:solidFill>
                  <a:schemeClr val="accent2"/>
                </a:solidFill>
              </a:rPr>
              <a:t>/</a:t>
            </a:r>
          </a:p>
          <a:p>
            <a:pPr marL="2171700" lvl="4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accent5"/>
                </a:solidFill>
              </a:rPr>
              <a:t>TDTdemo8data/</a:t>
            </a:r>
          </a:p>
          <a:p>
            <a:pPr marL="2628900" lvl="5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accent5"/>
                </a:solidFill>
              </a:rPr>
              <a:t>Sub01_firstlevel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 err="1" smtClean="0">
                <a:solidFill>
                  <a:schemeClr val="accent3">
                    <a:lumMod val="75000"/>
                  </a:schemeClr>
                </a:solidFill>
              </a:rPr>
              <a:t>rsa</a:t>
            </a:r>
            <a:r>
              <a:rPr lang="en-GB" sz="2800" dirty="0" smtClean="0">
                <a:solidFill>
                  <a:schemeClr val="accent3">
                    <a:lumMod val="75000"/>
                  </a:schemeClr>
                </a:solidFill>
              </a:rPr>
              <a:t>-master/</a:t>
            </a:r>
          </a:p>
          <a:p>
            <a:pPr marL="1714500" lvl="3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Demos/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 err="1" smtClean="0">
                <a:solidFill>
                  <a:schemeClr val="accent4"/>
                </a:solidFill>
              </a:rPr>
              <a:t>imageryexp</a:t>
            </a:r>
            <a:r>
              <a:rPr lang="en-GB" sz="2800" dirty="0" smtClean="0">
                <a:solidFill>
                  <a:schemeClr val="accent4"/>
                </a:solidFill>
              </a:rPr>
              <a:t>/</a:t>
            </a:r>
            <a:endParaRPr lang="en-GB" sz="2800" dirty="0">
              <a:solidFill>
                <a:schemeClr val="accent4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364088" y="764704"/>
            <a:ext cx="3456384" cy="2466274"/>
          </a:xfrm>
          <a:prstGeom prst="wedgeRectCallout">
            <a:avLst>
              <a:gd name="adj1" fmla="val -105145"/>
              <a:gd name="adj2" fmla="val -18200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 smtClean="0"/>
              <a:t>In the top level folder, put: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6"/>
                </a:solidFill>
              </a:rPr>
              <a:t>The unzipped TDT folder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The unzipped RSA Toolbox folder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4"/>
                </a:solidFill>
              </a:rPr>
              <a:t>The unzipped folder “</a:t>
            </a:r>
            <a:r>
              <a:rPr lang="en-GB" sz="1600" dirty="0" err="1" smtClean="0">
                <a:solidFill>
                  <a:schemeClr val="accent4"/>
                </a:solidFill>
              </a:rPr>
              <a:t>imageryexp</a:t>
            </a:r>
            <a:r>
              <a:rPr lang="en-GB" sz="1600" dirty="0" smtClean="0">
                <a:solidFill>
                  <a:schemeClr val="accent4"/>
                </a:solidFill>
              </a:rPr>
              <a:t>” with extra example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 “tutorial” &amp; helper functions: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tutorial_djm2.m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fitplots2.m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fdr_bh.m</a:t>
            </a:r>
            <a:endParaRPr lang="en-GB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plotSVM_djm.m</a:t>
            </a:r>
            <a:endParaRPr lang="en-GB" sz="1600" dirty="0" smtClean="0"/>
          </a:p>
        </p:txBody>
      </p:sp>
      <p:sp>
        <p:nvSpPr>
          <p:cNvPr id="7" name="Rectangular Callout 6"/>
          <p:cNvSpPr/>
          <p:nvPr/>
        </p:nvSpPr>
        <p:spPr>
          <a:xfrm>
            <a:off x="5364088" y="3399097"/>
            <a:ext cx="3456384" cy="1875108"/>
          </a:xfrm>
          <a:prstGeom prst="wedgeRectCallout">
            <a:avLst>
              <a:gd name="adj1" fmla="val -104544"/>
              <a:gd name="adj2" fmla="val -73403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en-GB" sz="1600" dirty="0" smtClean="0"/>
              <a:t>In the “demos” folder of The </a:t>
            </a:r>
            <a:r>
              <a:rPr lang="en-GB" sz="1600" dirty="0"/>
              <a:t>D</a:t>
            </a:r>
            <a:r>
              <a:rPr lang="en-GB" sz="1600" dirty="0" smtClean="0"/>
              <a:t>ecoding </a:t>
            </a:r>
            <a:r>
              <a:rPr lang="en-GB" sz="1600" dirty="0"/>
              <a:t>T</a:t>
            </a:r>
            <a:r>
              <a:rPr lang="en-GB" sz="1600" dirty="0" smtClean="0"/>
              <a:t>oolbox, add: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A subfolder with the modified demos (“demos…_</a:t>
            </a:r>
            <a:r>
              <a:rPr lang="en-GB" sz="1600" dirty="0" err="1" smtClean="0">
                <a:solidFill>
                  <a:schemeClr val="accent2"/>
                </a:solidFill>
              </a:rPr>
              <a:t>djm.m</a:t>
            </a:r>
            <a:r>
              <a:rPr lang="en-GB" sz="1600" dirty="0" smtClean="0">
                <a:solidFill>
                  <a:schemeClr val="accent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5"/>
                </a:solidFill>
              </a:rPr>
              <a:t>A subfolder called “TDTdemo8data” containing the example data downloaded from the TDT website </a:t>
            </a:r>
            <a:endParaRPr lang="en-GB" sz="1600" dirty="0">
              <a:solidFill>
                <a:schemeClr val="accent5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364088" y="5443990"/>
            <a:ext cx="3456384" cy="761030"/>
          </a:xfrm>
          <a:prstGeom prst="wedgeRectCallout">
            <a:avLst>
              <a:gd name="adj1" fmla="val -104944"/>
              <a:gd name="adj2" fmla="val -83248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In the “demos” folder of The RSA 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oolbox, add the modified demo files: </a:t>
            </a:r>
            <a:b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“DEMO#...</a:t>
            </a:r>
            <a:r>
              <a:rPr lang="en-GB" sz="1600" dirty="0" err="1" smtClean="0">
                <a:solidFill>
                  <a:schemeClr val="accent3">
                    <a:lumMod val="75000"/>
                  </a:schemeClr>
                </a:solidFill>
              </a:rPr>
              <a:t>djm.m</a:t>
            </a: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”</a:t>
            </a:r>
            <a:endParaRPr lang="en-GB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6255314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smtClean="0"/>
              <a:t>Course materials linked from… </a:t>
            </a:r>
            <a:r>
              <a:rPr lang="en-GB" altLang="en-US" sz="1600" b="1" dirty="0" smtClean="0">
                <a:hlinkClick r:id="rId2"/>
              </a:rPr>
              <a:t>https</a:t>
            </a:r>
            <a:r>
              <a:rPr lang="en-GB" altLang="en-US" sz="1600" b="1" dirty="0">
                <a:hlinkClick r:id="rId2"/>
              </a:rPr>
              <a:t>://</a:t>
            </a:r>
            <a:r>
              <a:rPr lang="en-GB" altLang="en-US" sz="1600" b="1" dirty="0" smtClean="0">
                <a:hlinkClick r:id="rId2"/>
              </a:rPr>
              <a:t>imaging.mrc-cbu.cam.ac.uk/methods/COGNESTIC2022</a:t>
            </a:r>
            <a:r>
              <a:rPr lang="en-GB" altLang="en-US" sz="1600" b="1" dirty="0" smtClean="0"/>
              <a:t> </a:t>
            </a:r>
            <a:endParaRPr lang="en-GB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829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234950"/>
            <a:ext cx="9323388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19" name="Picture 3" descr="mousePointer_freeObjec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3198813"/>
            <a:ext cx="54451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07975" y="627063"/>
            <a:ext cx="1201738" cy="5635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831975" y="311150"/>
            <a:ext cx="5327650" cy="425450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476375" y="184150"/>
            <a:ext cx="63944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Please arrange these objects according to their similarity</a:t>
            </a:r>
          </a:p>
        </p:txBody>
      </p:sp>
    </p:spTree>
    <p:extLst>
      <p:ext uri="{BB962C8B-B14F-4D97-AF65-F5344CB8AC3E}">
        <p14:creationId xmlns:p14="http://schemas.microsoft.com/office/powerpoint/2010/main" val="33206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6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6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234950"/>
            <a:ext cx="9323388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3" descr="mousePointer_freeObjec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719263"/>
            <a:ext cx="54451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07975" y="627063"/>
            <a:ext cx="1201738" cy="5635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831975" y="311150"/>
            <a:ext cx="5327650" cy="425450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476375" y="184150"/>
            <a:ext cx="63944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Please arrange these objects according to their similarity</a:t>
            </a:r>
          </a:p>
        </p:txBody>
      </p:sp>
    </p:spTree>
    <p:extLst>
      <p:ext uri="{BB962C8B-B14F-4D97-AF65-F5344CB8AC3E}">
        <p14:creationId xmlns:p14="http://schemas.microsoft.com/office/powerpoint/2010/main" val="309719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234950"/>
            <a:ext cx="9323388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07975" y="627063"/>
            <a:ext cx="1201738" cy="5635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831975" y="311150"/>
            <a:ext cx="5327650" cy="425450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476375" y="184150"/>
            <a:ext cx="63944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Please arrange these objects according to their similarity</a:t>
            </a:r>
          </a:p>
        </p:txBody>
      </p:sp>
    </p:spTree>
    <p:extLst>
      <p:ext uri="{BB962C8B-B14F-4D97-AF65-F5344CB8AC3E}">
        <p14:creationId xmlns:p14="http://schemas.microsoft.com/office/powerpoint/2010/main" val="20393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234950"/>
            <a:ext cx="9323388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07975" y="627063"/>
            <a:ext cx="1201738" cy="5635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831975" y="311150"/>
            <a:ext cx="5327650" cy="425450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476375" y="184150"/>
            <a:ext cx="63944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Please arrange these objects according to their similarity</a:t>
            </a:r>
          </a:p>
        </p:txBody>
      </p:sp>
    </p:spTree>
    <p:extLst>
      <p:ext uri="{BB962C8B-B14F-4D97-AF65-F5344CB8AC3E}">
        <p14:creationId xmlns:p14="http://schemas.microsoft.com/office/powerpoint/2010/main" val="346305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234950"/>
            <a:ext cx="9323388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07975" y="627063"/>
            <a:ext cx="1201738" cy="5635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831975" y="311150"/>
            <a:ext cx="5327650" cy="425450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476375" y="184150"/>
            <a:ext cx="63944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Please arrange these objects according to their similarity</a:t>
            </a:r>
          </a:p>
        </p:txBody>
      </p:sp>
    </p:spTree>
    <p:extLst>
      <p:ext uri="{BB962C8B-B14F-4D97-AF65-F5344CB8AC3E}">
        <p14:creationId xmlns:p14="http://schemas.microsoft.com/office/powerpoint/2010/main" val="35554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234950"/>
            <a:ext cx="9323388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07975" y="627063"/>
            <a:ext cx="1201738" cy="5635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831975" y="311150"/>
            <a:ext cx="5327650" cy="425450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476375" y="184150"/>
            <a:ext cx="63944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Please arrange these objects according to their similarity</a:t>
            </a:r>
          </a:p>
        </p:txBody>
      </p:sp>
    </p:spTree>
    <p:extLst>
      <p:ext uri="{BB962C8B-B14F-4D97-AF65-F5344CB8AC3E}">
        <p14:creationId xmlns:p14="http://schemas.microsoft.com/office/powerpoint/2010/main" val="209194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234950"/>
            <a:ext cx="9323388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07975" y="627063"/>
            <a:ext cx="1201738" cy="5635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831975" y="311150"/>
            <a:ext cx="5327650" cy="563563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476375" y="184150"/>
            <a:ext cx="6394450" cy="36671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b="1"/>
              <a:t>Please arrange these objects according to their similarity</a:t>
            </a:r>
          </a:p>
        </p:txBody>
      </p:sp>
    </p:spTree>
    <p:extLst>
      <p:ext uri="{BB962C8B-B14F-4D97-AF65-F5344CB8AC3E}">
        <p14:creationId xmlns:p14="http://schemas.microsoft.com/office/powerpoint/2010/main" val="290511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835150" y="2924175"/>
            <a:ext cx="288925" cy="2808288"/>
          </a:xfrm>
          <a:prstGeom prst="rect">
            <a:avLst/>
          </a:prstGeom>
          <a:solidFill>
            <a:schemeClr val="bg1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1403350" y="3789363"/>
            <a:ext cx="215900" cy="1152525"/>
          </a:xfrm>
          <a:prstGeom prst="rect">
            <a:avLst/>
          </a:prstGeom>
          <a:solidFill>
            <a:schemeClr val="bg1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2084388" y="5300663"/>
            <a:ext cx="1352550" cy="4000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000" b="1"/>
              <a:t>human IT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5162550" y="5300663"/>
            <a:ext cx="2649538" cy="396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000" b="1"/>
              <a:t>similarity judgments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2080" y="5373216"/>
            <a:ext cx="266429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granada_hI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" y="980728"/>
            <a:ext cx="4039373" cy="4032686"/>
          </a:xfrm>
          <a:prstGeom prst="rect">
            <a:avLst/>
          </a:prstGeom>
        </p:spPr>
      </p:pic>
      <p:pic>
        <p:nvPicPr>
          <p:cNvPr id="11" name="Picture 10" descr="granada_judgments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80" y="966398"/>
            <a:ext cx="4070284" cy="40429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44008" y="692696"/>
            <a:ext cx="4248472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0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tangle 14"/>
          <p:cNvSpPr>
            <a:spLocks noChangeArrowheads="1"/>
          </p:cNvSpPr>
          <p:nvPr/>
        </p:nvSpPr>
        <p:spPr bwMode="auto">
          <a:xfrm>
            <a:off x="7956550" y="5013325"/>
            <a:ext cx="936625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3600" b="1" dirty="0"/>
              <a:t>2D arrangements by dissimilarity</a:t>
            </a:r>
          </a:p>
        </p:txBody>
      </p:sp>
      <p:pic>
        <p:nvPicPr>
          <p:cNvPr id="13" name="Picture 12" descr="granada_hIT_mds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1700808"/>
            <a:ext cx="3973874" cy="3672408"/>
          </a:xfrm>
          <a:prstGeom prst="rect">
            <a:avLst/>
          </a:prstGeom>
        </p:spPr>
      </p:pic>
      <p:pic>
        <p:nvPicPr>
          <p:cNvPr id="15" name="Picture 14" descr="granada_judgments_mds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714876"/>
            <a:ext cx="3809121" cy="3790982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47813" y="5805488"/>
            <a:ext cx="1352550" cy="40005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000" b="1"/>
              <a:t>human IT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364163" y="5805488"/>
            <a:ext cx="2649537" cy="39687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2000" b="1"/>
              <a:t>similarity judgments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 rot="2012695">
            <a:off x="5707663" y="3883719"/>
            <a:ext cx="746698" cy="1375422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 rot="5400000">
            <a:off x="6246402" y="4490901"/>
            <a:ext cx="755649" cy="1224137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323850" y="3573463"/>
            <a:ext cx="2015902" cy="179975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 rot="2154639">
            <a:off x="490538" y="1460500"/>
            <a:ext cx="1570037" cy="2224088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7150100" y="3284984"/>
            <a:ext cx="1536700" cy="1728341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 rot="1187765">
            <a:off x="5868144" y="1650207"/>
            <a:ext cx="2301378" cy="1541462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 rot="651701">
            <a:off x="4664201" y="2349081"/>
            <a:ext cx="746698" cy="1599961"/>
          </a:xfrm>
          <a:prstGeom prst="ellips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 rot="629381">
            <a:off x="4982493" y="3069855"/>
            <a:ext cx="932216" cy="1430857"/>
          </a:xfrm>
          <a:prstGeom prst="ellips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2412911" y="1306046"/>
            <a:ext cx="0" cy="43552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48601" y="1700808"/>
            <a:ext cx="2291751" cy="39604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12" grpId="0" animBg="1"/>
      <p:bldP spid="14" grpId="0" animBg="1"/>
      <p:bldP spid="17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5"/>
          <p:cNvSpPr txBox="1">
            <a:spLocks noChangeArrowheads="1"/>
          </p:cNvSpPr>
          <p:nvPr/>
        </p:nvSpPr>
        <p:spPr bwMode="auto">
          <a:xfrm>
            <a:off x="4859338" y="976313"/>
            <a:ext cx="36449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similarity judgments</a:t>
            </a:r>
          </a:p>
        </p:txBody>
      </p:sp>
      <p:sp>
        <p:nvSpPr>
          <p:cNvPr id="71683" name="Text Box 16"/>
          <p:cNvSpPr txBox="1">
            <a:spLocks noChangeArrowheads="1"/>
          </p:cNvSpPr>
          <p:nvPr/>
        </p:nvSpPr>
        <p:spPr bwMode="auto">
          <a:xfrm>
            <a:off x="1323975" y="974725"/>
            <a:ext cx="1820863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human IT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2514600"/>
            <a:ext cx="1828800" cy="914400"/>
            <a:chOff x="576" y="1008"/>
            <a:chExt cx="1152" cy="576"/>
          </a:xfrm>
        </p:grpSpPr>
        <p:sp>
          <p:nvSpPr>
            <p:cNvPr id="71721" name="Line 5"/>
            <p:cNvSpPr>
              <a:spLocks noChangeShapeType="1"/>
            </p:cNvSpPr>
            <p:nvPr/>
          </p:nvSpPr>
          <p:spPr bwMode="auto">
            <a:xfrm flipH="1">
              <a:off x="576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22" name="Line 6"/>
            <p:cNvSpPr>
              <a:spLocks noChangeShapeType="1"/>
            </p:cNvSpPr>
            <p:nvPr/>
          </p:nvSpPr>
          <p:spPr bwMode="auto">
            <a:xfrm>
              <a:off x="1152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14400" y="3429000"/>
            <a:ext cx="914400" cy="914400"/>
            <a:chOff x="576" y="1008"/>
            <a:chExt cx="1152" cy="576"/>
          </a:xfrm>
        </p:grpSpPr>
        <p:sp>
          <p:nvSpPr>
            <p:cNvPr id="71719" name="Line 8"/>
            <p:cNvSpPr>
              <a:spLocks noChangeShapeType="1"/>
            </p:cNvSpPr>
            <p:nvPr/>
          </p:nvSpPr>
          <p:spPr bwMode="auto">
            <a:xfrm flipH="1">
              <a:off x="576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20" name="Line 9"/>
            <p:cNvSpPr>
              <a:spLocks noChangeShapeType="1"/>
            </p:cNvSpPr>
            <p:nvPr/>
          </p:nvSpPr>
          <p:spPr bwMode="auto">
            <a:xfrm>
              <a:off x="1152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743200" y="3429000"/>
            <a:ext cx="914400" cy="914400"/>
            <a:chOff x="576" y="1008"/>
            <a:chExt cx="1152" cy="576"/>
          </a:xfrm>
        </p:grpSpPr>
        <p:sp>
          <p:nvSpPr>
            <p:cNvPr id="71717" name="Line 11"/>
            <p:cNvSpPr>
              <a:spLocks noChangeShapeType="1"/>
            </p:cNvSpPr>
            <p:nvPr/>
          </p:nvSpPr>
          <p:spPr bwMode="auto">
            <a:xfrm flipH="1">
              <a:off x="576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8" name="Line 12"/>
            <p:cNvSpPr>
              <a:spLocks noChangeShapeType="1"/>
            </p:cNvSpPr>
            <p:nvPr/>
          </p:nvSpPr>
          <p:spPr bwMode="auto">
            <a:xfrm>
              <a:off x="1152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943600" y="2514600"/>
            <a:ext cx="1828800" cy="914400"/>
            <a:chOff x="576" y="1008"/>
            <a:chExt cx="1152" cy="576"/>
          </a:xfrm>
        </p:grpSpPr>
        <p:sp>
          <p:nvSpPr>
            <p:cNvPr id="71715" name="Line 14"/>
            <p:cNvSpPr>
              <a:spLocks noChangeShapeType="1"/>
            </p:cNvSpPr>
            <p:nvPr/>
          </p:nvSpPr>
          <p:spPr bwMode="auto">
            <a:xfrm flipH="1">
              <a:off x="576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6" name="Line 15"/>
            <p:cNvSpPr>
              <a:spLocks noChangeShapeType="1"/>
            </p:cNvSpPr>
            <p:nvPr/>
          </p:nvSpPr>
          <p:spPr bwMode="auto">
            <a:xfrm>
              <a:off x="1152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486400" y="3429000"/>
            <a:ext cx="914400" cy="914400"/>
            <a:chOff x="576" y="1008"/>
            <a:chExt cx="1152" cy="576"/>
          </a:xfrm>
        </p:grpSpPr>
        <p:sp>
          <p:nvSpPr>
            <p:cNvPr id="71713" name="Line 17"/>
            <p:cNvSpPr>
              <a:spLocks noChangeShapeType="1"/>
            </p:cNvSpPr>
            <p:nvPr/>
          </p:nvSpPr>
          <p:spPr bwMode="auto">
            <a:xfrm flipH="1">
              <a:off x="576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4" name="Line 18"/>
            <p:cNvSpPr>
              <a:spLocks noChangeShapeType="1"/>
            </p:cNvSpPr>
            <p:nvPr/>
          </p:nvSpPr>
          <p:spPr bwMode="auto">
            <a:xfrm>
              <a:off x="1152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7315200" y="3429000"/>
            <a:ext cx="914400" cy="914400"/>
            <a:chOff x="576" y="1008"/>
            <a:chExt cx="1152" cy="576"/>
          </a:xfrm>
        </p:grpSpPr>
        <p:sp>
          <p:nvSpPr>
            <p:cNvPr id="71711" name="Line 20"/>
            <p:cNvSpPr>
              <a:spLocks noChangeShapeType="1"/>
            </p:cNvSpPr>
            <p:nvPr/>
          </p:nvSpPr>
          <p:spPr bwMode="auto">
            <a:xfrm flipH="1">
              <a:off x="576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2" name="Line 21"/>
            <p:cNvSpPr>
              <a:spLocks noChangeShapeType="1"/>
            </p:cNvSpPr>
            <p:nvPr/>
          </p:nvSpPr>
          <p:spPr bwMode="auto">
            <a:xfrm>
              <a:off x="1152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029200" y="4343400"/>
            <a:ext cx="914400" cy="914400"/>
            <a:chOff x="576" y="1008"/>
            <a:chExt cx="1152" cy="576"/>
          </a:xfrm>
        </p:grpSpPr>
        <p:sp>
          <p:nvSpPr>
            <p:cNvPr id="71709" name="Line 23"/>
            <p:cNvSpPr>
              <a:spLocks noChangeShapeType="1"/>
            </p:cNvSpPr>
            <p:nvPr/>
          </p:nvSpPr>
          <p:spPr bwMode="auto">
            <a:xfrm flipH="1">
              <a:off x="576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0" name="Line 24"/>
            <p:cNvSpPr>
              <a:spLocks noChangeShapeType="1"/>
            </p:cNvSpPr>
            <p:nvPr/>
          </p:nvSpPr>
          <p:spPr bwMode="auto">
            <a:xfrm>
              <a:off x="1152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85800" y="4343400"/>
            <a:ext cx="457200" cy="914400"/>
            <a:chOff x="576" y="1008"/>
            <a:chExt cx="1152" cy="576"/>
          </a:xfrm>
        </p:grpSpPr>
        <p:sp>
          <p:nvSpPr>
            <p:cNvPr id="71707" name="Line 26"/>
            <p:cNvSpPr>
              <a:spLocks noChangeShapeType="1"/>
            </p:cNvSpPr>
            <p:nvPr/>
          </p:nvSpPr>
          <p:spPr bwMode="auto">
            <a:xfrm flipH="1">
              <a:off x="576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08" name="Line 27"/>
            <p:cNvSpPr>
              <a:spLocks noChangeShapeType="1"/>
            </p:cNvSpPr>
            <p:nvPr/>
          </p:nvSpPr>
          <p:spPr bwMode="auto">
            <a:xfrm>
              <a:off x="1152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00200" y="4343400"/>
            <a:ext cx="457200" cy="914400"/>
            <a:chOff x="576" y="1008"/>
            <a:chExt cx="1152" cy="576"/>
          </a:xfrm>
        </p:grpSpPr>
        <p:sp>
          <p:nvSpPr>
            <p:cNvPr id="71705" name="Line 29"/>
            <p:cNvSpPr>
              <a:spLocks noChangeShapeType="1"/>
            </p:cNvSpPr>
            <p:nvPr/>
          </p:nvSpPr>
          <p:spPr bwMode="auto">
            <a:xfrm flipH="1">
              <a:off x="576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06" name="Line 30"/>
            <p:cNvSpPr>
              <a:spLocks noChangeShapeType="1"/>
            </p:cNvSpPr>
            <p:nvPr/>
          </p:nvSpPr>
          <p:spPr bwMode="auto">
            <a:xfrm>
              <a:off x="1152" y="1008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2831" name="Text Box 31"/>
          <p:cNvSpPr txBox="1">
            <a:spLocks noChangeArrowheads="1"/>
          </p:cNvSpPr>
          <p:nvPr/>
        </p:nvSpPr>
        <p:spPr bwMode="auto">
          <a:xfrm>
            <a:off x="1066800" y="2743200"/>
            <a:ext cx="1047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animate</a:t>
            </a:r>
          </a:p>
        </p:txBody>
      </p:sp>
      <p:sp>
        <p:nvSpPr>
          <p:cNvPr id="332832" name="Text Box 32"/>
          <p:cNvSpPr txBox="1">
            <a:spLocks noChangeArrowheads="1"/>
          </p:cNvSpPr>
          <p:nvPr/>
        </p:nvSpPr>
        <p:spPr bwMode="auto">
          <a:xfrm>
            <a:off x="2438400" y="2743200"/>
            <a:ext cx="1250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inanimate</a:t>
            </a:r>
          </a:p>
        </p:txBody>
      </p:sp>
      <p:sp>
        <p:nvSpPr>
          <p:cNvPr id="332833" name="Text Box 33"/>
          <p:cNvSpPr txBox="1">
            <a:spLocks noChangeArrowheads="1"/>
          </p:cNvSpPr>
          <p:nvPr/>
        </p:nvSpPr>
        <p:spPr bwMode="auto">
          <a:xfrm>
            <a:off x="641350" y="3771900"/>
            <a:ext cx="6413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face</a:t>
            </a:r>
          </a:p>
        </p:txBody>
      </p:sp>
      <p:sp>
        <p:nvSpPr>
          <p:cNvPr id="332834" name="Text Box 34"/>
          <p:cNvSpPr txBox="1">
            <a:spLocks noChangeArrowheads="1"/>
          </p:cNvSpPr>
          <p:nvPr/>
        </p:nvSpPr>
        <p:spPr bwMode="auto">
          <a:xfrm>
            <a:off x="1403350" y="3771900"/>
            <a:ext cx="7302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body</a:t>
            </a:r>
          </a:p>
        </p:txBody>
      </p:sp>
      <p:sp>
        <p:nvSpPr>
          <p:cNvPr id="332835" name="Text Box 35"/>
          <p:cNvSpPr txBox="1">
            <a:spLocks noChangeArrowheads="1"/>
          </p:cNvSpPr>
          <p:nvPr/>
        </p:nvSpPr>
        <p:spPr bwMode="auto">
          <a:xfrm>
            <a:off x="5029200" y="3595688"/>
            <a:ext cx="9334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human</a:t>
            </a:r>
          </a:p>
        </p:txBody>
      </p:sp>
      <p:sp>
        <p:nvSpPr>
          <p:cNvPr id="332836" name="Text Box 36"/>
          <p:cNvSpPr txBox="1">
            <a:spLocks noChangeArrowheads="1"/>
          </p:cNvSpPr>
          <p:nvPr/>
        </p:nvSpPr>
        <p:spPr bwMode="auto">
          <a:xfrm>
            <a:off x="5943600" y="3595688"/>
            <a:ext cx="13525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nonhuman</a:t>
            </a:r>
          </a:p>
        </p:txBody>
      </p:sp>
      <p:sp>
        <p:nvSpPr>
          <p:cNvPr id="332837" name="Text Box 37"/>
          <p:cNvSpPr txBox="1">
            <a:spLocks noChangeArrowheads="1"/>
          </p:cNvSpPr>
          <p:nvPr/>
        </p:nvSpPr>
        <p:spPr bwMode="auto">
          <a:xfrm>
            <a:off x="7924800" y="3897313"/>
            <a:ext cx="10604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artificial</a:t>
            </a:r>
          </a:p>
        </p:txBody>
      </p:sp>
      <p:sp>
        <p:nvSpPr>
          <p:cNvPr id="332838" name="Text Box 38"/>
          <p:cNvSpPr txBox="1">
            <a:spLocks noChangeArrowheads="1"/>
          </p:cNvSpPr>
          <p:nvPr/>
        </p:nvSpPr>
        <p:spPr bwMode="auto">
          <a:xfrm>
            <a:off x="6781800" y="3897313"/>
            <a:ext cx="946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natural</a:t>
            </a:r>
          </a:p>
        </p:txBody>
      </p:sp>
      <p:sp>
        <p:nvSpPr>
          <p:cNvPr id="332839" name="Text Box 39"/>
          <p:cNvSpPr txBox="1">
            <a:spLocks noChangeArrowheads="1"/>
          </p:cNvSpPr>
          <p:nvPr/>
        </p:nvSpPr>
        <p:spPr bwMode="auto">
          <a:xfrm>
            <a:off x="5638800" y="2743200"/>
            <a:ext cx="1047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animate</a:t>
            </a:r>
          </a:p>
        </p:txBody>
      </p:sp>
      <p:sp>
        <p:nvSpPr>
          <p:cNvPr id="332840" name="Text Box 40"/>
          <p:cNvSpPr txBox="1">
            <a:spLocks noChangeArrowheads="1"/>
          </p:cNvSpPr>
          <p:nvPr/>
        </p:nvSpPr>
        <p:spPr bwMode="auto">
          <a:xfrm>
            <a:off x="7010400" y="2743200"/>
            <a:ext cx="1250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inanimate</a:t>
            </a:r>
          </a:p>
        </p:txBody>
      </p:sp>
      <p:sp>
        <p:nvSpPr>
          <p:cNvPr id="332841" name="Text Box 41"/>
          <p:cNvSpPr txBox="1">
            <a:spLocks noChangeArrowheads="1"/>
          </p:cNvSpPr>
          <p:nvPr/>
        </p:nvSpPr>
        <p:spPr bwMode="auto">
          <a:xfrm>
            <a:off x="4800600" y="4648200"/>
            <a:ext cx="6413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face</a:t>
            </a:r>
          </a:p>
        </p:txBody>
      </p:sp>
      <p:sp>
        <p:nvSpPr>
          <p:cNvPr id="332842" name="Text Box 42"/>
          <p:cNvSpPr txBox="1">
            <a:spLocks noChangeArrowheads="1"/>
          </p:cNvSpPr>
          <p:nvPr/>
        </p:nvSpPr>
        <p:spPr bwMode="auto">
          <a:xfrm>
            <a:off x="5486400" y="4648200"/>
            <a:ext cx="7302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1653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31" grpId="0" animBg="1"/>
      <p:bldP spid="332832" grpId="0" animBg="1"/>
      <p:bldP spid="332833" grpId="0" animBg="1"/>
      <p:bldP spid="332834" grpId="0" animBg="1"/>
      <p:bldP spid="332835" grpId="0" animBg="1"/>
      <p:bldP spid="332836" grpId="0" animBg="1"/>
      <p:bldP spid="332837" grpId="0" animBg="1"/>
      <p:bldP spid="332838" grpId="0" animBg="1"/>
      <p:bldP spid="332839" grpId="0" animBg="1"/>
      <p:bldP spid="332840" grpId="0" animBg="1"/>
      <p:bldP spid="332841" grpId="0" animBg="1"/>
      <p:bldP spid="3328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611560" y="1772816"/>
            <a:ext cx="808558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to RSA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RSA?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do it?</a:t>
            </a:r>
          </a:p>
          <a:p>
            <a:pPr lvl="1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does it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work? 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RSA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Toolbox</a:t>
            </a:r>
          </a:p>
          <a:p>
            <a:pPr lvl="1"/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</a:p>
          <a:p>
            <a:pPr lvl="1"/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you might want to use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 (plus alternatives) </a:t>
            </a:r>
          </a:p>
          <a:p>
            <a:pPr lvl="1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does it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work?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7544" y="606811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Session 2 overview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4094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0979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sz="3600" b="1" dirty="0" smtClean="0"/>
              <a:t>Comparing RDMs</a:t>
            </a:r>
            <a:endParaRPr lang="en-US" sz="3600" b="1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3608" y="764704"/>
            <a:ext cx="2370137" cy="2352675"/>
            <a:chOff x="703" y="1389"/>
            <a:chExt cx="1493" cy="1482"/>
          </a:xfrm>
        </p:grpSpPr>
        <p:grpSp>
          <p:nvGrpSpPr>
            <p:cNvPr id="3" name="Group 402"/>
            <p:cNvGrpSpPr>
              <a:grpSpLocks/>
            </p:cNvGrpSpPr>
            <p:nvPr/>
          </p:nvGrpSpPr>
          <p:grpSpPr bwMode="auto">
            <a:xfrm>
              <a:off x="703" y="1389"/>
              <a:ext cx="1493" cy="1482"/>
              <a:chOff x="1238" y="0"/>
              <a:chExt cx="1493" cy="1482"/>
            </a:xfrm>
          </p:grpSpPr>
          <p:grpSp>
            <p:nvGrpSpPr>
              <p:cNvPr id="4" name="Group 401"/>
              <p:cNvGrpSpPr>
                <a:grpSpLocks/>
              </p:cNvGrpSpPr>
              <p:nvPr/>
            </p:nvGrpSpPr>
            <p:grpSpPr bwMode="auto">
              <a:xfrm>
                <a:off x="1238" y="125"/>
                <a:ext cx="1493" cy="1357"/>
                <a:chOff x="1238" y="125"/>
                <a:chExt cx="1493" cy="1357"/>
              </a:xfrm>
            </p:grpSpPr>
            <p:grpSp>
              <p:nvGrpSpPr>
                <p:cNvPr id="5" name="Group 355"/>
                <p:cNvGrpSpPr>
                  <a:grpSpLocks/>
                </p:cNvGrpSpPr>
                <p:nvPr/>
              </p:nvGrpSpPr>
              <p:grpSpPr bwMode="auto">
                <a:xfrm>
                  <a:off x="1479" y="195"/>
                  <a:ext cx="1252" cy="1287"/>
                  <a:chOff x="1479" y="195"/>
                  <a:chExt cx="1252" cy="1287"/>
                </a:xfrm>
              </p:grpSpPr>
              <p:grpSp>
                <p:nvGrpSpPr>
                  <p:cNvPr id="6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1479" y="195"/>
                    <a:ext cx="1252" cy="1287"/>
                    <a:chOff x="1479" y="195"/>
                    <a:chExt cx="1252" cy="1287"/>
                  </a:xfrm>
                </p:grpSpPr>
                <p:sp>
                  <p:nvSpPr>
                    <p:cNvPr id="72768" name="Rectangle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1" y="225"/>
                      <a:ext cx="1224" cy="12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l-NL" b="1"/>
                    </a:p>
                  </p:txBody>
                </p:sp>
                <p:sp>
                  <p:nvSpPr>
                    <p:cNvPr id="72769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7" y="225"/>
                      <a:ext cx="1138" cy="1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2770" name="Line 3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1" y="309"/>
                      <a:ext cx="1138" cy="1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2771" name="Text Box 3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9" y="195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72" name="Text Box 33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75" y="291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73" name="Text Box 34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1" y="387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74" name="Text Box 3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767" y="483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75" name="Text Box 34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63" y="579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76" name="Text Box 34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59" y="675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77" name="Text Box 3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55" y="771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78" name="Text Box 3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51" y="867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79" name="Text Box 35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47" y="963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80" name="Text Box 35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43" y="1059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81" name="Text Box 35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39" y="1155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82" name="Text Box 3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535" y="1251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</p:grpSp>
              <p:sp>
                <p:nvSpPr>
                  <p:cNvPr id="72767" name="Oval 336"/>
                  <p:cNvSpPr>
                    <a:spLocks noChangeArrowheads="1"/>
                  </p:cNvSpPr>
                  <p:nvPr/>
                </p:nvSpPr>
                <p:spPr bwMode="auto">
                  <a:xfrm>
                    <a:off x="1716" y="1098"/>
                    <a:ext cx="119" cy="11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l-NL" b="1"/>
                  </a:p>
                </p:txBody>
              </p:sp>
            </p:grpSp>
            <p:sp>
              <p:nvSpPr>
                <p:cNvPr id="72759" name="Text Box 356"/>
                <p:cNvSpPr txBox="1">
                  <a:spLocks noChangeArrowheads="1"/>
                </p:cNvSpPr>
                <p:nvPr/>
              </p:nvSpPr>
              <p:spPr bwMode="auto">
                <a:xfrm>
                  <a:off x="1238" y="727"/>
                  <a:ext cx="27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/>
                    <a:t>96</a:t>
                  </a:r>
                </a:p>
              </p:txBody>
            </p:sp>
            <p:grpSp>
              <p:nvGrpSpPr>
                <p:cNvPr id="7" name="Group 360"/>
                <p:cNvGrpSpPr>
                  <a:grpSpLocks/>
                </p:cNvGrpSpPr>
                <p:nvPr/>
              </p:nvGrpSpPr>
              <p:grpSpPr bwMode="auto">
                <a:xfrm>
                  <a:off x="1491" y="125"/>
                  <a:ext cx="1197" cy="0"/>
                  <a:chOff x="1491" y="173"/>
                  <a:chExt cx="1197" cy="0"/>
                </a:xfrm>
              </p:grpSpPr>
              <p:sp>
                <p:nvSpPr>
                  <p:cNvPr id="72764" name="Line 3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1" y="173"/>
                    <a:ext cx="46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765" name="Line 3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0" y="173"/>
                    <a:ext cx="46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8" name="Group 361"/>
                <p:cNvGrpSpPr>
                  <a:grpSpLocks/>
                </p:cNvGrpSpPr>
                <p:nvPr/>
              </p:nvGrpSpPr>
              <p:grpSpPr bwMode="auto">
                <a:xfrm rot="-5400000">
                  <a:off x="783" y="844"/>
                  <a:ext cx="1197" cy="1"/>
                  <a:chOff x="1491" y="173"/>
                  <a:chExt cx="1197" cy="0"/>
                </a:xfrm>
              </p:grpSpPr>
              <p:sp>
                <p:nvSpPr>
                  <p:cNvPr id="72762" name="Line 3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1" y="173"/>
                    <a:ext cx="46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763" name="Line 3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0" y="173"/>
                    <a:ext cx="46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72757" name="Text Box 357"/>
              <p:cNvSpPr txBox="1">
                <a:spLocks noChangeArrowheads="1"/>
              </p:cNvSpPr>
              <p:nvPr/>
            </p:nvSpPr>
            <p:spPr bwMode="auto">
              <a:xfrm>
                <a:off x="1949" y="0"/>
                <a:ext cx="2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96</a:t>
                </a:r>
              </a:p>
            </p:txBody>
          </p:sp>
        </p:grpSp>
        <p:sp>
          <p:nvSpPr>
            <p:cNvPr id="72755" name="Oval 397"/>
            <p:cNvSpPr>
              <a:spLocks noChangeArrowheads="1"/>
            </p:cNvSpPr>
            <p:nvPr/>
          </p:nvSpPr>
          <p:spPr bwMode="auto">
            <a:xfrm rot="-5400000">
              <a:off x="1836" y="1838"/>
              <a:ext cx="123" cy="12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nl-NL" b="1"/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5493370" y="774229"/>
            <a:ext cx="2370138" cy="2352675"/>
            <a:chOff x="703" y="1389"/>
            <a:chExt cx="1493" cy="1482"/>
          </a:xfrm>
        </p:grpSpPr>
        <p:grpSp>
          <p:nvGrpSpPr>
            <p:cNvPr id="10" name="Group 402"/>
            <p:cNvGrpSpPr>
              <a:grpSpLocks/>
            </p:cNvGrpSpPr>
            <p:nvPr/>
          </p:nvGrpSpPr>
          <p:grpSpPr bwMode="auto">
            <a:xfrm>
              <a:off x="703" y="1389"/>
              <a:ext cx="1493" cy="1482"/>
              <a:chOff x="1238" y="0"/>
              <a:chExt cx="1493" cy="1482"/>
            </a:xfrm>
          </p:grpSpPr>
          <p:grpSp>
            <p:nvGrpSpPr>
              <p:cNvPr id="11" name="Group 401"/>
              <p:cNvGrpSpPr>
                <a:grpSpLocks/>
              </p:cNvGrpSpPr>
              <p:nvPr/>
            </p:nvGrpSpPr>
            <p:grpSpPr bwMode="auto">
              <a:xfrm>
                <a:off x="1238" y="125"/>
                <a:ext cx="1493" cy="1357"/>
                <a:chOff x="1238" y="125"/>
                <a:chExt cx="1493" cy="1357"/>
              </a:xfrm>
            </p:grpSpPr>
            <p:grpSp>
              <p:nvGrpSpPr>
                <p:cNvPr id="12" name="Group 355"/>
                <p:cNvGrpSpPr>
                  <a:grpSpLocks/>
                </p:cNvGrpSpPr>
                <p:nvPr/>
              </p:nvGrpSpPr>
              <p:grpSpPr bwMode="auto">
                <a:xfrm>
                  <a:off x="1479" y="195"/>
                  <a:ext cx="1252" cy="1287"/>
                  <a:chOff x="1479" y="195"/>
                  <a:chExt cx="1252" cy="1287"/>
                </a:xfrm>
              </p:grpSpPr>
              <p:grpSp>
                <p:nvGrpSpPr>
                  <p:cNvPr id="13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1479" y="195"/>
                    <a:ext cx="1252" cy="1287"/>
                    <a:chOff x="1479" y="195"/>
                    <a:chExt cx="1252" cy="1287"/>
                  </a:xfrm>
                </p:grpSpPr>
                <p:sp>
                  <p:nvSpPr>
                    <p:cNvPr id="72739" name="Rectangle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1" y="225"/>
                      <a:ext cx="1224" cy="12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l-NL" b="1"/>
                    </a:p>
                  </p:txBody>
                </p:sp>
                <p:sp>
                  <p:nvSpPr>
                    <p:cNvPr id="72740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7" y="225"/>
                      <a:ext cx="1138" cy="1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2741" name="Line 3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91" y="309"/>
                      <a:ext cx="1138" cy="1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2742" name="Text Box 3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9" y="195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43" name="Text Box 33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75" y="291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44" name="Text Box 34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1" y="387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45" name="Text Box 3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767" y="483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46" name="Text Box 34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63" y="579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47" name="Text Box 34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59" y="675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48" name="Text Box 3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55" y="771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49" name="Text Box 3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51" y="867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50" name="Text Box 35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47" y="963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51" name="Text Box 35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43" y="1059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52" name="Text Box 35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39" y="1155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  <p:sp>
                  <p:nvSpPr>
                    <p:cNvPr id="72753" name="Text Box 3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535" y="1251"/>
                      <a:ext cx="196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/>
                        <a:t>0</a:t>
                      </a:r>
                    </a:p>
                  </p:txBody>
                </p:sp>
              </p:grpSp>
              <p:sp>
                <p:nvSpPr>
                  <p:cNvPr id="72738" name="Oval 336"/>
                  <p:cNvSpPr>
                    <a:spLocks noChangeArrowheads="1"/>
                  </p:cNvSpPr>
                  <p:nvPr/>
                </p:nvSpPr>
                <p:spPr bwMode="auto">
                  <a:xfrm>
                    <a:off x="1716" y="1098"/>
                    <a:ext cx="119" cy="11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l-NL" b="1"/>
                  </a:p>
                </p:txBody>
              </p:sp>
            </p:grpSp>
            <p:sp>
              <p:nvSpPr>
                <p:cNvPr id="72730" name="Text Box 356"/>
                <p:cNvSpPr txBox="1">
                  <a:spLocks noChangeArrowheads="1"/>
                </p:cNvSpPr>
                <p:nvPr/>
              </p:nvSpPr>
              <p:spPr bwMode="auto">
                <a:xfrm>
                  <a:off x="1238" y="727"/>
                  <a:ext cx="27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/>
                    <a:t>96</a:t>
                  </a:r>
                </a:p>
              </p:txBody>
            </p:sp>
            <p:grpSp>
              <p:nvGrpSpPr>
                <p:cNvPr id="14" name="Group 360"/>
                <p:cNvGrpSpPr>
                  <a:grpSpLocks/>
                </p:cNvGrpSpPr>
                <p:nvPr/>
              </p:nvGrpSpPr>
              <p:grpSpPr bwMode="auto">
                <a:xfrm>
                  <a:off x="1491" y="125"/>
                  <a:ext cx="1197" cy="0"/>
                  <a:chOff x="1491" y="173"/>
                  <a:chExt cx="1197" cy="0"/>
                </a:xfrm>
              </p:grpSpPr>
              <p:sp>
                <p:nvSpPr>
                  <p:cNvPr id="72735" name="Line 3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1" y="173"/>
                    <a:ext cx="46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736" name="Line 3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0" y="173"/>
                    <a:ext cx="46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5" name="Group 361"/>
                <p:cNvGrpSpPr>
                  <a:grpSpLocks/>
                </p:cNvGrpSpPr>
                <p:nvPr/>
              </p:nvGrpSpPr>
              <p:grpSpPr bwMode="auto">
                <a:xfrm rot="-5400000">
                  <a:off x="783" y="844"/>
                  <a:ext cx="1197" cy="1"/>
                  <a:chOff x="1491" y="173"/>
                  <a:chExt cx="1197" cy="0"/>
                </a:xfrm>
              </p:grpSpPr>
              <p:sp>
                <p:nvSpPr>
                  <p:cNvPr id="72733" name="Line 3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1" y="173"/>
                    <a:ext cx="46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734" name="Line 3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0" y="173"/>
                    <a:ext cx="468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72728" name="Text Box 357"/>
              <p:cNvSpPr txBox="1">
                <a:spLocks noChangeArrowheads="1"/>
              </p:cNvSpPr>
              <p:nvPr/>
            </p:nvSpPr>
            <p:spPr bwMode="auto">
              <a:xfrm>
                <a:off x="1949" y="0"/>
                <a:ext cx="2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96</a:t>
                </a:r>
              </a:p>
            </p:txBody>
          </p:sp>
        </p:grpSp>
        <p:sp>
          <p:nvSpPr>
            <p:cNvPr id="72726" name="Oval 397"/>
            <p:cNvSpPr>
              <a:spLocks noChangeArrowheads="1"/>
            </p:cNvSpPr>
            <p:nvPr/>
          </p:nvSpPr>
          <p:spPr bwMode="auto">
            <a:xfrm rot="-5400000">
              <a:off x="1836" y="1838"/>
              <a:ext cx="123" cy="12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nl-NL" b="1"/>
            </a:p>
          </p:txBody>
        </p:sp>
      </p:grpSp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1329446" y="3212976"/>
            <a:ext cx="21746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Brain</a:t>
            </a:r>
          </a:p>
          <a:p>
            <a:pPr algn="ctr"/>
            <a:r>
              <a:rPr lang="en-US" sz="2000" b="1" dirty="0" smtClean="0"/>
              <a:t>(“reference RDM”)</a:t>
            </a:r>
            <a:endParaRPr lang="en-US" sz="2000" b="1" dirty="0"/>
          </a:p>
        </p:txBody>
      </p:sp>
      <p:sp>
        <p:nvSpPr>
          <p:cNvPr id="72710" name="Text Box 7"/>
          <p:cNvSpPr txBox="1">
            <a:spLocks noChangeArrowheads="1"/>
          </p:cNvSpPr>
          <p:nvPr/>
        </p:nvSpPr>
        <p:spPr bwMode="auto">
          <a:xfrm>
            <a:off x="5978624" y="3212976"/>
            <a:ext cx="1834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Judgments</a:t>
            </a:r>
          </a:p>
          <a:p>
            <a:pPr algn="ctr"/>
            <a:r>
              <a:rPr lang="en-US" sz="2000" b="1" dirty="0" smtClean="0"/>
              <a:t>(“model RDM”)</a:t>
            </a:r>
            <a:endParaRPr lang="en-US" sz="2000" b="1" dirty="0"/>
          </a:p>
        </p:txBody>
      </p:sp>
      <p:sp>
        <p:nvSpPr>
          <p:cNvPr id="333889" name="Line 65"/>
          <p:cNvSpPr>
            <a:spLocks noChangeShapeType="1"/>
          </p:cNvSpPr>
          <p:nvPr/>
        </p:nvSpPr>
        <p:spPr bwMode="auto">
          <a:xfrm>
            <a:off x="3645520" y="2031529"/>
            <a:ext cx="165735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3890" name="Text Box 66"/>
          <p:cNvSpPr txBox="1">
            <a:spLocks noChangeArrowheads="1"/>
          </p:cNvSpPr>
          <p:nvPr/>
        </p:nvSpPr>
        <p:spPr bwMode="auto">
          <a:xfrm>
            <a:off x="3642345" y="2134716"/>
            <a:ext cx="170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b="1">
                <a:solidFill>
                  <a:srgbClr val="FF0000"/>
                </a:solidFill>
              </a:rPr>
              <a:t>    correlate</a:t>
            </a:r>
          </a:p>
          <a:p>
            <a:r>
              <a:rPr lang="nl-NL" b="1">
                <a:solidFill>
                  <a:srgbClr val="FF0000"/>
                </a:solidFill>
              </a:rPr>
              <a:t>dissimilarities</a:t>
            </a: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1476995" y="1034579"/>
            <a:ext cx="2000250" cy="1965325"/>
            <a:chOff x="748" y="1257"/>
            <a:chExt cx="1260" cy="1238"/>
          </a:xfrm>
        </p:grpSpPr>
        <p:sp>
          <p:nvSpPr>
            <p:cNvPr id="72720" name="Line 68"/>
            <p:cNvSpPr>
              <a:spLocks noChangeShapeType="1"/>
            </p:cNvSpPr>
            <p:nvPr/>
          </p:nvSpPr>
          <p:spPr bwMode="auto">
            <a:xfrm>
              <a:off x="817" y="1312"/>
              <a:ext cx="1134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721" name="Line 69"/>
            <p:cNvSpPr>
              <a:spLocks noChangeShapeType="1"/>
            </p:cNvSpPr>
            <p:nvPr/>
          </p:nvSpPr>
          <p:spPr bwMode="auto">
            <a:xfrm>
              <a:off x="1953" y="1302"/>
              <a:ext cx="0" cy="113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722" name="Line 70"/>
            <p:cNvSpPr>
              <a:spLocks noChangeShapeType="1"/>
            </p:cNvSpPr>
            <p:nvPr/>
          </p:nvSpPr>
          <p:spPr bwMode="auto">
            <a:xfrm>
              <a:off x="793" y="1284"/>
              <a:ext cx="1180" cy="118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723" name="Rectangle 71"/>
            <p:cNvSpPr>
              <a:spLocks noChangeArrowheads="1"/>
            </p:cNvSpPr>
            <p:nvPr/>
          </p:nvSpPr>
          <p:spPr bwMode="auto">
            <a:xfrm>
              <a:off x="1963" y="2404"/>
              <a:ext cx="45" cy="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2724" name="Rectangle 72"/>
            <p:cNvSpPr>
              <a:spLocks noChangeArrowheads="1"/>
            </p:cNvSpPr>
            <p:nvPr/>
          </p:nvSpPr>
          <p:spPr bwMode="auto">
            <a:xfrm>
              <a:off x="748" y="1257"/>
              <a:ext cx="136" cy="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7" name="Group 73"/>
          <p:cNvGrpSpPr>
            <a:grpSpLocks/>
          </p:cNvGrpSpPr>
          <p:nvPr/>
        </p:nvGrpSpPr>
        <p:grpSpPr bwMode="auto">
          <a:xfrm>
            <a:off x="5931520" y="1044104"/>
            <a:ext cx="2000250" cy="1965325"/>
            <a:chOff x="748" y="1257"/>
            <a:chExt cx="1260" cy="1238"/>
          </a:xfrm>
        </p:grpSpPr>
        <p:sp>
          <p:nvSpPr>
            <p:cNvPr id="72715" name="Line 74"/>
            <p:cNvSpPr>
              <a:spLocks noChangeShapeType="1"/>
            </p:cNvSpPr>
            <p:nvPr/>
          </p:nvSpPr>
          <p:spPr bwMode="auto">
            <a:xfrm>
              <a:off x="817" y="1312"/>
              <a:ext cx="1134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716" name="Line 75"/>
            <p:cNvSpPr>
              <a:spLocks noChangeShapeType="1"/>
            </p:cNvSpPr>
            <p:nvPr/>
          </p:nvSpPr>
          <p:spPr bwMode="auto">
            <a:xfrm>
              <a:off x="1953" y="1302"/>
              <a:ext cx="0" cy="113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717" name="Line 76"/>
            <p:cNvSpPr>
              <a:spLocks noChangeShapeType="1"/>
            </p:cNvSpPr>
            <p:nvPr/>
          </p:nvSpPr>
          <p:spPr bwMode="auto">
            <a:xfrm>
              <a:off x="793" y="1284"/>
              <a:ext cx="1180" cy="118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718" name="Rectangle 77"/>
            <p:cNvSpPr>
              <a:spLocks noChangeArrowheads="1"/>
            </p:cNvSpPr>
            <p:nvPr/>
          </p:nvSpPr>
          <p:spPr bwMode="auto">
            <a:xfrm>
              <a:off x="1963" y="2404"/>
              <a:ext cx="45" cy="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2719" name="Rectangle 78"/>
            <p:cNvSpPr>
              <a:spLocks noChangeArrowheads="1"/>
            </p:cNvSpPr>
            <p:nvPr/>
          </p:nvSpPr>
          <p:spPr bwMode="auto">
            <a:xfrm>
              <a:off x="748" y="1257"/>
              <a:ext cx="136" cy="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611560" y="4181005"/>
            <a:ext cx="828092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Non-linear relationship might be expected, </a:t>
            </a:r>
            <a:br>
              <a:rPr lang="en-US" sz="2000" dirty="0" smtClean="0"/>
            </a:br>
            <a:r>
              <a:rPr lang="en-US" sz="2000" dirty="0" smtClean="0"/>
              <a:t>so rank correlation </a:t>
            </a:r>
            <a:r>
              <a:rPr lang="en-US" sz="2000" dirty="0"/>
              <a:t>(</a:t>
            </a:r>
            <a:r>
              <a:rPr lang="en-US" sz="2000" dirty="0" smtClean="0"/>
              <a:t>Spearman/Kendall tau-a) often preferred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Therefore </a:t>
            </a:r>
            <a:r>
              <a:rPr lang="en-GB" sz="2000" dirty="0"/>
              <a:t>RDMs often rank transformed for </a:t>
            </a:r>
            <a:r>
              <a:rPr lang="en-GB" sz="2000" dirty="0" smtClean="0"/>
              <a:t>display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RDM entries are not independent, so statistical inference must be done across e.g. subjects, or using condition permutation/bootstrap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Could also use multiple regression to predict data RDM from model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Can compare model geometries with 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-order RDM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374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89" grpId="0" animBg="1"/>
      <p:bldP spid="7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3999" cy="634082"/>
          </a:xfrm>
        </p:spPr>
        <p:txBody>
          <a:bodyPr>
            <a:noAutofit/>
          </a:bodyPr>
          <a:lstStyle/>
          <a:p>
            <a:r>
              <a:rPr lang="en-GB" sz="2800" dirty="0" smtClean="0"/>
              <a:t>Demo 1:  Fig 3 from paper:  “RDM </a:t>
            </a:r>
            <a:r>
              <a:rPr lang="en-GB" sz="2800" dirty="0" err="1" smtClean="0"/>
              <a:t>RDM</a:t>
            </a:r>
            <a:r>
              <a:rPr lang="en-GB" sz="2800" dirty="0" smtClean="0"/>
              <a:t>” &amp; MDS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(2013)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0" y="1556792"/>
            <a:ext cx="899246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83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Overview of suggested statistical tests</a:t>
            </a:r>
            <a:endParaRPr lang="en-GB" dirty="0"/>
          </a:p>
        </p:txBody>
      </p:sp>
      <p:pic>
        <p:nvPicPr>
          <p:cNvPr id="4" name="Picture 3" descr="https://s3-eu-west-1.amazonaws.com/ppreviews-plos-725668748/1470054/preview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632848" cy="53373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(2013)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2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ScreenShot0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00213"/>
            <a:ext cx="7129463" cy="5113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979613" y="1557338"/>
            <a:ext cx="1079500" cy="381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5650" y="1557338"/>
            <a:ext cx="1223963" cy="381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5875" y="6021388"/>
            <a:ext cx="5040313" cy="83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87675" y="1557338"/>
            <a:ext cx="5616575" cy="360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rot="19312938">
            <a:off x="1416050" y="5448300"/>
            <a:ext cx="2376488" cy="9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32588" y="5013325"/>
            <a:ext cx="647700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43213" y="5013325"/>
            <a:ext cx="3744912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9750" y="908050"/>
            <a:ext cx="1223963" cy="1054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3908425" y="4427538"/>
            <a:ext cx="158750" cy="144462"/>
          </a:xfrm>
          <a:prstGeom prst="ellipse">
            <a:avLst/>
          </a:prstGeom>
          <a:solidFill>
            <a:srgbClr val="00FF00"/>
          </a:solidFill>
          <a:ln w="1270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V="1">
            <a:off x="1663700" y="4508500"/>
            <a:ext cx="2332038" cy="17287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971550" y="5805488"/>
            <a:ext cx="1008063" cy="105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742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sz="4000" b="1" dirty="0" smtClean="0"/>
              <a:t>Are hIT and perceptual dissimilarities correlated?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7468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sz="4000" b="1" dirty="0" smtClean="0"/>
              <a:t>Are hIT and perceptual dissimilarities correlated?</a:t>
            </a:r>
            <a:endParaRPr lang="en-US" sz="4000" dirty="0" smtClean="0"/>
          </a:p>
        </p:txBody>
      </p:sp>
      <p:pic>
        <p:nvPicPr>
          <p:cNvPr id="74755" name="Picture 4" descr="ScreenShot0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00213"/>
            <a:ext cx="7129463" cy="5113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55650" y="1557338"/>
            <a:ext cx="1223963" cy="381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5875" y="6021388"/>
            <a:ext cx="5040313" cy="83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58" name="Oval 8"/>
          <p:cNvSpPr>
            <a:spLocks noChangeArrowheads="1"/>
          </p:cNvSpPr>
          <p:nvPr/>
        </p:nvSpPr>
        <p:spPr bwMode="auto">
          <a:xfrm>
            <a:off x="3908425" y="4427538"/>
            <a:ext cx="158750" cy="144462"/>
          </a:xfrm>
          <a:prstGeom prst="ellipse">
            <a:avLst/>
          </a:prstGeom>
          <a:solidFill>
            <a:srgbClr val="00FF00"/>
          </a:solidFill>
          <a:ln w="1270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74759" name="Line 10"/>
          <p:cNvSpPr>
            <a:spLocks noChangeShapeType="1"/>
          </p:cNvSpPr>
          <p:nvPr/>
        </p:nvSpPr>
        <p:spPr bwMode="auto">
          <a:xfrm flipV="1">
            <a:off x="1663700" y="4508500"/>
            <a:ext cx="2332038" cy="17287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1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/>
          </a:bodyPr>
          <a:lstStyle/>
          <a:p>
            <a:pPr eaLnBrk="1" hangingPunct="1"/>
            <a:r>
              <a:rPr lang="nl-NL" sz="3200" b="1" dirty="0" smtClean="0"/>
              <a:t>Are hIT and perceptual dissimilarities correlated?</a:t>
            </a:r>
            <a:endParaRPr lang="en-US" sz="3200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290580"/>
            <a:ext cx="4709589" cy="3092449"/>
            <a:chOff x="755576" y="1556792"/>
            <a:chExt cx="7560634" cy="5301208"/>
          </a:xfrm>
        </p:grpSpPr>
        <p:pic>
          <p:nvPicPr>
            <p:cNvPr id="75784" name="Picture 2" descr="ScreenShot04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3" y="1700808"/>
              <a:ext cx="7128587" cy="51125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755576" y="1556792"/>
              <a:ext cx="1225287" cy="3817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555951" y="6020835"/>
              <a:ext cx="5039639" cy="837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09589" y="2418932"/>
            <a:ext cx="4320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within all images: r=0.39, p&lt;0.0001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***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09588" y="2779294"/>
            <a:ext cx="43204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</a:rPr>
              <a:t>within animates: r=0.34, p&lt;0.0001***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09587" y="3519068"/>
            <a:ext cx="43924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animates vs </a:t>
            </a:r>
            <a:r>
              <a:rPr lang="en-US" sz="2000" dirty="0" err="1">
                <a:solidFill>
                  <a:srgbClr val="FF0000"/>
                </a:solidFill>
              </a:rPr>
              <a:t>inanimates</a:t>
            </a:r>
            <a:r>
              <a:rPr lang="en-US" sz="2000" dirty="0">
                <a:solidFill>
                  <a:srgbClr val="FF0000"/>
                </a:solidFill>
              </a:rPr>
              <a:t>: r=-0.16, </a:t>
            </a:r>
            <a:r>
              <a:rPr lang="en-US" sz="2000" dirty="0" smtClean="0">
                <a:solidFill>
                  <a:srgbClr val="FF0000"/>
                </a:solidFill>
              </a:rPr>
              <a:t>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09587" y="3157118"/>
            <a:ext cx="4579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CCFF"/>
                </a:solidFill>
              </a:rPr>
              <a:t>within </a:t>
            </a:r>
            <a:r>
              <a:rPr lang="en-US" sz="2000" dirty="0" err="1">
                <a:solidFill>
                  <a:srgbClr val="00CCFF"/>
                </a:solidFill>
              </a:rPr>
              <a:t>inanimates</a:t>
            </a:r>
            <a:r>
              <a:rPr lang="en-US" sz="2000" dirty="0">
                <a:solidFill>
                  <a:srgbClr val="00CCFF"/>
                </a:solidFill>
              </a:rPr>
              <a:t>: r=0.19, p&lt;0.0001</a:t>
            </a:r>
            <a:r>
              <a:rPr lang="en-US" sz="2000" dirty="0" smtClean="0">
                <a:solidFill>
                  <a:srgbClr val="00CCFF"/>
                </a:solidFill>
              </a:rPr>
              <a:t>***</a:t>
            </a:r>
            <a:endParaRPr lang="en-US" sz="2000" dirty="0">
              <a:solidFill>
                <a:srgbClr val="00CCFF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7544" y="4653581"/>
            <a:ext cx="82809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elationship is nonlinear, and in general we might expect this, </a:t>
            </a:r>
            <a:br>
              <a:rPr lang="en-US" sz="2400" dirty="0" smtClean="0"/>
            </a:br>
            <a:r>
              <a:rPr lang="en-US" sz="2400" dirty="0" smtClean="0"/>
              <a:t>so rank correlation </a:t>
            </a:r>
            <a:r>
              <a:rPr lang="en-US" sz="2400" dirty="0"/>
              <a:t>(</a:t>
            </a:r>
            <a:r>
              <a:rPr lang="en-US" sz="2400" dirty="0" smtClean="0"/>
              <a:t>Spearman/Kendall) usually preferred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Dissimilarities within RDM are not independent: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Test significance </a:t>
            </a:r>
            <a:r>
              <a:rPr lang="en-US" sz="2400" b="1" dirty="0" smtClean="0"/>
              <a:t>across subjects…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…or </a:t>
            </a:r>
            <a:r>
              <a:rPr lang="en-US" sz="2400" b="1" dirty="0" smtClean="0"/>
              <a:t>within subjects </a:t>
            </a:r>
            <a:r>
              <a:rPr lang="en-US" sz="2400" dirty="0" smtClean="0"/>
              <a:t>using row/column </a:t>
            </a:r>
            <a:r>
              <a:rPr lang="en-US" sz="2400" b="1" dirty="0" smtClean="0"/>
              <a:t>permutation</a:t>
            </a:r>
            <a:endParaRPr lang="en-US" sz="2400" b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62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3999" cy="634082"/>
          </a:xfrm>
        </p:spPr>
        <p:txBody>
          <a:bodyPr>
            <a:noAutofit/>
          </a:bodyPr>
          <a:lstStyle/>
          <a:p>
            <a:r>
              <a:rPr lang="en-GB" sz="2800" dirty="0" smtClean="0"/>
              <a:t>Demo 1:  Fig 4 from paper:  statistics – simulated data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(2013)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21611"/>
            <a:ext cx="6410833" cy="6282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2240" y="4293096"/>
            <a:ext cx="2124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Note: </a:t>
            </a:r>
          </a:p>
          <a:p>
            <a:r>
              <a:rPr lang="en-GB" dirty="0" smtClean="0"/>
              <a:t>the 3</a:t>
            </a:r>
            <a:r>
              <a:rPr lang="en-GB" baseline="30000" dirty="0" smtClean="0"/>
              <a:t>rd</a:t>
            </a:r>
            <a:r>
              <a:rPr lang="en-GB" dirty="0" smtClean="0"/>
              <a:t> model RDM is conceptually similar to a binary classification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06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(2014)</a:t>
            </a:r>
            <a:endParaRPr lang="en-GB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44" y="4525754"/>
            <a:ext cx="410445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Group mean RDM is best possible model (given the data) for comparing each subject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Positively biased because comparison subject included in mean</a:t>
            </a:r>
            <a:endParaRPr lang="en-US" dirty="0"/>
          </a:p>
          <a:p>
            <a:endParaRPr lang="en-US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88024" y="4525754"/>
            <a:ext cx="410445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Leave-one-out mean removes this dependence, but is negatively biased because does not use all data</a:t>
            </a:r>
            <a:endParaRPr lang="en-US" dirty="0"/>
          </a:p>
          <a:p>
            <a:endParaRPr lang="en-US" sz="2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496" y="6085337"/>
            <a:ext cx="9073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Do we need a better model, or better data?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72529"/>
            <a:ext cx="5812234" cy="41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14314"/>
            <a:ext cx="8021711" cy="61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0232" y="6156593"/>
            <a:ext cx="23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Niko Kriegeskorte</a:t>
            </a:r>
          </a:p>
          <a:p>
            <a:pPr algn="r"/>
            <a:r>
              <a:rPr lang="en-US" sz="1600" dirty="0" smtClean="0"/>
              <a:t>RSA workshop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03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3999" cy="634082"/>
          </a:xfrm>
        </p:spPr>
        <p:txBody>
          <a:bodyPr>
            <a:noAutofit/>
          </a:bodyPr>
          <a:lstStyle/>
          <a:p>
            <a:r>
              <a:rPr lang="en-GB" sz="2800" dirty="0" smtClean="0"/>
              <a:t>Demo 1:  Fig 5 from paper:  statistics – real data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(2013)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79"/>
            <a:ext cx="6387481" cy="632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4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57200" y="764704"/>
            <a:ext cx="82296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“</a:t>
            </a:r>
            <a:r>
              <a:rPr lang="en-GB" altLang="en-US" sz="2800" dirty="0" smtClean="0">
                <a:solidFill>
                  <a:srgbClr val="C00000"/>
                </a:solidFill>
              </a:rPr>
              <a:t>R</a:t>
            </a:r>
            <a:r>
              <a:rPr lang="en-GB" altLang="en-US" sz="2800" dirty="0" smtClean="0"/>
              <a:t>epresentational </a:t>
            </a:r>
            <a:r>
              <a:rPr lang="en-GB" altLang="en-US" sz="2800" dirty="0" smtClean="0">
                <a:solidFill>
                  <a:srgbClr val="C00000"/>
                </a:solidFill>
              </a:rPr>
              <a:t>S</a:t>
            </a:r>
            <a:r>
              <a:rPr lang="en-GB" altLang="en-US" sz="2800" dirty="0" smtClean="0"/>
              <a:t>imilarity </a:t>
            </a:r>
            <a:r>
              <a:rPr lang="en-GB" altLang="en-US" sz="2800" dirty="0">
                <a:solidFill>
                  <a:srgbClr val="C00000"/>
                </a:solidFill>
              </a:rPr>
              <a:t>A</a:t>
            </a:r>
            <a:r>
              <a:rPr lang="en-GB" altLang="en-US" sz="2800" dirty="0" smtClean="0"/>
              <a:t>nalysis (RSA) is </a:t>
            </a:r>
            <a:r>
              <a:rPr lang="en-GB" altLang="en-US" sz="2800" dirty="0"/>
              <a:t/>
            </a:r>
            <a:br>
              <a:rPr lang="en-GB" altLang="en-US" sz="2800" dirty="0"/>
            </a:br>
            <a:r>
              <a:rPr lang="en-GB" altLang="en-US" sz="2800" dirty="0" smtClean="0"/>
              <a:t>an MVPA method to:</a:t>
            </a:r>
            <a:br>
              <a:rPr lang="en-GB" altLang="en-US" sz="2800" dirty="0" smtClean="0"/>
            </a:br>
            <a:r>
              <a:rPr lang="en-GB" altLang="en-US" sz="2800" b="1" dirty="0" smtClean="0"/>
              <a:t>describe and compare </a:t>
            </a:r>
            <a:r>
              <a:rPr lang="en-GB" altLang="en-US" sz="2800" b="1" dirty="0" smtClean="0"/>
              <a:t>geometries of represented conditions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8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Generalisation of classification:</a:t>
            </a:r>
          </a:p>
          <a:p>
            <a:pPr marL="1314450" lvl="1" indent="-571500" eaLnBrk="1" hangingPunct="1">
              <a:spcBef>
                <a:spcPct val="0"/>
              </a:spcBef>
            </a:pPr>
            <a:r>
              <a:rPr lang="en-GB" altLang="en-US" sz="2400" dirty="0" smtClean="0"/>
              <a:t>More conditions</a:t>
            </a:r>
          </a:p>
          <a:p>
            <a:pPr marL="1314450" lvl="1" indent="-571500" eaLnBrk="1" hangingPunct="1">
              <a:spcBef>
                <a:spcPct val="0"/>
              </a:spcBef>
            </a:pPr>
            <a:r>
              <a:rPr lang="en-GB" altLang="en-US" sz="2400" dirty="0" smtClean="0"/>
              <a:t>More general notion of dissimilarity </a:t>
            </a:r>
            <a:br>
              <a:rPr lang="en-GB" altLang="en-US" sz="2400" dirty="0" smtClean="0"/>
            </a:br>
            <a:r>
              <a:rPr lang="en-GB" altLang="en-US" sz="2000" dirty="0" smtClean="0"/>
              <a:t>(not “are patterns different?” but “how different are they?” and “how are they different</a:t>
            </a:r>
            <a:r>
              <a:rPr lang="en-GB" altLang="en-US" sz="2000" dirty="0" smtClean="0"/>
              <a:t>?”)</a:t>
            </a:r>
          </a:p>
          <a:p>
            <a:pPr marL="1314450" lvl="1" indent="-571500" eaLnBrk="1" hangingPunct="1">
              <a:spcBef>
                <a:spcPct val="0"/>
              </a:spcBef>
            </a:pPr>
            <a:r>
              <a:rPr lang="en-GB" altLang="en-US" sz="2400" dirty="0" smtClean="0"/>
              <a:t>No need to predefine stimulus categories/dimensions</a:t>
            </a:r>
            <a:endParaRPr lang="en-GB" altLang="en-US" sz="2400" dirty="0" smtClean="0"/>
          </a:p>
          <a:p>
            <a:pPr marL="1314450" lvl="1" indent="-571500" eaLnBrk="1" hangingPunct="1">
              <a:spcBef>
                <a:spcPct val="0"/>
              </a:spcBef>
            </a:pPr>
            <a:endParaRPr lang="en-GB" altLang="en-US" sz="2000" dirty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(Assumes that the concepts can be embedded in a high-dimensional space, and that the measurements sample this space)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What is RSA?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4253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1470025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b="1" dirty="0" smtClean="0"/>
              <a:t>DEMO2_RSA_ROI_sim_djm</a:t>
            </a:r>
            <a:br>
              <a:rPr lang="en-GB" sz="3600" b="1" dirty="0" smtClean="0"/>
            </a:br>
            <a:endParaRPr lang="en-GB" sz="36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863588" y="2636912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Example </a:t>
            </a:r>
            <a:r>
              <a:rPr lang="en-GB" sz="2400" dirty="0"/>
              <a:t>"</a:t>
            </a:r>
            <a:r>
              <a:rPr lang="en-GB" sz="2400" dirty="0" smtClean="0"/>
              <a:t>ROI-based</a:t>
            </a:r>
            <a:r>
              <a:rPr lang="en-GB" sz="2400" dirty="0"/>
              <a:t>" RSA pipeline </a:t>
            </a:r>
            <a:r>
              <a:rPr lang="en-GB" sz="2400" dirty="0" smtClean="0"/>
              <a:t>on simulated data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We’ll look at the </a:t>
            </a:r>
            <a:r>
              <a:rPr lang="en-GB" sz="2400" dirty="0" err="1" smtClean="0"/>
              <a:t>userOptions</a:t>
            </a:r>
            <a:r>
              <a:rPr lang="en-GB" sz="2400" dirty="0" smtClean="0"/>
              <a:t> structure in more detail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Data RDMs are calculated by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constructRDMs</a:t>
            </a:r>
            <a:r>
              <a:rPr lang="en-GB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n-lt"/>
                <a:cs typeface="Courier New" panose="02070309020205020404" pitchFamily="49" charset="0"/>
              </a:rPr>
              <a:t>Need to choose a dissimilarity measure…</a:t>
            </a:r>
            <a:endParaRPr lang="en-GB" sz="2400" dirty="0">
              <a:latin typeface="+mn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161808" cy="524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18864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How to measure representational dissimilarity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5877272"/>
            <a:ext cx="23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</a:t>
            </a:r>
          </a:p>
          <a:p>
            <a:pPr algn="r"/>
            <a:r>
              <a:rPr lang="en-US" sz="1600" dirty="0" smtClean="0"/>
              <a:t>Niko Kriegeskorte</a:t>
            </a:r>
          </a:p>
          <a:p>
            <a:pPr algn="r"/>
            <a:r>
              <a:rPr lang="en-US" sz="1600" dirty="0" smtClean="0"/>
              <a:t>RSA workshop 2015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213783" y="174237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and other cross-validated “distance estimates”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773414"/>
            <a:ext cx="8164820" cy="308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95536" y="773413"/>
            <a:ext cx="8164820" cy="1543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7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Euclidean distance</a:t>
            </a:r>
            <a:endParaRPr lang="en-GB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Straight-line distance between two patterns in Euclidean space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GB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79512" y="2132856"/>
            <a:ext cx="4248472" cy="4255943"/>
            <a:chOff x="133048" y="2053377"/>
            <a:chExt cx="4248472" cy="425594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72" y="2125385"/>
              <a:ext cx="4032448" cy="4183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05056" y="2053377"/>
              <a:ext cx="1008112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3048" y="2649761"/>
              <a:ext cx="93610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1080" y="2691289"/>
              <a:ext cx="43204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12160" y="5724545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from Alex Walther</a:t>
            </a:r>
          </a:p>
          <a:p>
            <a:r>
              <a:rPr lang="en-US" sz="1600" dirty="0" smtClean="0"/>
              <a:t>RSA workshop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04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Correlation distance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124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1 – correlation coefficient</a:t>
            </a:r>
          </a:p>
          <a:p>
            <a:pPr marL="0" indent="0">
              <a:buNone/>
            </a:pPr>
            <a:r>
              <a:rPr lang="en-US" sz="2400" dirty="0" smtClean="0"/>
              <a:t>Correlation = cosine of the angle between </a:t>
            </a:r>
            <a:r>
              <a:rPr lang="en-US" sz="2400" dirty="0" err="1" smtClean="0"/>
              <a:t>normalised</a:t>
            </a:r>
            <a:r>
              <a:rPr lang="en-US" sz="2400" dirty="0" smtClean="0"/>
              <a:t> patterns 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539552" y="2297192"/>
            <a:ext cx="3479441" cy="3364056"/>
            <a:chOff x="233448" y="2487486"/>
            <a:chExt cx="4122528" cy="3985817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487486"/>
              <a:ext cx="3888432" cy="3985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44496" y="2487486"/>
              <a:ext cx="1008112" cy="509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3448" y="2996064"/>
              <a:ext cx="93610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0840" y="3042672"/>
              <a:ext cx="43204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95636" y="5962504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from Alex Walther</a:t>
            </a:r>
          </a:p>
          <a:p>
            <a:r>
              <a:rPr lang="en-US" sz="1600" dirty="0" smtClean="0"/>
              <a:t>RSA workshop 2015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427984" y="3186588"/>
            <a:ext cx="4608512" cy="2618676"/>
            <a:chOff x="4427984" y="2708920"/>
            <a:chExt cx="4608512" cy="261867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27984" y="2708920"/>
              <a:ext cx="4425404" cy="2618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12160" y="2708920"/>
              <a:ext cx="3024336" cy="1309338"/>
            </a:xfrm>
            <a:prstGeom prst="rect">
              <a:avLst/>
            </a:prstGeom>
            <a:solidFill>
              <a:srgbClr val="FFFFFF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56176" y="6021288"/>
            <a:ext cx="28077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Misaki</a:t>
            </a:r>
            <a:r>
              <a:rPr lang="en-US" altLang="en-US" sz="1800" dirty="0"/>
              <a:t> et al. </a:t>
            </a:r>
            <a:r>
              <a:rPr lang="en-US" altLang="en-US" sz="1800" dirty="0" smtClean="0"/>
              <a:t>2010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53835"/>
            <a:ext cx="4425404" cy="56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6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667005" cy="61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5877272"/>
            <a:ext cx="23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</a:t>
            </a:r>
          </a:p>
          <a:p>
            <a:pPr algn="r"/>
            <a:r>
              <a:rPr lang="en-US" sz="1600" dirty="0" smtClean="0"/>
              <a:t>Niko Kriegeskorte</a:t>
            </a:r>
          </a:p>
          <a:p>
            <a:pPr algn="r"/>
            <a:r>
              <a:rPr lang="en-US" sz="1600" dirty="0" smtClean="0"/>
              <a:t>RSA workshop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05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630"/>
            <a:ext cx="8280920" cy="589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35996" y="6402814"/>
            <a:ext cx="450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Alex Walther, RSA workshop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74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59" y="1403484"/>
            <a:ext cx="6170685" cy="39604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47864" y="5795972"/>
            <a:ext cx="2389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Kriegeskorte et al. </a:t>
            </a:r>
            <a:r>
              <a:rPr lang="en-US" altLang="en-US" dirty="0" smtClean="0"/>
              <a:t>2008</a:t>
            </a:r>
            <a:endParaRPr lang="en-US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One example of effect in practice: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796136" y="1268760"/>
            <a:ext cx="2088232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96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3999" cy="634082"/>
          </a:xfrm>
        </p:spPr>
        <p:txBody>
          <a:bodyPr>
            <a:noAutofit/>
          </a:bodyPr>
          <a:lstStyle/>
          <a:p>
            <a:r>
              <a:rPr lang="en-GB" sz="2800" dirty="0" smtClean="0"/>
              <a:t>Demo 3:  Fig S5 from paper:  “LD-t” as a dissimilarity measure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(2013)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4269"/>
            <a:ext cx="73533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Linear Discriminant t value (</a:t>
            </a:r>
            <a:r>
              <a:rPr lang="en-US" sz="3600" b="1" dirty="0" err="1" smtClean="0"/>
              <a:t>LDt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 smtClean="0"/>
              <a:t>The </a:t>
            </a:r>
            <a:r>
              <a:rPr lang="en-US" sz="2600" b="1" dirty="0" smtClean="0"/>
              <a:t>recommended</a:t>
            </a:r>
            <a:r>
              <a:rPr lang="en-US" sz="2600" dirty="0" smtClean="0"/>
              <a:t> dissimilarity measure used in the RSA toolbox.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Along with Linear Discriminant Contrast (</a:t>
            </a:r>
            <a:r>
              <a:rPr lang="en-US" sz="2600" b="1" dirty="0" smtClean="0"/>
              <a:t>LDC</a:t>
            </a:r>
            <a:r>
              <a:rPr lang="en-US" sz="2600" dirty="0" smtClean="0"/>
              <a:t>), aka </a:t>
            </a:r>
            <a:r>
              <a:rPr lang="en-US" sz="2600" b="1" dirty="0" err="1" smtClean="0"/>
              <a:t>Crossnobis</a:t>
            </a:r>
            <a:r>
              <a:rPr lang="en-US" sz="2600" dirty="0" smtClean="0"/>
              <a:t> estimator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T</a:t>
            </a:r>
            <a:r>
              <a:rPr lang="en-US" sz="2600" dirty="0" smtClean="0"/>
              <a:t>wo desired properties: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/>
              <a:t>Multivariately</a:t>
            </a:r>
            <a:r>
              <a:rPr lang="en-US" sz="2600" dirty="0" smtClean="0"/>
              <a:t> noise </a:t>
            </a:r>
            <a:r>
              <a:rPr lang="en-US" sz="2600" dirty="0" err="1" smtClean="0"/>
              <a:t>normalised</a:t>
            </a:r>
            <a:endParaRPr lang="en-US" sz="2600" dirty="0" smtClean="0"/>
          </a:p>
          <a:p>
            <a:pPr marL="803275" lvl="1" indent="-403225"/>
            <a:r>
              <a:rPr lang="en-US" sz="2200" dirty="0" smtClean="0"/>
              <a:t>Like </a:t>
            </a:r>
            <a:r>
              <a:rPr lang="en-US" sz="2200" dirty="0" err="1"/>
              <a:t>M</a:t>
            </a:r>
            <a:r>
              <a:rPr lang="en-US" sz="2200" dirty="0" err="1" smtClean="0"/>
              <a:t>ahalanobis</a:t>
            </a:r>
            <a:r>
              <a:rPr lang="en-US" sz="2200" dirty="0" smtClean="0"/>
              <a:t> distance</a:t>
            </a:r>
          </a:p>
          <a:p>
            <a:pPr marL="803275" lvl="1" indent="-403225"/>
            <a:r>
              <a:rPr lang="en-US" sz="2200" dirty="0" smtClean="0"/>
              <a:t>Potentially increases sensitivity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Cross-validated</a:t>
            </a:r>
          </a:p>
          <a:p>
            <a:pPr lvl="1"/>
            <a:r>
              <a:rPr lang="en-US" sz="2200" dirty="0" err="1" smtClean="0"/>
              <a:t>Generalises</a:t>
            </a:r>
            <a:endParaRPr lang="en-US" sz="2200" dirty="0" smtClean="0"/>
          </a:p>
          <a:p>
            <a:pPr lvl="1"/>
            <a:r>
              <a:rPr lang="en-US" sz="2200" dirty="0" smtClean="0"/>
              <a:t>Not positively biased, with interpretable zero point</a:t>
            </a:r>
          </a:p>
          <a:p>
            <a:pPr lvl="1"/>
            <a:r>
              <a:rPr lang="en-US" sz="2200" dirty="0" smtClean="0"/>
              <a:t>Requires data splitting (may not always be possible, and potentially reduces sensitivity)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(Note the </a:t>
            </a:r>
            <a:r>
              <a:rPr lang="en-US" sz="2600" b="1" dirty="0" smtClean="0"/>
              <a:t>default</a:t>
            </a:r>
            <a:r>
              <a:rPr lang="en-US" sz="2600" dirty="0" smtClean="0"/>
              <a:t> dissimilarity measure in the RSA toolbox is correlation distance)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351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2952328" cy="165618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Noise </a:t>
            </a:r>
            <a:r>
              <a:rPr lang="en-US" sz="3600" b="1" dirty="0" err="1" smtClean="0"/>
              <a:t>normalisation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116632"/>
            <a:ext cx="5554960" cy="34563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Noise </a:t>
            </a:r>
            <a:r>
              <a:rPr lang="en-US" sz="2600" dirty="0" err="1" smtClean="0"/>
              <a:t>normalisation</a:t>
            </a:r>
            <a:r>
              <a:rPr lang="en-US" sz="2600" dirty="0" smtClean="0"/>
              <a:t> of fMRI response patterns increases reliability of estimated pattern distances.</a:t>
            </a:r>
            <a:endParaRPr lang="en-US" sz="2600" dirty="0"/>
          </a:p>
          <a:p>
            <a:pPr marL="0" indent="0">
              <a:buNone/>
            </a:pPr>
            <a:r>
              <a:rPr lang="en-US" sz="2600" dirty="0" err="1" smtClean="0"/>
              <a:t>Univariate</a:t>
            </a:r>
            <a:r>
              <a:rPr lang="en-US" sz="2600" dirty="0" smtClean="0"/>
              <a:t>: </a:t>
            </a:r>
          </a:p>
          <a:p>
            <a:pPr marL="400050" lvl="1" indent="0">
              <a:buNone/>
            </a:pPr>
            <a:r>
              <a:rPr lang="en-US" sz="2200" dirty="0" smtClean="0"/>
              <a:t>Divide each voxel’s beta weight by its standard error </a:t>
            </a:r>
            <a:r>
              <a:rPr lang="en-US" sz="2600" dirty="0" smtClean="0">
                <a:sym typeface="Wingdings" pitchFamily="2" charset="2"/>
              </a:rPr>
              <a:t> </a:t>
            </a:r>
            <a:r>
              <a:rPr lang="en-US" sz="2600" dirty="0" smtClean="0"/>
              <a:t>t value</a:t>
            </a:r>
          </a:p>
          <a:p>
            <a:pPr marL="0" indent="0">
              <a:buNone/>
            </a:pPr>
            <a:r>
              <a:rPr lang="en-US" sz="2600" dirty="0" smtClean="0"/>
              <a:t>Multivariate: </a:t>
            </a:r>
          </a:p>
          <a:p>
            <a:pPr marL="400050" lvl="1" indent="0">
              <a:buNone/>
            </a:pPr>
            <a:r>
              <a:rPr lang="en-US" sz="2200" dirty="0" smtClean="0"/>
              <a:t>Multiply patterns by inverse of (square-rooted) covariance matrix </a:t>
            </a:r>
            <a:r>
              <a:rPr lang="en-US" sz="2200" dirty="0" smtClean="0">
                <a:sym typeface="Wingdings" pitchFamily="2" charset="2"/>
              </a:rPr>
              <a:t> </a:t>
            </a:r>
            <a:r>
              <a:rPr lang="en-US" sz="2200" dirty="0" err="1" smtClean="0">
                <a:sym typeface="Wingdings" pitchFamily="2" charset="2"/>
              </a:rPr>
              <a:t>Mahalanobis</a:t>
            </a:r>
            <a:r>
              <a:rPr lang="en-US" sz="2200" dirty="0" smtClean="0">
                <a:sym typeface="Wingdings" pitchFamily="2" charset="2"/>
              </a:rPr>
              <a:t> distance</a:t>
            </a:r>
            <a:endParaRPr lang="en-US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689" y="2060848"/>
            <a:ext cx="2383103" cy="413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3236" y="6414372"/>
            <a:ext cx="1890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Misaki</a:t>
            </a:r>
            <a:r>
              <a:rPr lang="en-US" altLang="en-US" sz="1800" dirty="0"/>
              <a:t> et al. </a:t>
            </a:r>
            <a:r>
              <a:rPr lang="en-US" altLang="en-US" sz="1800" dirty="0" smtClean="0"/>
              <a:t>2010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39702"/>
            <a:ext cx="5363170" cy="271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35996" y="6402814"/>
            <a:ext cx="450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Alex Walther, RSA workshop 2015</a:t>
            </a:r>
            <a:endParaRPr lang="en-US" sz="16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02" y="3367904"/>
            <a:ext cx="3562970" cy="27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8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57200" y="274638"/>
            <a:ext cx="8229600" cy="55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Why do RSA?</a:t>
            </a:r>
            <a:endParaRPr lang="en-GB" altLang="en-US" sz="36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908720"/>
            <a:ext cx="822960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 smtClean="0"/>
              <a:t>Quantifies neural relationships between conditions in an abstract space, derived from, but no longer dependent on, the measurement </a:t>
            </a:r>
            <a:r>
              <a:rPr lang="en-GB" altLang="en-US" sz="2400" dirty="0" smtClean="0"/>
              <a:t>format…</a:t>
            </a: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b="1" dirty="0" smtClean="0"/>
              <a:t>Allows representational structures to be distinguished, </a:t>
            </a:r>
            <a:br>
              <a:rPr lang="en-GB" altLang="en-US" sz="2400" b="1" dirty="0" smtClean="0"/>
            </a:br>
            <a:r>
              <a:rPr lang="en-GB" altLang="en-US" sz="2400" b="1" dirty="0" smtClean="0"/>
              <a:t>and compared in common format</a:t>
            </a:r>
            <a:endParaRPr lang="en-GB" altLang="en-US" sz="2000" b="1" dirty="0" smtClean="0"/>
          </a:p>
        </p:txBody>
      </p:sp>
      <p:pic>
        <p:nvPicPr>
          <p:cNvPr id="4" name="Picture 3" descr="granada_RSA-circle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84984"/>
            <a:ext cx="3630204" cy="3350957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16216" y="6309320"/>
            <a:ext cx="24340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/>
              <a:t>Kriegeskorte</a:t>
            </a:r>
            <a:r>
              <a:rPr lang="en-US" sz="1600" dirty="0"/>
              <a:t> et al. </a:t>
            </a:r>
            <a:r>
              <a:rPr lang="en-US" sz="1600" dirty="0" smtClean="0"/>
              <a:t>2008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Cross-validated dissimilarity measures</a:t>
            </a:r>
            <a:endParaRPr lang="en-US" sz="3600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276872"/>
            <a:ext cx="42195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660232" y="5877272"/>
            <a:ext cx="23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</a:t>
            </a:r>
          </a:p>
          <a:p>
            <a:pPr algn="r"/>
            <a:r>
              <a:rPr lang="en-US" sz="1600" dirty="0" smtClean="0"/>
              <a:t>Niko Kriegeskorte</a:t>
            </a:r>
          </a:p>
          <a:p>
            <a:pPr algn="r"/>
            <a:r>
              <a:rPr lang="en-US" sz="1600" dirty="0" smtClean="0"/>
              <a:t>RSA workshop 2015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906888" cy="244827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Distances are positive</a:t>
            </a:r>
          </a:p>
          <a:p>
            <a:r>
              <a:rPr lang="en-US" sz="2800" dirty="0" smtClean="0"/>
              <a:t>In high dimensional space, noise is likely orthogonal to pattern separation</a:t>
            </a:r>
          </a:p>
          <a:p>
            <a:r>
              <a:rPr lang="en-US" sz="2800" dirty="0" smtClean="0"/>
              <a:t>Noise </a:t>
            </a:r>
            <a:r>
              <a:rPr lang="en-US" sz="2800" dirty="0" smtClean="0">
                <a:sym typeface="Wingdings" pitchFamily="2" charset="2"/>
              </a:rPr>
              <a:t>means </a:t>
            </a:r>
            <a:r>
              <a:rPr lang="en-US" sz="2800" dirty="0" smtClean="0"/>
              <a:t>distance measures are positively biased. </a:t>
            </a:r>
          </a:p>
        </p:txBody>
      </p:sp>
    </p:spTree>
    <p:extLst>
      <p:ext uri="{BB962C8B-B14F-4D97-AF65-F5344CB8AC3E}">
        <p14:creationId xmlns:p14="http://schemas.microsoft.com/office/powerpoint/2010/main" val="404751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Cross-validated dissimilarity measures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4978896" cy="33020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Cross-validated dissimilarity measures</a:t>
            </a:r>
            <a:br>
              <a:rPr lang="en-US" sz="2400" dirty="0" smtClean="0"/>
            </a:br>
            <a:r>
              <a:rPr lang="en-US" sz="2400" dirty="0" smtClean="0"/>
              <a:t>are </a:t>
            </a:r>
            <a:r>
              <a:rPr lang="en-US" sz="2400" i="1" dirty="0" smtClean="0"/>
              <a:t>estimates </a:t>
            </a:r>
            <a:r>
              <a:rPr lang="en-US" sz="2400" dirty="0" smtClean="0"/>
              <a:t>of distances. So can be negative. </a:t>
            </a:r>
          </a:p>
          <a:p>
            <a:pPr marL="0" indent="0">
              <a:buNone/>
            </a:pPr>
            <a:r>
              <a:rPr lang="en-US" sz="2400" dirty="0" smtClean="0"/>
              <a:t>They are unbiased, have an interpretable zero point, </a:t>
            </a:r>
            <a:r>
              <a:rPr lang="en-US" sz="2400" dirty="0"/>
              <a:t>a</a:t>
            </a:r>
            <a:r>
              <a:rPr lang="en-US" sz="2400" dirty="0" smtClean="0"/>
              <a:t>nd preserve ratio scale.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796136" y="4207581"/>
            <a:ext cx="3133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from Alex Walther, RSA workshop 2015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7925" y="4688215"/>
            <a:ext cx="38164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LDC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dot product of difference vectors   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~ cosine of angle between them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= zero if orthogonal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Can divide by #voxels to compare ROIs of different sizes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LDt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LDC divided by its standard error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12" y="876300"/>
            <a:ext cx="3412076" cy="333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777730" cy="172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9512" y="6372036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Nili et al. (2013)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425593" y="5445224"/>
            <a:ext cx="4777730" cy="71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843808" y="4282758"/>
            <a:ext cx="360040" cy="50959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40238" y="3738208"/>
            <a:ext cx="315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covariance </a:t>
            </a:r>
            <a:br>
              <a:rPr lang="en-GB"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(Euclidean distance if identity matrix)</a:t>
            </a:r>
            <a:endParaRPr lang="en-GB"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9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4" grpId="0" build="p"/>
      <p:bldP spid="33" grpId="0"/>
      <p:bldP spid="19" grpId="0" animBg="1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Compare with LDA classifier</a:t>
            </a:r>
            <a:endParaRPr lang="en-GB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7439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0232" y="5877272"/>
            <a:ext cx="23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</a:t>
            </a:r>
          </a:p>
          <a:p>
            <a:pPr algn="r"/>
            <a:r>
              <a:rPr lang="en-US" sz="1600" dirty="0" smtClean="0"/>
              <a:t>Niko Kriegeskorte</a:t>
            </a:r>
          </a:p>
          <a:p>
            <a:pPr algn="r"/>
            <a:r>
              <a:rPr lang="en-US" sz="1600" dirty="0" smtClean="0"/>
              <a:t>RSA workshop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1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6190622" cy="504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5805264"/>
            <a:ext cx="23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from </a:t>
            </a:r>
          </a:p>
          <a:p>
            <a:r>
              <a:rPr lang="en-US" sz="1600" dirty="0" smtClean="0"/>
              <a:t>Niko Kriegeskorte</a:t>
            </a:r>
          </a:p>
          <a:p>
            <a:r>
              <a:rPr lang="en-US" sz="1600" dirty="0" smtClean="0"/>
              <a:t>RSA workshop 2015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1700808"/>
            <a:ext cx="2099612" cy="1792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1949" y="3717032"/>
            <a:ext cx="2339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if there is no separation of conditions, but one is noisier?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1949" y="5949280"/>
            <a:ext cx="2339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would be the accuracy of a linear classifier? 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4614003"/>
            <a:ext cx="1485885" cy="13591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6256" y="1138382"/>
            <a:ext cx="1408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Nili</a:t>
            </a:r>
            <a:r>
              <a:rPr lang="en-US" sz="1600" dirty="0" smtClean="0"/>
              <a:t> et al.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206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23" y="495890"/>
            <a:ext cx="9143999" cy="634082"/>
          </a:xfrm>
        </p:spPr>
        <p:txBody>
          <a:bodyPr>
            <a:noAutofit/>
          </a:bodyPr>
          <a:lstStyle/>
          <a:p>
            <a:r>
              <a:rPr lang="en-GB" sz="2800" dirty="0" smtClean="0"/>
              <a:t>Demo 4:  Fig S3 from paper:  searchlight mapping </a:t>
            </a:r>
            <a:br>
              <a:rPr lang="en-GB" sz="2800" dirty="0" smtClean="0"/>
            </a:br>
            <a:r>
              <a:rPr lang="en-GB" sz="2800" dirty="0" smtClean="0"/>
              <a:t>(simulated data)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(2013)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8182"/>
            <a:ext cx="4289700" cy="322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9787"/>
            <a:ext cx="42897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8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630"/>
            <a:ext cx="9143999" cy="922114"/>
          </a:xfrm>
        </p:spPr>
        <p:txBody>
          <a:bodyPr>
            <a:noAutofit/>
          </a:bodyPr>
          <a:lstStyle/>
          <a:p>
            <a:r>
              <a:rPr lang="en-GB" sz="2800" dirty="0" smtClean="0"/>
              <a:t>Demo 5:  Using real data </a:t>
            </a:r>
            <a:br>
              <a:rPr lang="en-GB" sz="2800" dirty="0" smtClean="0"/>
            </a:br>
            <a:r>
              <a:rPr lang="en-GB" sz="2800" dirty="0" smtClean="0"/>
              <a:t>– demo data from The Decoding Toolbox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772816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Searchlight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Visualisation examples for ROIs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Model comparison examples for ROIs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341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06090"/>
          </a:xfrm>
        </p:spPr>
        <p:txBody>
          <a:bodyPr>
            <a:noAutofit/>
          </a:bodyPr>
          <a:lstStyle/>
          <a:p>
            <a:r>
              <a:rPr lang="en-GB" sz="3200" dirty="0" smtClean="0"/>
              <a:t>Spearman vs. Kendall tau-a for comparing RDMs</a:t>
            </a:r>
            <a:endParaRPr lang="en-GB" sz="3200" dirty="0"/>
          </a:p>
        </p:txBody>
      </p:sp>
      <p:pic>
        <p:nvPicPr>
          <p:cNvPr id="4" name="Picture 3" descr="https://s3-eu-west-1.amazonaws.com/ppreviews-plos-725668748/1470055/preview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06090"/>
            <a:ext cx="6120680" cy="46868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984267" y="6444044"/>
            <a:ext cx="212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Nili et al. (2014)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77180" y="5579917"/>
            <a:ext cx="8543292" cy="106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 smtClean="0"/>
              <a:t>Kendall tau-a was previously recommended for models with ties.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 smtClean="0"/>
              <a:t>Now a modified Spearman’s rho with random-tie-breaking is recommended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239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47663"/>
            <a:ext cx="851535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7753" y="6341061"/>
            <a:ext cx="471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Niko Kriegeskorte, RSA workshop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763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3" y="207734"/>
            <a:ext cx="7972375" cy="595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7753" y="6341061"/>
            <a:ext cx="471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Niko Kriegeskorte, RSA workshop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42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2" y="313092"/>
            <a:ext cx="7979060" cy="58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37753" y="6341061"/>
            <a:ext cx="471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Niko Kriegeskorte, RSA workshop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07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016"/>
            <a:ext cx="878734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1700808"/>
            <a:ext cx="7920880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12744" y="4653136"/>
            <a:ext cx="7920880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444208" y="6309320"/>
            <a:ext cx="28084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600" dirty="0" err="1" smtClean="0"/>
              <a:t>Kreigeskorte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&amp; </a:t>
            </a:r>
            <a:r>
              <a:rPr lang="en-US" altLang="en-US" sz="1600" dirty="0" err="1" smtClean="0"/>
              <a:t>Kievit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en-US" altLang="en-US" sz="1600" dirty="0" smtClean="0"/>
              <a:t>2013)</a:t>
            </a:r>
            <a:endParaRPr lang="en-US" alt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95536" y="6165304"/>
            <a:ext cx="3024336" cy="488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851920" y="6052188"/>
            <a:ext cx="1800200" cy="54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796136" y="476672"/>
            <a:ext cx="936104" cy="93610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96336" y="476672"/>
            <a:ext cx="685260" cy="10492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5292" y="3442692"/>
            <a:ext cx="864096" cy="87533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79440" y="3351372"/>
            <a:ext cx="864096" cy="87533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11960" y="3420201"/>
            <a:ext cx="864096" cy="87533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 rot="5400000">
            <a:off x="3759784" y="161585"/>
            <a:ext cx="599728" cy="1539876"/>
          </a:xfrm>
          <a:prstGeom prst="arc">
            <a:avLst>
              <a:gd name="adj1" fmla="val 13473851"/>
              <a:gd name="adj2" fmla="val 19048038"/>
            </a:avLst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/>
          <p:cNvSpPr/>
          <p:nvPr/>
        </p:nvSpPr>
        <p:spPr>
          <a:xfrm rot="13622382">
            <a:off x="6528657" y="2512606"/>
            <a:ext cx="599728" cy="1539876"/>
          </a:xfrm>
          <a:prstGeom prst="arc">
            <a:avLst>
              <a:gd name="adj1" fmla="val 13473851"/>
              <a:gd name="adj2" fmla="val 19048038"/>
            </a:avLst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2216727" y="374073"/>
            <a:ext cx="907473" cy="775854"/>
          </a:xfrm>
          <a:custGeom>
            <a:avLst/>
            <a:gdLst>
              <a:gd name="connsiteX0" fmla="*/ 616528 w 907473"/>
              <a:gd name="connsiteY0" fmla="*/ 0 h 775854"/>
              <a:gd name="connsiteX1" fmla="*/ 616528 w 907473"/>
              <a:gd name="connsiteY1" fmla="*/ 159327 h 775854"/>
              <a:gd name="connsiteX2" fmla="*/ 623455 w 907473"/>
              <a:gd name="connsiteY2" fmla="*/ 187036 h 775854"/>
              <a:gd name="connsiteX3" fmla="*/ 644237 w 907473"/>
              <a:gd name="connsiteY3" fmla="*/ 207818 h 775854"/>
              <a:gd name="connsiteX4" fmla="*/ 651164 w 907473"/>
              <a:gd name="connsiteY4" fmla="*/ 228600 h 775854"/>
              <a:gd name="connsiteX5" fmla="*/ 637309 w 907473"/>
              <a:gd name="connsiteY5" fmla="*/ 339436 h 775854"/>
              <a:gd name="connsiteX6" fmla="*/ 602673 w 907473"/>
              <a:gd name="connsiteY6" fmla="*/ 346363 h 775854"/>
              <a:gd name="connsiteX7" fmla="*/ 547255 w 907473"/>
              <a:gd name="connsiteY7" fmla="*/ 353291 h 775854"/>
              <a:gd name="connsiteX8" fmla="*/ 526473 w 907473"/>
              <a:gd name="connsiteY8" fmla="*/ 360218 h 775854"/>
              <a:gd name="connsiteX9" fmla="*/ 512618 w 907473"/>
              <a:gd name="connsiteY9" fmla="*/ 401782 h 775854"/>
              <a:gd name="connsiteX10" fmla="*/ 547255 w 907473"/>
              <a:gd name="connsiteY10" fmla="*/ 505691 h 775854"/>
              <a:gd name="connsiteX11" fmla="*/ 588818 w 907473"/>
              <a:gd name="connsiteY11" fmla="*/ 512618 h 775854"/>
              <a:gd name="connsiteX12" fmla="*/ 685800 w 907473"/>
              <a:gd name="connsiteY12" fmla="*/ 491836 h 775854"/>
              <a:gd name="connsiteX13" fmla="*/ 706582 w 907473"/>
              <a:gd name="connsiteY13" fmla="*/ 477982 h 775854"/>
              <a:gd name="connsiteX14" fmla="*/ 755073 w 907473"/>
              <a:gd name="connsiteY14" fmla="*/ 464127 h 775854"/>
              <a:gd name="connsiteX15" fmla="*/ 775855 w 907473"/>
              <a:gd name="connsiteY15" fmla="*/ 457200 h 775854"/>
              <a:gd name="connsiteX16" fmla="*/ 824346 w 907473"/>
              <a:gd name="connsiteY16" fmla="*/ 443345 h 775854"/>
              <a:gd name="connsiteX17" fmla="*/ 893618 w 907473"/>
              <a:gd name="connsiteY17" fmla="*/ 450272 h 775854"/>
              <a:gd name="connsiteX18" fmla="*/ 900546 w 907473"/>
              <a:gd name="connsiteY18" fmla="*/ 471054 h 775854"/>
              <a:gd name="connsiteX19" fmla="*/ 907473 w 907473"/>
              <a:gd name="connsiteY19" fmla="*/ 554182 h 775854"/>
              <a:gd name="connsiteX20" fmla="*/ 900546 w 907473"/>
              <a:gd name="connsiteY20" fmla="*/ 727363 h 775854"/>
              <a:gd name="connsiteX21" fmla="*/ 879764 w 907473"/>
              <a:gd name="connsiteY21" fmla="*/ 741218 h 775854"/>
              <a:gd name="connsiteX22" fmla="*/ 865909 w 907473"/>
              <a:gd name="connsiteY22" fmla="*/ 762000 h 775854"/>
              <a:gd name="connsiteX23" fmla="*/ 824346 w 907473"/>
              <a:gd name="connsiteY23" fmla="*/ 775854 h 775854"/>
              <a:gd name="connsiteX24" fmla="*/ 318655 w 907473"/>
              <a:gd name="connsiteY24" fmla="*/ 768927 h 775854"/>
              <a:gd name="connsiteX25" fmla="*/ 290946 w 907473"/>
              <a:gd name="connsiteY25" fmla="*/ 762000 h 775854"/>
              <a:gd name="connsiteX26" fmla="*/ 214746 w 907473"/>
              <a:gd name="connsiteY26" fmla="*/ 755072 h 775854"/>
              <a:gd name="connsiteX27" fmla="*/ 0 w 907473"/>
              <a:gd name="connsiteY27" fmla="*/ 748145 h 77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07473" h="775854">
                <a:moveTo>
                  <a:pt x="616528" y="0"/>
                </a:moveTo>
                <a:cubicBezTo>
                  <a:pt x="610132" y="115120"/>
                  <a:pt x="601100" y="89904"/>
                  <a:pt x="616528" y="159327"/>
                </a:cubicBezTo>
                <a:cubicBezTo>
                  <a:pt x="618593" y="168621"/>
                  <a:pt x="618731" y="178770"/>
                  <a:pt x="623455" y="187036"/>
                </a:cubicBezTo>
                <a:cubicBezTo>
                  <a:pt x="628316" y="195542"/>
                  <a:pt x="637310" y="200891"/>
                  <a:pt x="644237" y="207818"/>
                </a:cubicBezTo>
                <a:cubicBezTo>
                  <a:pt x="646546" y="214745"/>
                  <a:pt x="651548" y="221308"/>
                  <a:pt x="651164" y="228600"/>
                </a:cubicBezTo>
                <a:cubicBezTo>
                  <a:pt x="649207" y="265781"/>
                  <a:pt x="651485" y="305008"/>
                  <a:pt x="637309" y="339436"/>
                </a:cubicBezTo>
                <a:cubicBezTo>
                  <a:pt x="632826" y="350323"/>
                  <a:pt x="614310" y="344573"/>
                  <a:pt x="602673" y="346363"/>
                </a:cubicBezTo>
                <a:cubicBezTo>
                  <a:pt x="584273" y="349194"/>
                  <a:pt x="565728" y="350982"/>
                  <a:pt x="547255" y="353291"/>
                </a:cubicBezTo>
                <a:cubicBezTo>
                  <a:pt x="540328" y="355600"/>
                  <a:pt x="530717" y="354276"/>
                  <a:pt x="526473" y="360218"/>
                </a:cubicBezTo>
                <a:cubicBezTo>
                  <a:pt x="517984" y="372102"/>
                  <a:pt x="512618" y="401782"/>
                  <a:pt x="512618" y="401782"/>
                </a:cubicBezTo>
                <a:cubicBezTo>
                  <a:pt x="523710" y="479423"/>
                  <a:pt x="496343" y="494377"/>
                  <a:pt x="547255" y="505691"/>
                </a:cubicBezTo>
                <a:cubicBezTo>
                  <a:pt x="560966" y="508738"/>
                  <a:pt x="574964" y="510309"/>
                  <a:pt x="588818" y="512618"/>
                </a:cubicBezTo>
                <a:cubicBezTo>
                  <a:pt x="612272" y="509686"/>
                  <a:pt x="663018" y="507023"/>
                  <a:pt x="685800" y="491836"/>
                </a:cubicBezTo>
                <a:cubicBezTo>
                  <a:pt x="692727" y="487218"/>
                  <a:pt x="699135" y="481705"/>
                  <a:pt x="706582" y="477982"/>
                </a:cubicBezTo>
                <a:cubicBezTo>
                  <a:pt x="717660" y="472443"/>
                  <a:pt x="744708" y="467088"/>
                  <a:pt x="755073" y="464127"/>
                </a:cubicBezTo>
                <a:cubicBezTo>
                  <a:pt x="762094" y="462121"/>
                  <a:pt x="768834" y="459206"/>
                  <a:pt x="775855" y="457200"/>
                </a:cubicBezTo>
                <a:cubicBezTo>
                  <a:pt x="836743" y="439803"/>
                  <a:pt x="774518" y="459954"/>
                  <a:pt x="824346" y="443345"/>
                </a:cubicBezTo>
                <a:cubicBezTo>
                  <a:pt x="847437" y="445654"/>
                  <a:pt x="871809" y="442342"/>
                  <a:pt x="893618" y="450272"/>
                </a:cubicBezTo>
                <a:cubicBezTo>
                  <a:pt x="900480" y="452767"/>
                  <a:pt x="899581" y="463816"/>
                  <a:pt x="900546" y="471054"/>
                </a:cubicBezTo>
                <a:cubicBezTo>
                  <a:pt x="904221" y="498615"/>
                  <a:pt x="905164" y="526473"/>
                  <a:pt x="907473" y="554182"/>
                </a:cubicBezTo>
                <a:cubicBezTo>
                  <a:pt x="905164" y="611909"/>
                  <a:pt x="909013" y="670214"/>
                  <a:pt x="900546" y="727363"/>
                </a:cubicBezTo>
                <a:cubicBezTo>
                  <a:pt x="899326" y="735599"/>
                  <a:pt x="885651" y="735331"/>
                  <a:pt x="879764" y="741218"/>
                </a:cubicBezTo>
                <a:cubicBezTo>
                  <a:pt x="873877" y="747105"/>
                  <a:pt x="872969" y="757587"/>
                  <a:pt x="865909" y="762000"/>
                </a:cubicBezTo>
                <a:cubicBezTo>
                  <a:pt x="853525" y="769740"/>
                  <a:pt x="824346" y="775854"/>
                  <a:pt x="824346" y="775854"/>
                </a:cubicBezTo>
                <a:lnTo>
                  <a:pt x="318655" y="768927"/>
                </a:lnTo>
                <a:cubicBezTo>
                  <a:pt x="309138" y="768680"/>
                  <a:pt x="300383" y="763258"/>
                  <a:pt x="290946" y="762000"/>
                </a:cubicBezTo>
                <a:cubicBezTo>
                  <a:pt x="265665" y="758629"/>
                  <a:pt x="240216" y="756413"/>
                  <a:pt x="214746" y="755072"/>
                </a:cubicBezTo>
                <a:cubicBezTo>
                  <a:pt x="76642" y="747803"/>
                  <a:pt x="81487" y="748145"/>
                  <a:pt x="0" y="748145"/>
                </a:cubicBezTo>
              </a:path>
            </a:pathLst>
          </a:cu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8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18" grpId="0" animBg="1"/>
      <p:bldP spid="22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 few example applications…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0189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84984"/>
            <a:ext cx="7023412" cy="3347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6632"/>
            <a:ext cx="5616624" cy="28893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75656" y="88337"/>
            <a:ext cx="1224136" cy="404664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9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6" y="2012056"/>
            <a:ext cx="4365452" cy="248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6696744" cy="109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40" y="4532031"/>
            <a:ext cx="4125468" cy="170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50" y="2060848"/>
            <a:ext cx="4331338" cy="414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90" y="1395038"/>
            <a:ext cx="3515216" cy="2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3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5476745" cy="289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48700" cy="16002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240" y="1340768"/>
            <a:ext cx="1822590" cy="387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" y="5520499"/>
            <a:ext cx="8784976" cy="1046459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28184" y="6397681"/>
            <a:ext cx="27153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 smtClean="0"/>
              <a:t>Brouwer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Heeger</a:t>
            </a:r>
            <a:r>
              <a:rPr lang="en-US" sz="1600" dirty="0" smtClean="0"/>
              <a:t> 2009, 2013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589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56127"/>
            <a:ext cx="416594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5344271" cy="1524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966" y="332656"/>
            <a:ext cx="2715004" cy="219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132855"/>
            <a:ext cx="4058076" cy="3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Integrating fMRI and MEG</a:t>
            </a:r>
            <a:br>
              <a:rPr lang="en-US" sz="3600" b="1" dirty="0" smtClean="0"/>
            </a:br>
            <a:r>
              <a:rPr lang="en-US" sz="3600" b="1" dirty="0" smtClean="0"/>
              <a:t>- see Olaf’s presentation…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20224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49" y="0"/>
            <a:ext cx="8229600" cy="69269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References (a very incomplete list)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621" y="1052736"/>
            <a:ext cx="8507288" cy="54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 smtClean="0"/>
              <a:t>RSA methods and review</a:t>
            </a:r>
          </a:p>
          <a:p>
            <a:pPr>
              <a:buNone/>
            </a:pPr>
            <a:r>
              <a:rPr lang="en-US" sz="1800" dirty="0" err="1" smtClean="0"/>
              <a:t>Kriegeskorte</a:t>
            </a:r>
            <a:r>
              <a:rPr lang="en-US" sz="1800" dirty="0" smtClean="0"/>
              <a:t> N et al. (2008) </a:t>
            </a:r>
            <a:r>
              <a:rPr lang="en-US" sz="1800" i="1" dirty="0" smtClean="0"/>
              <a:t>Front </a:t>
            </a:r>
            <a:r>
              <a:rPr lang="en-US" sz="1800" i="1" dirty="0" err="1" smtClean="0"/>
              <a:t>Syst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Neurosci</a:t>
            </a:r>
            <a:r>
              <a:rPr lang="en-US" sz="1800" i="1" dirty="0" smtClean="0"/>
              <a:t> 2</a:t>
            </a:r>
            <a:r>
              <a:rPr lang="en-US" sz="1800" dirty="0" smtClean="0"/>
              <a:t>(4): 1-28.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[original methods paper]</a:t>
            </a:r>
          </a:p>
          <a:p>
            <a:pPr>
              <a:buNone/>
            </a:pPr>
            <a:r>
              <a:rPr lang="en-US" sz="1800" dirty="0" err="1" smtClean="0"/>
              <a:t>Kriegeskorte</a:t>
            </a:r>
            <a:r>
              <a:rPr lang="en-US" sz="1800" dirty="0" smtClean="0"/>
              <a:t> N, </a:t>
            </a:r>
            <a:r>
              <a:rPr lang="en-US" sz="1800" dirty="0" err="1" smtClean="0"/>
              <a:t>Kievit</a:t>
            </a:r>
            <a:r>
              <a:rPr lang="en-US" sz="1800" dirty="0" smtClean="0"/>
              <a:t> R (2013) </a:t>
            </a:r>
            <a:r>
              <a:rPr lang="en-US" sz="1800" i="1" dirty="0" smtClean="0"/>
              <a:t>Trends </a:t>
            </a:r>
            <a:r>
              <a:rPr lang="en-US" sz="1800" i="1" dirty="0" err="1" smtClean="0"/>
              <a:t>Cogn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Sci</a:t>
            </a:r>
            <a:r>
              <a:rPr lang="en-US" sz="1800" i="1" dirty="0" smtClean="0"/>
              <a:t> 17</a:t>
            </a:r>
            <a:r>
              <a:rPr lang="en-US" sz="1800" dirty="0" smtClean="0"/>
              <a:t>(8): 401-412.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[recent review]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Related methods</a:t>
            </a:r>
            <a:endParaRPr lang="en-US" sz="1800" b="1" dirty="0"/>
          </a:p>
          <a:p>
            <a:pPr>
              <a:buNone/>
            </a:pPr>
            <a:r>
              <a:rPr lang="en-US" sz="1800" dirty="0" err="1" smtClean="0"/>
              <a:t>Allefield</a:t>
            </a:r>
            <a:r>
              <a:rPr lang="en-US" sz="1800" dirty="0" smtClean="0"/>
              <a:t> &amp; Haynes (2014) </a:t>
            </a:r>
            <a:r>
              <a:rPr lang="en-US" sz="1800" i="1" dirty="0" err="1" smtClean="0"/>
              <a:t>NeuroImage</a:t>
            </a:r>
            <a:r>
              <a:rPr lang="en-US" sz="1800" dirty="0" smtClean="0"/>
              <a:t> 89: 345-357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[cross-validated MANOVA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>
              <a:buNone/>
            </a:pPr>
            <a:r>
              <a:rPr lang="de-DE" sz="1800" dirty="0" smtClean="0"/>
              <a:t>Diedrichsen </a:t>
            </a:r>
            <a:r>
              <a:rPr lang="de-DE" sz="1800" dirty="0"/>
              <a:t>et al. </a:t>
            </a:r>
            <a:r>
              <a:rPr lang="de-DE" sz="1800" dirty="0" smtClean="0"/>
              <a:t>(2011) </a:t>
            </a:r>
            <a:r>
              <a:rPr lang="de-DE" sz="1800" i="1" dirty="0" smtClean="0"/>
              <a:t>NeuroImage</a:t>
            </a:r>
            <a:r>
              <a:rPr lang="de-DE" sz="1800" dirty="0" smtClean="0"/>
              <a:t> 55: 1665–1678 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[pattern component modelling]</a:t>
            </a:r>
          </a:p>
          <a:p>
            <a:pPr>
              <a:buNone/>
            </a:pPr>
            <a:r>
              <a:rPr lang="de-DE" sz="1800" dirty="0"/>
              <a:t>Diedrichsen et al. (</a:t>
            </a:r>
            <a:r>
              <a:rPr lang="de-DE" sz="1800" dirty="0" smtClean="0"/>
              <a:t>2018) </a:t>
            </a:r>
            <a:r>
              <a:rPr lang="de-DE" sz="1800" i="1" dirty="0" smtClean="0"/>
              <a:t>NeuroImage</a:t>
            </a:r>
            <a:r>
              <a:rPr lang="de-DE" sz="1800" dirty="0" smtClean="0"/>
              <a:t> 180: 119-33 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[pattern 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component modelling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>
              <a:buNone/>
            </a:pP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en-US" sz="1800" b="1" dirty="0"/>
              <a:t>Reviews of representational approaches</a:t>
            </a:r>
          </a:p>
          <a:p>
            <a:pPr>
              <a:buFont typeface="Arial" charset="0"/>
              <a:buNone/>
              <a:defRPr/>
            </a:pPr>
            <a:r>
              <a:rPr lang="en-US" sz="1800" dirty="0"/>
              <a:t>Davis &amp; </a:t>
            </a:r>
            <a:r>
              <a:rPr lang="en-US" sz="1800" dirty="0" err="1"/>
              <a:t>Poldrack</a:t>
            </a:r>
            <a:r>
              <a:rPr lang="en-US" sz="1800" dirty="0"/>
              <a:t> (2013) </a:t>
            </a:r>
            <a:r>
              <a:rPr lang="en-US" sz="1800" i="1" dirty="0"/>
              <a:t>Ann. NY Acad. Sci. </a:t>
            </a:r>
            <a:r>
              <a:rPr lang="en-US" sz="1800" dirty="0"/>
              <a:t>1296:108-134</a:t>
            </a:r>
          </a:p>
          <a:p>
            <a:pPr>
              <a:buFont typeface="Arial" charset="0"/>
              <a:buNone/>
              <a:defRPr/>
            </a:pPr>
            <a:r>
              <a:rPr lang="en-US" sz="1800" dirty="0" err="1"/>
              <a:t>Haxby</a:t>
            </a:r>
            <a:r>
              <a:rPr lang="en-US" sz="1800" dirty="0"/>
              <a:t> et al. (2014) </a:t>
            </a:r>
            <a:r>
              <a:rPr lang="en-US" sz="1800" i="1" dirty="0" err="1"/>
              <a:t>Annu</a:t>
            </a:r>
            <a:r>
              <a:rPr lang="en-US" sz="1800" i="1" dirty="0"/>
              <a:t>. Rev. </a:t>
            </a:r>
            <a:r>
              <a:rPr lang="en-US" sz="1800" i="1" dirty="0" err="1"/>
              <a:t>Neurosci</a:t>
            </a:r>
            <a:r>
              <a:rPr lang="en-US" sz="1800" i="1" dirty="0"/>
              <a:t>. </a:t>
            </a:r>
            <a:r>
              <a:rPr lang="en-US" sz="1800" dirty="0" smtClean="0"/>
              <a:t>37:435-56</a:t>
            </a:r>
          </a:p>
          <a:p>
            <a:pPr>
              <a:buFont typeface="Arial" charset="0"/>
              <a:buNone/>
              <a:defRPr/>
            </a:pPr>
            <a:r>
              <a:rPr lang="en-US" sz="1800" dirty="0" err="1" smtClean="0"/>
              <a:t>Kriegeskorte</a:t>
            </a:r>
            <a:r>
              <a:rPr lang="en-US" sz="1800" dirty="0" smtClean="0"/>
              <a:t> &amp; </a:t>
            </a:r>
            <a:r>
              <a:rPr lang="en-US" sz="1800" dirty="0" err="1" smtClean="0"/>
              <a:t>Diedrichsen</a:t>
            </a:r>
            <a:r>
              <a:rPr lang="en-US" sz="1800" dirty="0" smtClean="0"/>
              <a:t> (2019) </a:t>
            </a:r>
            <a:r>
              <a:rPr lang="en-US" sz="1800" i="1" dirty="0" err="1"/>
              <a:t>Annu</a:t>
            </a:r>
            <a:r>
              <a:rPr lang="en-US" sz="1800" i="1" dirty="0"/>
              <a:t>. Rev. </a:t>
            </a:r>
            <a:r>
              <a:rPr lang="en-US" sz="1800" i="1" dirty="0" err="1"/>
              <a:t>Neurosci</a:t>
            </a:r>
            <a:r>
              <a:rPr lang="en-US" sz="1800" i="1" dirty="0"/>
              <a:t>. </a:t>
            </a:r>
            <a:r>
              <a:rPr lang="en-US" sz="1800" dirty="0" smtClean="0"/>
              <a:t>42:407-32</a:t>
            </a:r>
            <a:endParaRPr lang="en-US" sz="1800" dirty="0"/>
          </a:p>
          <a:p>
            <a:pPr>
              <a:buFont typeface="Arial" charset="0"/>
              <a:buNone/>
              <a:defRPr/>
            </a:pPr>
            <a:endParaRPr lang="en-US" sz="1800" b="1" dirty="0"/>
          </a:p>
          <a:p>
            <a:pPr>
              <a:buFont typeface="Arial" charset="0"/>
              <a:buNone/>
              <a:defRPr/>
            </a:pPr>
            <a:r>
              <a:rPr lang="en-US" sz="1800" b="1" dirty="0"/>
              <a:t>RSA toolbox</a:t>
            </a:r>
          </a:p>
          <a:p>
            <a:pPr>
              <a:buNone/>
            </a:pPr>
            <a:r>
              <a:rPr lang="en-US" sz="1800" dirty="0" err="1"/>
              <a:t>Nili</a:t>
            </a:r>
            <a:r>
              <a:rPr lang="en-US" sz="1800" dirty="0"/>
              <a:t> et al. 2014 </a:t>
            </a:r>
            <a:r>
              <a:rPr lang="en-US" sz="1800" i="1" dirty="0" err="1"/>
              <a:t>PLoS</a:t>
            </a:r>
            <a:r>
              <a:rPr lang="en-US" sz="1800" i="1" dirty="0"/>
              <a:t> </a:t>
            </a:r>
            <a:r>
              <a:rPr lang="en-US" sz="1800" i="1" dirty="0" err="1"/>
              <a:t>Comput</a:t>
            </a:r>
            <a:r>
              <a:rPr lang="en-US" sz="1800" i="1" dirty="0"/>
              <a:t> </a:t>
            </a:r>
            <a:r>
              <a:rPr lang="en-US" sz="1800" i="1" dirty="0" err="1"/>
              <a:t>Biol</a:t>
            </a:r>
            <a:r>
              <a:rPr lang="en-US" sz="1800" dirty="0"/>
              <a:t> </a:t>
            </a:r>
          </a:p>
          <a:p>
            <a:pPr>
              <a:buNone/>
            </a:pP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49" y="0"/>
            <a:ext cx="8229600" cy="69269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References (a very incomplete list)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363272" cy="568863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Some example RSA </a:t>
            </a:r>
            <a:r>
              <a:rPr lang="en-US" sz="1800" b="1" dirty="0"/>
              <a:t>applications in neuroscience</a:t>
            </a:r>
          </a:p>
          <a:p>
            <a:pPr>
              <a:buNone/>
            </a:pPr>
            <a:r>
              <a:rPr lang="en-US" sz="1800" dirty="0"/>
              <a:t>Edelman et al. (1998) </a:t>
            </a:r>
            <a:r>
              <a:rPr lang="en-US" sz="1800" i="1" dirty="0"/>
              <a:t>Psychobiology</a:t>
            </a:r>
            <a:r>
              <a:rPr lang="en-US" sz="1800" dirty="0"/>
              <a:t> 26(4) 309-321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[first application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of MDS to fMRI]</a:t>
            </a:r>
          </a:p>
          <a:p>
            <a:pPr>
              <a:buNone/>
            </a:pPr>
            <a:r>
              <a:rPr lang="en-US" sz="1800" dirty="0" err="1"/>
              <a:t>Kriegeskorte</a:t>
            </a:r>
            <a:r>
              <a:rPr lang="en-US" sz="1800" dirty="0"/>
              <a:t> N et al. (2008) </a:t>
            </a:r>
            <a:r>
              <a:rPr lang="en-US" sz="1800" i="1" dirty="0"/>
              <a:t>Neuron 60</a:t>
            </a:r>
            <a:r>
              <a:rPr lang="en-US" sz="1800" dirty="0"/>
              <a:t>: 1126-1141.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[object vision: human - monkey]</a:t>
            </a:r>
          </a:p>
          <a:p>
            <a:pPr>
              <a:buNone/>
            </a:pPr>
            <a:r>
              <a:rPr lang="en-US" sz="1800" dirty="0" err="1"/>
              <a:t>Brouwer</a:t>
            </a:r>
            <a:r>
              <a:rPr lang="en-US" sz="1800" dirty="0"/>
              <a:t> &amp; </a:t>
            </a:r>
            <a:r>
              <a:rPr lang="en-US" sz="1800" dirty="0" err="1"/>
              <a:t>Heeger</a:t>
            </a:r>
            <a:r>
              <a:rPr lang="en-US" sz="1800" dirty="0"/>
              <a:t> (2009) </a:t>
            </a:r>
            <a:r>
              <a:rPr lang="en-US" sz="1800" i="1" dirty="0" err="1"/>
              <a:t>J.Neurosci</a:t>
            </a:r>
            <a:r>
              <a:rPr lang="en-US" sz="1800" i="1" dirty="0"/>
              <a:t>.</a:t>
            </a:r>
            <a:r>
              <a:rPr lang="en-US" sz="1800" dirty="0"/>
              <a:t> 29(44):13992–14003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colour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coding]</a:t>
            </a:r>
          </a:p>
          <a:p>
            <a:pPr>
              <a:buNone/>
            </a:pPr>
            <a:r>
              <a:rPr lang="en-US" sz="1800" dirty="0"/>
              <a:t>Mur M et al. (2013) </a:t>
            </a:r>
            <a:r>
              <a:rPr lang="en-US" sz="1800" i="1" dirty="0"/>
              <a:t>Front </a:t>
            </a:r>
            <a:r>
              <a:rPr lang="en-US" sz="1800" i="1" dirty="0" err="1"/>
              <a:t>Psychol</a:t>
            </a:r>
            <a:r>
              <a:rPr lang="en-US" sz="1800" i="1" dirty="0"/>
              <a:t> 4</a:t>
            </a:r>
            <a:r>
              <a:rPr lang="en-US" sz="1800" dirty="0"/>
              <a:t>(128): 1-22.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[object vision: brain -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behaviour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>
              <a:buNone/>
            </a:pPr>
            <a:r>
              <a:rPr lang="en-US" sz="1800" dirty="0" err="1"/>
              <a:t>Xue</a:t>
            </a:r>
            <a:r>
              <a:rPr lang="en-US" sz="1800" dirty="0"/>
              <a:t> G et al. (2010) </a:t>
            </a:r>
            <a:r>
              <a:rPr lang="en-US" sz="1800" i="1" dirty="0"/>
              <a:t>Science 330</a:t>
            </a:r>
            <a:r>
              <a:rPr lang="en-US" sz="1800" dirty="0"/>
              <a:t>: 97-101.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[memory: forgotten vs remembered items]</a:t>
            </a:r>
          </a:p>
          <a:p>
            <a:pPr>
              <a:buNone/>
            </a:pPr>
            <a:r>
              <a:rPr lang="en-US" sz="1800" dirty="0"/>
              <a:t>Ward EJ et al. (2013) </a:t>
            </a:r>
            <a:r>
              <a:rPr lang="en-US" sz="1800" i="1" dirty="0"/>
              <a:t>J </a:t>
            </a:r>
            <a:r>
              <a:rPr lang="en-US" sz="1800" i="1" dirty="0" err="1"/>
              <a:t>Neurosci</a:t>
            </a:r>
            <a:r>
              <a:rPr lang="en-US" sz="1800" i="1" dirty="0"/>
              <a:t> 33</a:t>
            </a:r>
            <a:r>
              <a:rPr lang="en-US" sz="1800" dirty="0"/>
              <a:t>(37): 14749-14757.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[memory: implicit vs explicit]</a:t>
            </a:r>
          </a:p>
          <a:p>
            <a:pPr>
              <a:buNone/>
            </a:pPr>
            <a:r>
              <a:rPr lang="en-US" sz="1800" dirty="0"/>
              <a:t>Ritchey M et al. (2013) </a:t>
            </a:r>
            <a:r>
              <a:rPr lang="en-US" sz="1800" i="1" dirty="0" err="1"/>
              <a:t>Cereb</a:t>
            </a:r>
            <a:r>
              <a:rPr lang="en-US" sz="1800" i="1" dirty="0"/>
              <a:t> Cortex </a:t>
            </a:r>
            <a:r>
              <a:rPr lang="en-US" sz="1800" dirty="0"/>
              <a:t>doi:10.1093/</a:t>
            </a:r>
            <a:r>
              <a:rPr lang="en-US" sz="1800" dirty="0" err="1"/>
              <a:t>cercor</a:t>
            </a:r>
            <a:r>
              <a:rPr lang="en-US" sz="1800" dirty="0"/>
              <a:t>/bhs258.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memory retrieval]</a:t>
            </a:r>
          </a:p>
          <a:p>
            <a:pPr>
              <a:buNone/>
            </a:pPr>
            <a:r>
              <a:rPr lang="en-US" sz="1800" dirty="0"/>
              <a:t>Charest et al. (2014) </a:t>
            </a:r>
            <a:r>
              <a:rPr lang="en-US" sz="1800" i="1" dirty="0"/>
              <a:t>PNAS </a:t>
            </a:r>
            <a:r>
              <a:rPr lang="en-US" sz="1800" dirty="0"/>
              <a:t>111(4): </a:t>
            </a:r>
            <a:r>
              <a:rPr lang="en-US" sz="1800" dirty="0" smtClean="0"/>
              <a:t>14565-14570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[individual differences]</a:t>
            </a:r>
          </a:p>
          <a:p>
            <a:pPr>
              <a:buNone/>
            </a:pPr>
            <a:r>
              <a:rPr lang="en-US" sz="1800" dirty="0" err="1" smtClean="0"/>
              <a:t>Cichy</a:t>
            </a:r>
            <a:r>
              <a:rPr lang="en-US" sz="1800" dirty="0" smtClean="0"/>
              <a:t> et al. (2014) </a:t>
            </a:r>
            <a:r>
              <a:rPr lang="en-US" sz="1800" i="1" dirty="0" smtClean="0"/>
              <a:t>Nature Neuroscience</a:t>
            </a:r>
            <a:r>
              <a:rPr lang="en-US" sz="1800" dirty="0" smtClean="0"/>
              <a:t>: 17, 455-62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[Fusing fMRI &amp; MEG]</a:t>
            </a:r>
          </a:p>
          <a:p>
            <a:pPr>
              <a:buNone/>
            </a:pPr>
            <a:r>
              <a:rPr lang="en-US" sz="1800" dirty="0" smtClean="0"/>
              <a:t>Mitchell </a:t>
            </a:r>
            <a:r>
              <a:rPr lang="en-US" sz="1800" dirty="0"/>
              <a:t>&amp; Cusack (2016) </a:t>
            </a:r>
            <a:r>
              <a:rPr lang="en-US" sz="1800" i="1" dirty="0"/>
              <a:t>Scientific Reports  </a:t>
            </a:r>
            <a:r>
              <a:rPr lang="en-US" sz="1800" dirty="0"/>
              <a:t>6:20232; DOI: </a:t>
            </a:r>
            <a:r>
              <a:rPr lang="en-US" sz="1800" dirty="0" smtClean="0"/>
              <a:t>10.1038/srep20232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[mental imagery, and neuro-feedback]</a:t>
            </a:r>
          </a:p>
          <a:p>
            <a:pPr>
              <a:buNone/>
            </a:pPr>
            <a:r>
              <a:rPr lang="en-US" sz="1800" dirty="0" err="1" smtClean="0"/>
              <a:t>Haxby</a:t>
            </a:r>
            <a:r>
              <a:rPr lang="en-US" sz="1800" dirty="0" smtClean="0"/>
              <a:t> et al. (2020) </a:t>
            </a:r>
            <a:r>
              <a:rPr lang="en-US" sz="1800" dirty="0" err="1" smtClean="0"/>
              <a:t>eLife</a:t>
            </a:r>
            <a:r>
              <a:rPr lang="en-US" sz="1800" dirty="0" smtClean="0"/>
              <a:t>: </a:t>
            </a:r>
            <a:r>
              <a:rPr lang="en-GB" sz="1800" dirty="0" smtClean="0"/>
              <a:t>9:e56601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GB" sz="1800" dirty="0" err="1" smtClean="0">
                <a:solidFill>
                  <a:schemeClr val="bg1">
                    <a:lumMod val="50000"/>
                  </a:schemeClr>
                </a:solidFill>
              </a:rPr>
              <a:t>hyperalignment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]</a:t>
            </a: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800" dirty="0" smtClean="0"/>
              <a:t>So many more…!</a:t>
            </a:r>
            <a:endParaRPr lang="en-US" sz="1800" dirty="0"/>
          </a:p>
          <a:p>
            <a:pPr>
              <a:buNone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85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244" y="1041348"/>
            <a:ext cx="6512074" cy="165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8" r="67398"/>
          <a:stretch>
            <a:fillRect/>
          </a:stretch>
        </p:blipFill>
        <p:spPr bwMode="auto">
          <a:xfrm>
            <a:off x="6426200" y="5373688"/>
            <a:ext cx="237331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922" y="2880802"/>
            <a:ext cx="2604338" cy="230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165" y="2882389"/>
            <a:ext cx="2620108" cy="2309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7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062" y="4688761"/>
            <a:ext cx="435422" cy="325682"/>
          </a:xfrm>
          <a:prstGeom prst="cloudCallou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9" name="Picture 17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571" y="4676909"/>
            <a:ext cx="435422" cy="325682"/>
          </a:xfrm>
          <a:prstGeom prst="cloudCallou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30056" name="Rectangle 167"/>
          <p:cNvSpPr>
            <a:spLocks noChangeArrowheads="1"/>
          </p:cNvSpPr>
          <p:nvPr/>
        </p:nvSpPr>
        <p:spPr bwMode="auto">
          <a:xfrm>
            <a:off x="493713" y="5373688"/>
            <a:ext cx="58070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objects, presented one each per condition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conditions (occasional cues to imagine knives or dolphin)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Tutorial data </a:t>
            </a: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over subjects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057" name="Rectangle 1"/>
          <p:cNvSpPr>
            <a:spLocks noChangeArrowheads="1"/>
          </p:cNvSpPr>
          <p:nvPr/>
        </p:nvSpPr>
        <p:spPr bwMode="auto">
          <a:xfrm>
            <a:off x="1400244" y="2393620"/>
            <a:ext cx="4537075" cy="349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600" dirty="0"/>
              <a:t>Mitchell &amp; Cusack (2016) </a:t>
            </a:r>
            <a:r>
              <a:rPr lang="en-US" altLang="en-US" sz="1600" i="1" dirty="0"/>
              <a:t>Scientific Reports  </a:t>
            </a:r>
            <a:r>
              <a:rPr lang="en-US" altLang="en-US" sz="1600" dirty="0"/>
              <a:t>6:20232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504825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Extra demo data if time? (</a:t>
            </a:r>
            <a:r>
              <a:rPr lang="en-GB" sz="3600" b="1" dirty="0" smtClean="0"/>
              <a:t>tutorial_djm2.m)</a:t>
            </a:r>
            <a:endParaRPr lang="en-GB" alt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12699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0" y="1916832"/>
            <a:ext cx="9144000" cy="3600400"/>
          </a:xfrm>
        </p:spPr>
        <p:txBody>
          <a:bodyPr/>
          <a:lstStyle/>
          <a:p>
            <a:pPr eaLnBrk="1" hangingPunct="1"/>
            <a:r>
              <a:rPr lang="en-GB" altLang="en-US" sz="4800" b="1" dirty="0" smtClean="0"/>
              <a:t>Thank you</a:t>
            </a:r>
            <a:endParaRPr lang="en-GB" altLang="en-US" sz="6600" b="1" dirty="0" smtClean="0"/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6977EFE-A528-B64A-9FC1-E2D34F46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2" y="87784"/>
            <a:ext cx="88011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 real example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31" y="3127822"/>
            <a:ext cx="5476745" cy="289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980728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Classification of </a:t>
            </a:r>
            <a:r>
              <a:rPr lang="en-US" sz="2400" dirty="0" err="1" smtClean="0"/>
              <a:t>colour</a:t>
            </a:r>
            <a:r>
              <a:rPr lang="en-US" sz="2400" dirty="0" smtClean="0"/>
              <a:t> strongest in V1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But representation in V4 more closely matches perceptual </a:t>
            </a:r>
            <a:r>
              <a:rPr lang="en-US" sz="2400" dirty="0" err="1" smtClean="0"/>
              <a:t>colour</a:t>
            </a:r>
            <a:r>
              <a:rPr lang="en-US" sz="2400" dirty="0" smtClean="0"/>
              <a:t>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Stimulus responses also cluster by category in V4 </a:t>
            </a:r>
            <a:br>
              <a:rPr lang="en-US" sz="2400" dirty="0" smtClean="0"/>
            </a:br>
            <a:r>
              <a:rPr lang="en-US" sz="2400" dirty="0" smtClean="0"/>
              <a:t>(in </a:t>
            </a:r>
            <a:r>
              <a:rPr lang="en-US" sz="2400" dirty="0" err="1" smtClean="0"/>
              <a:t>colour</a:t>
            </a:r>
            <a:r>
              <a:rPr lang="en-US" sz="2400" dirty="0" smtClean="0"/>
              <a:t>-naming task)</a:t>
            </a:r>
            <a:endParaRPr lang="en-GB" sz="24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9431" y="6071071"/>
            <a:ext cx="27153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 smtClean="0"/>
              <a:t>Brouwer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Heeger</a:t>
            </a:r>
            <a:r>
              <a:rPr lang="en-US" sz="1600" dirty="0" smtClean="0"/>
              <a:t> 2009, 2013</a:t>
            </a:r>
            <a:endParaRPr lang="en-US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232" y="2769083"/>
            <a:ext cx="1822590" cy="387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34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11" y="847278"/>
            <a:ext cx="7866691" cy="5729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0232" y="5877272"/>
            <a:ext cx="23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Image from </a:t>
            </a:r>
          </a:p>
          <a:p>
            <a:pPr algn="r"/>
            <a:r>
              <a:rPr lang="en-US" sz="1600" dirty="0" smtClean="0"/>
              <a:t>Niko Kriegeskorte</a:t>
            </a:r>
          </a:p>
          <a:p>
            <a:pPr algn="r"/>
            <a:r>
              <a:rPr lang="en-US" sz="1600" dirty="0" smtClean="0"/>
              <a:t>RSA workshop 2015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341265" y="1746456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RSA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428983" y="3664444"/>
            <a:ext cx="161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Voxel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Receptive field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Modelling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3201" y="3340955"/>
            <a:ext cx="1728192" cy="102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736796" y="1372806"/>
            <a:ext cx="1830259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35696" y="2123959"/>
            <a:ext cx="750411" cy="242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905" y="274638"/>
            <a:ext cx="9137095" cy="35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latin typeface="Arial Narrow" panose="020B0606020202030204" pitchFamily="34" charset="0"/>
              </a:rPr>
              <a:t>How does it work – the “</a:t>
            </a:r>
            <a:r>
              <a:rPr lang="en-GB" altLang="en-US" sz="2800" b="1" dirty="0">
                <a:latin typeface="Arial Narrow" panose="020B0606020202030204" pitchFamily="34" charset="0"/>
              </a:rPr>
              <a:t>R</a:t>
            </a:r>
            <a:r>
              <a:rPr lang="en-GB" altLang="en-US" sz="2800" b="1" dirty="0" smtClean="0">
                <a:latin typeface="Arial Narrow" panose="020B0606020202030204" pitchFamily="34" charset="0"/>
              </a:rPr>
              <a:t>epresentational </a:t>
            </a:r>
            <a:r>
              <a:rPr lang="en-GB" altLang="en-US" sz="2800" b="1" dirty="0">
                <a:latin typeface="Arial Narrow" panose="020B0606020202030204" pitchFamily="34" charset="0"/>
              </a:rPr>
              <a:t>S</a:t>
            </a:r>
            <a:r>
              <a:rPr lang="en-GB" altLang="en-US" sz="2800" b="1" dirty="0" smtClean="0">
                <a:latin typeface="Arial Narrow" panose="020B0606020202030204" pitchFamily="34" charset="0"/>
              </a:rPr>
              <a:t>imilarity </a:t>
            </a:r>
            <a:r>
              <a:rPr lang="en-GB" altLang="en-US" sz="2800" b="1" dirty="0">
                <a:latin typeface="Arial Narrow" panose="020B0606020202030204" pitchFamily="34" charset="0"/>
              </a:rPr>
              <a:t>T</a:t>
            </a:r>
            <a:r>
              <a:rPr lang="en-GB" altLang="en-US" sz="2800" b="1" dirty="0" smtClean="0">
                <a:latin typeface="Arial Narrow" panose="020B0606020202030204" pitchFamily="34" charset="0"/>
              </a:rPr>
              <a:t>rick”</a:t>
            </a:r>
            <a:endParaRPr lang="en-GB" altLang="en-US" sz="2800" b="1" dirty="0"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22612" y="850566"/>
            <a:ext cx="2482391" cy="3032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17" y="2276872"/>
            <a:ext cx="147782" cy="2121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028" y="679138"/>
            <a:ext cx="147782" cy="2121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658" y="715580"/>
            <a:ext cx="162128" cy="18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2722" y="1497623"/>
            <a:ext cx="179078" cy="2031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13713" y="2296561"/>
            <a:ext cx="151732" cy="151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234645" y="1514193"/>
            <a:ext cx="151732" cy="151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771978" y="1840854"/>
            <a:ext cx="105723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 smtClean="0"/>
              <a:t>dissimilarity</a:t>
            </a:r>
            <a:endParaRPr lang="en-GB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771978" y="679138"/>
            <a:ext cx="8334224" cy="3119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771978" y="679138"/>
            <a:ext cx="8249522" cy="499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1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9" grpId="0" animBg="1"/>
      <p:bldP spid="6" grpId="0" animBg="1"/>
      <p:bldP spid="12" grpId="0" animBg="1"/>
      <p:bldP spid="7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2782</Words>
  <Application>Microsoft Office PowerPoint</Application>
  <PresentationFormat>On-screen Show (4:3)</PresentationFormat>
  <Paragraphs>476</Paragraphs>
  <Slides>79</Slides>
  <Notes>10</Notes>
  <HiddenSlides>22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Arial Narrow</vt:lpstr>
      <vt:lpstr>Calibri</vt:lpstr>
      <vt:lpstr>Courier New</vt:lpstr>
      <vt:lpstr>Wingdings</vt:lpstr>
      <vt:lpstr>Office Theme</vt:lpstr>
      <vt:lpstr>CorelDRAW</vt:lpstr>
      <vt:lpstr>An introduction to Multi-Variate Pattern Analysis (MVPA) using  The Decoding Toolbox and The RSA Toolbox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real example</vt:lpstr>
      <vt:lpstr>PowerPoint Presentation</vt:lpstr>
      <vt:lpstr>PowerPoint Presentation</vt:lpstr>
      <vt:lpstr> Representational similarity analysis using The RSA Toolbox </vt:lpstr>
      <vt:lpstr>PowerPoint Presentation</vt:lpstr>
      <vt:lpstr>PowerPoint Presentation</vt:lpstr>
      <vt:lpstr>Some key components:</vt:lpstr>
      <vt:lpstr>Converting between RDM data formats</vt:lpstr>
      <vt:lpstr> DEMO1_RSA_ROI_simulatedAndRealData_djm </vt:lpstr>
      <vt:lpstr>96 object images</vt:lpstr>
      <vt:lpstr>96-object-image fMRI experiment</vt:lpstr>
      <vt:lpstr>Region of interest: hIT</vt:lpstr>
      <vt:lpstr>Example RDM of IT activity patterns, to be used in demo</vt:lpstr>
      <vt:lpstr>Example RDM of IT activity patterns, to be used in demo</vt:lpstr>
      <vt:lpstr>Ways to visualize representational structure</vt:lpstr>
      <vt:lpstr>Demo 1:  Fig 2 from paper:  RDMs, MDS &amp; dendrograms</vt:lpstr>
      <vt:lpstr>Multidimensional scaling (MDS) of IT dissimilarities</vt:lpstr>
      <vt:lpstr>PowerPoint Presentation</vt:lpstr>
      <vt:lpstr>Conventional method:  Pairwise similarity ratings</vt:lpstr>
      <vt:lpstr>Many pairwise dissimilarities</vt:lpstr>
      <vt:lpstr>2D arrangement  by dissimilarity</vt:lpstr>
      <vt:lpstr>Multi-object arrangement (MA)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RDMs</vt:lpstr>
      <vt:lpstr>Demo 1:  Fig 3 from paper:  “RDM RDM” &amp; MDS</vt:lpstr>
      <vt:lpstr>Overview of suggested statistical tests</vt:lpstr>
      <vt:lpstr>Are hIT and perceptual dissimilarities correlated?</vt:lpstr>
      <vt:lpstr>Are hIT and perceptual dissimilarities correlated?</vt:lpstr>
      <vt:lpstr>Are hIT and perceptual dissimilarities correlated?</vt:lpstr>
      <vt:lpstr>Demo 1:  Fig 4 from paper:  statistics – simulated data</vt:lpstr>
      <vt:lpstr>PowerPoint Presentation</vt:lpstr>
      <vt:lpstr>PowerPoint Presentation</vt:lpstr>
      <vt:lpstr>Demo 1:  Fig 5 from paper:  statistics – real data</vt:lpstr>
      <vt:lpstr> DEMO2_RSA_ROI_sim_djm </vt:lpstr>
      <vt:lpstr>PowerPoint Presentation</vt:lpstr>
      <vt:lpstr>Euclidean distance</vt:lpstr>
      <vt:lpstr>Correlation distance</vt:lpstr>
      <vt:lpstr>PowerPoint Presentation</vt:lpstr>
      <vt:lpstr>PowerPoint Presentation</vt:lpstr>
      <vt:lpstr>One example of effect in practice:</vt:lpstr>
      <vt:lpstr>Demo 3:  Fig S5 from paper:  “LD-t” as a dissimilarity measure</vt:lpstr>
      <vt:lpstr>Linear Discriminant t value (LDt)</vt:lpstr>
      <vt:lpstr>Noise normalisation</vt:lpstr>
      <vt:lpstr>Cross-validated dissimilarity measures</vt:lpstr>
      <vt:lpstr>Cross-validated dissimilarity measures</vt:lpstr>
      <vt:lpstr>Compare with LDA classifier</vt:lpstr>
      <vt:lpstr>PowerPoint Presentation</vt:lpstr>
      <vt:lpstr>Demo 4:  Fig S3 from paper:  searchlight mapping  (simulated data)</vt:lpstr>
      <vt:lpstr>Demo 5:  Using real data  – demo data from The Decoding Toolbox</vt:lpstr>
      <vt:lpstr>Spearman vs. Kendall tau-a for comparing RDMs</vt:lpstr>
      <vt:lpstr>PowerPoint Presentation</vt:lpstr>
      <vt:lpstr>PowerPoint Presentation</vt:lpstr>
      <vt:lpstr>PowerPoint Presentation</vt:lpstr>
      <vt:lpstr>A few example applications…</vt:lpstr>
      <vt:lpstr>PowerPoint Presentation</vt:lpstr>
      <vt:lpstr>PowerPoint Presentation</vt:lpstr>
      <vt:lpstr>PowerPoint Presentation</vt:lpstr>
      <vt:lpstr>PowerPoint Presentation</vt:lpstr>
      <vt:lpstr>Integrating fMRI and MEG - see Olaf’s presentation…</vt:lpstr>
      <vt:lpstr>References (a very incomplete list)</vt:lpstr>
      <vt:lpstr>References (a very incomplete list)</vt:lpstr>
      <vt:lpstr>Extra demo data if time? (tutorial_djm2.m)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2017-05-22T11:52:36Z</dcterms:created>
  <dcterms:modified xsi:type="dcterms:W3CDTF">2022-09-27T14:11:56Z</dcterms:modified>
</cp:coreProperties>
</file>