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22" r:id="rId6"/>
    <p:sldMasterId id="2147483708" r:id="rId7"/>
    <p:sldMasterId id="2147483694" r:id="rId8"/>
  </p:sldMasterIdLst>
  <p:notesMasterIdLst>
    <p:notesMasterId r:id="rId39"/>
  </p:notesMasterIdLst>
  <p:handoutMasterIdLst>
    <p:handoutMasterId r:id="rId40"/>
  </p:handoutMasterIdLst>
  <p:sldIdLst>
    <p:sldId id="347" r:id="rId9"/>
    <p:sldId id="349" r:id="rId10"/>
    <p:sldId id="350" r:id="rId11"/>
    <p:sldId id="351" r:id="rId12"/>
    <p:sldId id="353" r:id="rId13"/>
    <p:sldId id="354" r:id="rId14"/>
    <p:sldId id="355" r:id="rId15"/>
    <p:sldId id="356" r:id="rId16"/>
    <p:sldId id="357" r:id="rId17"/>
    <p:sldId id="358" r:id="rId18"/>
    <p:sldId id="359" r:id="rId19"/>
    <p:sldId id="374" r:id="rId20"/>
    <p:sldId id="375" r:id="rId21"/>
    <p:sldId id="376" r:id="rId22"/>
    <p:sldId id="377" r:id="rId23"/>
    <p:sldId id="360" r:id="rId24"/>
    <p:sldId id="361" r:id="rId25"/>
    <p:sldId id="378" r:id="rId26"/>
    <p:sldId id="362" r:id="rId27"/>
    <p:sldId id="371" r:id="rId28"/>
    <p:sldId id="370" r:id="rId29"/>
    <p:sldId id="364" r:id="rId30"/>
    <p:sldId id="365" r:id="rId31"/>
    <p:sldId id="363" r:id="rId32"/>
    <p:sldId id="373" r:id="rId33"/>
    <p:sldId id="366" r:id="rId34"/>
    <p:sldId id="367" r:id="rId35"/>
    <p:sldId id="368" r:id="rId36"/>
    <p:sldId id="369"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79" userDrawn="1">
          <p15:clr>
            <a:srgbClr val="A4A3A4"/>
          </p15:clr>
        </p15:guide>
        <p15:guide id="3" orient="horz" pos="3906" userDrawn="1">
          <p15:clr>
            <a:srgbClr val="A4A3A4"/>
          </p15:clr>
        </p15:guide>
        <p15:guide id="4" pos="7355" userDrawn="1">
          <p15:clr>
            <a:srgbClr val="A4A3A4"/>
          </p15:clr>
        </p15:guide>
        <p15:guide id="5" pos="3840" userDrawn="1">
          <p15:clr>
            <a:srgbClr val="A4A3A4"/>
          </p15:clr>
        </p15:guide>
        <p15:guide id="6" orient="horz" pos="845" userDrawn="1">
          <p15:clr>
            <a:srgbClr val="A4A3A4"/>
          </p15:clr>
        </p15:guide>
        <p15:guide id="7" orient="horz" pos="3770" userDrawn="1">
          <p15:clr>
            <a:srgbClr val="A4A3A4"/>
          </p15:clr>
        </p15:guide>
        <p15:guide id="8" pos="846" userDrawn="1">
          <p15:clr>
            <a:srgbClr val="A4A3A4"/>
          </p15:clr>
        </p15:guide>
        <p15:guide id="9" orient="horz" pos="2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04D"/>
    <a:srgbClr val="626262"/>
    <a:srgbClr val="00BED5"/>
    <a:srgbClr val="E94D36"/>
    <a:srgbClr val="008AAD"/>
    <a:srgbClr val="FFFFFF"/>
    <a:srgbClr val="BE2BBB"/>
    <a:srgbClr val="FF5A5A"/>
    <a:srgbClr val="00A788"/>
    <a:srgbClr val="FBB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558"/>
  </p:normalViewPr>
  <p:slideViewPr>
    <p:cSldViewPr snapToGrid="0" snapToObjects="1">
      <p:cViewPr>
        <p:scale>
          <a:sx n="96" d="100"/>
          <a:sy n="96" d="100"/>
        </p:scale>
        <p:origin x="144" y="972"/>
      </p:cViewPr>
      <p:guideLst>
        <p:guide orient="horz" pos="278"/>
        <p:guide pos="279"/>
        <p:guide orient="horz" pos="3906"/>
        <p:guide pos="7355"/>
        <p:guide pos="3840"/>
        <p:guide orient="horz" pos="845"/>
        <p:guide orient="horz" pos="3770"/>
        <p:guide pos="846"/>
        <p:guide orient="horz" pos="210"/>
      </p:guideLst>
    </p:cSldViewPr>
  </p:slideViewPr>
  <p:notesTextViewPr>
    <p:cViewPr>
      <p:scale>
        <a:sx n="1" d="1"/>
        <a:sy n="1" d="1"/>
      </p:scale>
      <p:origin x="0" y="0"/>
    </p:cViewPr>
  </p:notesTextViewPr>
  <p:notesViewPr>
    <p:cSldViewPr snapToGrid="0" snapToObjects="1">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31178-119D-44E0-AA7C-44E487085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3915F8-D2C9-42C2-8B7C-B73C5E147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5F376-9A97-4718-AB43-2131DF4A8483}" type="datetimeFigureOut">
              <a:rPr lang="en-GB" smtClean="0"/>
              <a:t>21/09/2023</a:t>
            </a:fld>
            <a:endParaRPr lang="en-GB"/>
          </a:p>
        </p:txBody>
      </p:sp>
      <p:sp>
        <p:nvSpPr>
          <p:cNvPr id="4" name="Footer Placeholder 3">
            <a:extLst>
              <a:ext uri="{FF2B5EF4-FFF2-40B4-BE49-F238E27FC236}">
                <a16:creationId xmlns:a16="http://schemas.microsoft.com/office/drawing/2014/main" id="{CDCE4A9F-6706-4D05-89D7-B49E68B077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83624E-AFAC-4FF4-90DB-DB0A8E1858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DE8FF9-6937-4B73-8B22-9FC5C35FFB1B}" type="slidenum">
              <a:rPr lang="en-GB" smtClean="0"/>
              <a:t>‹#›</a:t>
            </a:fld>
            <a:endParaRPr lang="en-GB"/>
          </a:p>
        </p:txBody>
      </p:sp>
    </p:spTree>
    <p:extLst>
      <p:ext uri="{BB962C8B-B14F-4D97-AF65-F5344CB8AC3E}">
        <p14:creationId xmlns:p14="http://schemas.microsoft.com/office/powerpoint/2010/main" val="3552699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Almost</a:t>
            </a:r>
            <a:r>
              <a:rPr lang="en-GB" baseline="0" dirty="0" smtClean="0"/>
              <a:t> all images are methods-related – although none neuroimaging.</a:t>
            </a:r>
          </a:p>
          <a:p>
            <a:r>
              <a:rPr lang="en-GB" baseline="0" dirty="0" smtClean="0"/>
              <a:t>Title a bit of a trap – it’s not about HCN, but about methods!</a:t>
            </a:r>
          </a:p>
          <a:p>
            <a:r>
              <a:rPr lang="en-GB" baseline="0" dirty="0" smtClean="0"/>
              <a:t>Remind to put e-mails on sign-up sheet.</a:t>
            </a:r>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1</a:t>
            </a:fld>
            <a:endParaRPr lang="en-US"/>
          </a:p>
        </p:txBody>
      </p:sp>
    </p:spTree>
    <p:extLst>
      <p:ext uri="{BB962C8B-B14F-4D97-AF65-F5344CB8AC3E}">
        <p14:creationId xmlns:p14="http://schemas.microsoft.com/office/powerpoint/2010/main" val="77982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16</a:t>
            </a:fld>
            <a:endParaRPr lang="en-US"/>
          </a:p>
        </p:txBody>
      </p:sp>
    </p:spTree>
    <p:extLst>
      <p:ext uri="{BB962C8B-B14F-4D97-AF65-F5344CB8AC3E}">
        <p14:creationId xmlns:p14="http://schemas.microsoft.com/office/powerpoint/2010/main" val="411669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17</a:t>
            </a:fld>
            <a:endParaRPr lang="en-US"/>
          </a:p>
        </p:txBody>
      </p:sp>
    </p:spTree>
    <p:extLst>
      <p:ext uri="{BB962C8B-B14F-4D97-AF65-F5344CB8AC3E}">
        <p14:creationId xmlns:p14="http://schemas.microsoft.com/office/powerpoint/2010/main" val="398021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19</a:t>
            </a:fld>
            <a:endParaRPr lang="en-US"/>
          </a:p>
        </p:txBody>
      </p:sp>
    </p:spTree>
    <p:extLst>
      <p:ext uri="{BB962C8B-B14F-4D97-AF65-F5344CB8AC3E}">
        <p14:creationId xmlns:p14="http://schemas.microsoft.com/office/powerpoint/2010/main" val="3065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21</a:t>
            </a:fld>
            <a:endParaRPr lang="en-US"/>
          </a:p>
        </p:txBody>
      </p:sp>
    </p:spTree>
    <p:extLst>
      <p:ext uri="{BB962C8B-B14F-4D97-AF65-F5344CB8AC3E}">
        <p14:creationId xmlns:p14="http://schemas.microsoft.com/office/powerpoint/2010/main" val="376605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22</a:t>
            </a:fld>
            <a:endParaRPr lang="en-US"/>
          </a:p>
        </p:txBody>
      </p:sp>
    </p:spTree>
    <p:extLst>
      <p:ext uri="{BB962C8B-B14F-4D97-AF65-F5344CB8AC3E}">
        <p14:creationId xmlns:p14="http://schemas.microsoft.com/office/powerpoint/2010/main" val="861467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23</a:t>
            </a:fld>
            <a:endParaRPr lang="en-US"/>
          </a:p>
        </p:txBody>
      </p:sp>
    </p:spTree>
    <p:extLst>
      <p:ext uri="{BB962C8B-B14F-4D97-AF65-F5344CB8AC3E}">
        <p14:creationId xmlns:p14="http://schemas.microsoft.com/office/powerpoint/2010/main" val="370867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24</a:t>
            </a:fld>
            <a:endParaRPr lang="en-US"/>
          </a:p>
        </p:txBody>
      </p:sp>
    </p:spTree>
    <p:extLst>
      <p:ext uri="{BB962C8B-B14F-4D97-AF65-F5344CB8AC3E}">
        <p14:creationId xmlns:p14="http://schemas.microsoft.com/office/powerpoint/2010/main" val="264237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26</a:t>
            </a:fld>
            <a:endParaRPr lang="en-US"/>
          </a:p>
        </p:txBody>
      </p:sp>
    </p:spTree>
    <p:extLst>
      <p:ext uri="{BB962C8B-B14F-4D97-AF65-F5344CB8AC3E}">
        <p14:creationId xmlns:p14="http://schemas.microsoft.com/office/powerpoint/2010/main" val="309630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27</a:t>
            </a:fld>
            <a:endParaRPr lang="en-US"/>
          </a:p>
        </p:txBody>
      </p:sp>
    </p:spTree>
    <p:extLst>
      <p:ext uri="{BB962C8B-B14F-4D97-AF65-F5344CB8AC3E}">
        <p14:creationId xmlns:p14="http://schemas.microsoft.com/office/powerpoint/2010/main" val="2764069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28</a:t>
            </a:fld>
            <a:endParaRPr lang="en-US"/>
          </a:p>
        </p:txBody>
      </p:sp>
    </p:spTree>
    <p:extLst>
      <p:ext uri="{BB962C8B-B14F-4D97-AF65-F5344CB8AC3E}">
        <p14:creationId xmlns:p14="http://schemas.microsoft.com/office/powerpoint/2010/main" val="98642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a:t>
            </a:fld>
            <a:endParaRPr lang="en-US"/>
          </a:p>
        </p:txBody>
      </p:sp>
    </p:spTree>
    <p:extLst>
      <p:ext uri="{BB962C8B-B14F-4D97-AF65-F5344CB8AC3E}">
        <p14:creationId xmlns:p14="http://schemas.microsoft.com/office/powerpoint/2010/main" val="315943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29</a:t>
            </a:fld>
            <a:endParaRPr lang="en-US"/>
          </a:p>
        </p:txBody>
      </p:sp>
    </p:spTree>
    <p:extLst>
      <p:ext uri="{BB962C8B-B14F-4D97-AF65-F5344CB8AC3E}">
        <p14:creationId xmlns:p14="http://schemas.microsoft.com/office/powerpoint/2010/main" val="1591271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30</a:t>
            </a:fld>
            <a:endParaRPr lang="en-US"/>
          </a:p>
        </p:txBody>
      </p:sp>
    </p:spTree>
    <p:extLst>
      <p:ext uri="{BB962C8B-B14F-4D97-AF65-F5344CB8AC3E}">
        <p14:creationId xmlns:p14="http://schemas.microsoft.com/office/powerpoint/2010/main" val="228058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4</a:t>
            </a:fld>
            <a:endParaRPr lang="en-US"/>
          </a:p>
        </p:txBody>
      </p:sp>
    </p:spTree>
    <p:extLst>
      <p:ext uri="{BB962C8B-B14F-4D97-AF65-F5344CB8AC3E}">
        <p14:creationId xmlns:p14="http://schemas.microsoft.com/office/powerpoint/2010/main" val="162118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5</a:t>
            </a:fld>
            <a:endParaRPr lang="en-US"/>
          </a:p>
        </p:txBody>
      </p:sp>
    </p:spTree>
    <p:extLst>
      <p:ext uri="{BB962C8B-B14F-4D97-AF65-F5344CB8AC3E}">
        <p14:creationId xmlns:p14="http://schemas.microsoft.com/office/powerpoint/2010/main" val="389452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7</a:t>
            </a:fld>
            <a:endParaRPr lang="en-US"/>
          </a:p>
        </p:txBody>
      </p:sp>
    </p:spTree>
    <p:extLst>
      <p:ext uri="{BB962C8B-B14F-4D97-AF65-F5344CB8AC3E}">
        <p14:creationId xmlns:p14="http://schemas.microsoft.com/office/powerpoint/2010/main" val="377970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8</a:t>
            </a:fld>
            <a:endParaRPr lang="en-US"/>
          </a:p>
        </p:txBody>
      </p:sp>
    </p:spTree>
    <p:extLst>
      <p:ext uri="{BB962C8B-B14F-4D97-AF65-F5344CB8AC3E}">
        <p14:creationId xmlns:p14="http://schemas.microsoft.com/office/powerpoint/2010/main" val="4521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9</a:t>
            </a:fld>
            <a:endParaRPr lang="en-US"/>
          </a:p>
        </p:txBody>
      </p:sp>
    </p:spTree>
    <p:extLst>
      <p:ext uri="{BB962C8B-B14F-4D97-AF65-F5344CB8AC3E}">
        <p14:creationId xmlns:p14="http://schemas.microsoft.com/office/powerpoint/2010/main" val="339805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10</a:t>
            </a:fld>
            <a:endParaRPr lang="en-US"/>
          </a:p>
        </p:txBody>
      </p:sp>
    </p:spTree>
    <p:extLst>
      <p:ext uri="{BB962C8B-B14F-4D97-AF65-F5344CB8AC3E}">
        <p14:creationId xmlns:p14="http://schemas.microsoft.com/office/powerpoint/2010/main" val="281144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BF0018-C91C-C54F-8FA5-51685180A2D8}" type="slidenum">
              <a:rPr lang="en-US" smtClean="0"/>
              <a:pPr/>
              <a:t>11</a:t>
            </a:fld>
            <a:endParaRPr lang="en-US"/>
          </a:p>
        </p:txBody>
      </p:sp>
    </p:spTree>
    <p:extLst>
      <p:ext uri="{BB962C8B-B14F-4D97-AF65-F5344CB8AC3E}">
        <p14:creationId xmlns:p14="http://schemas.microsoft.com/office/powerpoint/2010/main" val="37299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1958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635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6370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7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89827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80036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4429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4621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2376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4668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54565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6279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0880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23676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62179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861259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4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88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7" name="Title 1">
            <a:extLst>
              <a:ext uri="{FF2B5EF4-FFF2-40B4-BE49-F238E27FC236}">
                <a16:creationId xmlns:a16="http://schemas.microsoft.com/office/drawing/2014/main" id="{C3B48A6B-1904-F145-A12F-E4361726C3B0}"/>
              </a:ext>
            </a:extLst>
          </p:cNvPr>
          <p:cNvSpPr>
            <a:spLocks noGrp="1"/>
          </p:cNvSpPr>
          <p:nvPr>
            <p:ph type="title"/>
          </p:nvPr>
        </p:nvSpPr>
        <p:spPr>
          <a:xfrm>
            <a:off x="421200" y="365125"/>
            <a:ext cx="10515600" cy="722895"/>
          </a:xfrm>
        </p:spPr>
        <p:txBody>
          <a:bodyPr>
            <a:normAutofit/>
          </a:bodyPr>
          <a:lstStyle>
            <a:lvl1pPr>
              <a:defRPr sz="3600" baseline="0"/>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D8E0D0A7-8DCB-5243-8DCE-891C2D857A0C}"/>
              </a:ext>
            </a:extLst>
          </p:cNvPr>
          <p:cNvSpPr>
            <a:spLocks noGrp="1"/>
          </p:cNvSpPr>
          <p:nvPr>
            <p:ph idx="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1510050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36735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11" name="Title 1">
            <a:extLst>
              <a:ext uri="{FF2B5EF4-FFF2-40B4-BE49-F238E27FC236}">
                <a16:creationId xmlns:a16="http://schemas.microsoft.com/office/drawing/2014/main" id="{ED264A6F-A965-CC41-9C49-F952B2D963C1}"/>
              </a:ext>
            </a:extLst>
          </p:cNvPr>
          <p:cNvSpPr>
            <a:spLocks noGrp="1"/>
          </p:cNvSpPr>
          <p:nvPr>
            <p:ph type="title" hasCustomPrompt="1"/>
          </p:nvPr>
        </p:nvSpPr>
        <p:spPr>
          <a:xfrm>
            <a:off x="421200" y="365125"/>
            <a:ext cx="10515600" cy="722895"/>
          </a:xfrm>
        </p:spPr>
        <p:txBody>
          <a:bodyPr>
            <a:normAutofit/>
          </a:bodyPr>
          <a:lstStyle>
            <a:lvl1pPr>
              <a:defRPr sz="3600" baseline="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01B7D3C-BAF7-5B45-AF19-29BA3CEB5353}"/>
              </a:ext>
            </a:extLst>
          </p:cNvPr>
          <p:cNvSpPr>
            <a:spLocks noGrp="1"/>
          </p:cNvSpPr>
          <p:nvPr>
            <p:ph idx="1" hasCustomPrompt="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add text</a:t>
            </a:r>
          </a:p>
        </p:txBody>
      </p:sp>
    </p:spTree>
    <p:extLst>
      <p:ext uri="{BB962C8B-B14F-4D97-AF65-F5344CB8AC3E}">
        <p14:creationId xmlns:p14="http://schemas.microsoft.com/office/powerpoint/2010/main" val="263735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2475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23227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067288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44091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691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78441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287239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4835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75948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9118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78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0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33134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14835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95928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28946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539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387688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510831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71087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193609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90146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512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4580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164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322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644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9801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9/21/2023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155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pic>
        <p:nvPicPr>
          <p:cNvPr id="8" name="Picture 7">
            <a:extLst>
              <a:ext uri="{FF2B5EF4-FFF2-40B4-BE49-F238E27FC236}">
                <a16:creationId xmlns:a16="http://schemas.microsoft.com/office/drawing/2014/main" id="{660B7689-89DB-094E-B23F-24A22F71BAAB}"/>
              </a:ext>
            </a:extLst>
          </p:cNvPr>
          <p:cNvPicPr>
            <a:picLocks noChangeAspect="1"/>
          </p:cNvPicPr>
          <p:nvPr userDrawn="1"/>
        </p:nvPicPr>
        <p:blipFill>
          <a:blip r:embed="rId14"/>
          <a:stretch>
            <a:fillRect/>
          </a:stretch>
        </p:blipFill>
        <p:spPr>
          <a:xfrm>
            <a:off x="259200" y="6040800"/>
            <a:ext cx="4685095" cy="558000"/>
          </a:xfrm>
          <a:prstGeom prst="rect">
            <a:avLst/>
          </a:prstGeom>
        </p:spPr>
      </p:pic>
    </p:spTree>
    <p:extLst>
      <p:ext uri="{BB962C8B-B14F-4D97-AF65-F5344CB8AC3E}">
        <p14:creationId xmlns:p14="http://schemas.microsoft.com/office/powerpoint/2010/main" val="8954832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80"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0A794-3B00-8B42-9CB9-40D45F34D090}"/>
              </a:ext>
            </a:extLst>
          </p:cNvPr>
          <p:cNvPicPr>
            <a:picLocks noChangeAspect="1"/>
          </p:cNvPicPr>
          <p:nvPr userDrawn="1"/>
        </p:nvPicPr>
        <p:blipFill>
          <a:blip r:embed="rId15"/>
          <a:stretch>
            <a:fillRect/>
          </a:stretch>
        </p:blipFill>
        <p:spPr>
          <a:xfrm>
            <a:off x="432000" y="298800"/>
            <a:ext cx="8010000" cy="954000"/>
          </a:xfrm>
          <a:prstGeom prst="rect">
            <a:avLst/>
          </a:prstGeom>
        </p:spPr>
      </p:pic>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5944796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
        <p:nvSpPr>
          <p:cNvPr id="11" name="Rectangle 10">
            <a:extLst>
              <a:ext uri="{FF2B5EF4-FFF2-40B4-BE49-F238E27FC236}">
                <a16:creationId xmlns:a16="http://schemas.microsoft.com/office/drawing/2014/main" id="{79E4C77C-4F11-F94A-BA67-509C85BF6E99}"/>
              </a:ext>
            </a:extLst>
          </p:cNvPr>
          <p:cNvSpPr/>
          <p:nvPr userDrawn="1"/>
        </p:nvSpPr>
        <p:spPr>
          <a:xfrm>
            <a:off x="441528" y="6263068"/>
            <a:ext cx="4361959"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MRC Cognition and Brain Sciences Unit</a:t>
            </a:r>
            <a:endParaRPr lang="en-GB" sz="16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347F55-8FB0-2A45-8EF4-AA7CEF87D48A}"/>
              </a:ext>
            </a:extLst>
          </p:cNvPr>
          <p:cNvSpPr/>
          <p:nvPr userDrawn="1"/>
        </p:nvSpPr>
        <p:spPr>
          <a:xfrm>
            <a:off x="9688286" y="6263068"/>
            <a:ext cx="2334462" cy="338554"/>
          </a:xfrm>
          <a:prstGeom prst="rect">
            <a:avLst/>
          </a:prstGeom>
        </p:spPr>
        <p:txBody>
          <a:bodyPr wrap="square">
            <a:spAutoFit/>
          </a:bodyPr>
          <a:lstStyle/>
          <a:p>
            <a:pPr algn="l"/>
            <a:r>
              <a:rPr lang="en-GB" sz="1600" b="1" dirty="0" err="1">
                <a:latin typeface="Arial" panose="020B0604020202020204" pitchFamily="34" charset="0"/>
                <a:cs typeface="Arial" panose="020B0604020202020204" pitchFamily="34" charset="0"/>
              </a:rPr>
              <a:t>mrc-cbu.cam.ac.uk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1"/>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36"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9/21/2023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6374455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laf.hauk@mrc-cbu.cam.ac.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13.gif"/><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4581566/" TargetMode="External"/><Relationship Id="rId2" Type="http://schemas.openxmlformats.org/officeDocument/2006/relationships/image" Target="../media/image14.png"/><Relationship Id="rId1" Type="http://schemas.openxmlformats.org/officeDocument/2006/relationships/slideLayout" Target="../slideLayouts/slideLayout46.xml"/><Relationship Id="rId5" Type="http://schemas.openxmlformats.org/officeDocument/2006/relationships/hyperlink" Target="https://pubmed.ncbi.nlm.nih.gov/10955634/"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1053811921007345" TargetMode="External"/><Relationship Id="rId2" Type="http://schemas.openxmlformats.org/officeDocument/2006/relationships/image" Target="../media/image20.em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ture.com/articles/nn.3101" TargetMode="External"/><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hyperlink" Target="http://link.springer.com/article/10.1007%2Fs10339-009-0352-1/"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10322469/" TargetMode="External"/><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s://uk.mathworks.com/matlabcentral/fileexchange/51155-time-domain-filtering-vs-frequency-domain-filtering-in-images" TargetMode="External"/><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10322469/"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27400290/" TargetMode="External"/><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hyperlink" Target="https://www.youtube.com/watch?v=z82I6u4DFTo" TargetMode="External"/><Relationship Id="rId4" Type="http://schemas.openxmlformats.org/officeDocument/2006/relationships/image" Target="../media/image6.png"/><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frontiersin.org/articles/10.3389/fnsys.2015.00175/full" TargetMode="External"/><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681210" y="2878439"/>
            <a:ext cx="8712968" cy="2545312"/>
          </a:xfrm>
          <a:prstGeom prst="rect">
            <a:avLst/>
          </a:prstGeom>
          <a:noFill/>
          <a:ln w="50800">
            <a:noFill/>
            <a:miter lim="800000"/>
            <a:headEnd/>
            <a:tailEnd/>
          </a:ln>
          <a:effectLst/>
        </p:spPr>
        <p:txBody>
          <a:bodyPr wrap="square" lIns="0" bIns="0">
            <a:prstTxWarp prst="textNoShape">
              <a:avLst/>
            </a:prstTxWarp>
            <a:spAutoFit/>
          </a:bodyPr>
          <a:lstStyle/>
          <a:p>
            <a:pPr algn="ctr"/>
            <a:r>
              <a:rPr lang="en-GB" sz="4400" b="1" dirty="0">
                <a:solidFill>
                  <a:srgbClr val="21677E"/>
                </a:solidFill>
              </a:rPr>
              <a:t>EEG/MEG 3:</a:t>
            </a:r>
          </a:p>
          <a:p>
            <a:pPr algn="ctr"/>
            <a:r>
              <a:rPr lang="en-GB" sz="2800" b="1" dirty="0">
                <a:solidFill>
                  <a:srgbClr val="21677E"/>
                </a:solidFill>
              </a:rPr>
              <a:t>Time-Frequency Analysis</a:t>
            </a:r>
          </a:p>
          <a:p>
            <a:pPr algn="ctr"/>
            <a:r>
              <a:rPr lang="en-US" sz="2800" dirty="0">
                <a:latin typeface="Arial"/>
                <a:cs typeface="Arial"/>
              </a:rPr>
              <a:t>Olaf Hauk</a:t>
            </a:r>
          </a:p>
          <a:p>
            <a:pPr algn="ctr">
              <a:lnSpc>
                <a:spcPct val="70000"/>
              </a:lnSpc>
              <a:spcBef>
                <a:spcPct val="50000"/>
              </a:spcBef>
            </a:pPr>
            <a:r>
              <a:rPr lang="en-US" sz="2000" dirty="0">
                <a:latin typeface="Arial"/>
                <a:cs typeface="Arial"/>
                <a:hlinkClick r:id="rId3"/>
              </a:rPr>
              <a:t>olaf.hauk@mrc-cbu.cam.ac.uk</a:t>
            </a:r>
            <a:r>
              <a:rPr lang="en-US" sz="2000" dirty="0">
                <a:latin typeface="Arial"/>
                <a:cs typeface="Arial"/>
              </a:rPr>
              <a:t> </a:t>
            </a:r>
          </a:p>
          <a:p>
            <a:pPr algn="ctr">
              <a:lnSpc>
                <a:spcPct val="70000"/>
              </a:lnSpc>
              <a:spcBef>
                <a:spcPct val="50000"/>
              </a:spcBef>
            </a:pPr>
            <a:endParaRPr lang="en-US" sz="1600" dirty="0">
              <a:latin typeface="Arial"/>
              <a:cs typeface="Arial"/>
            </a:endParaRPr>
          </a:p>
          <a:p>
            <a:pPr algn="ctr">
              <a:lnSpc>
                <a:spcPct val="70000"/>
              </a:lnSpc>
              <a:spcBef>
                <a:spcPct val="50000"/>
              </a:spcBef>
            </a:pPr>
            <a:r>
              <a:rPr lang="en-US" sz="1600">
                <a:latin typeface="Arial"/>
                <a:cs typeface="Arial"/>
              </a:rPr>
              <a:t>COGNESTIC </a:t>
            </a:r>
            <a:r>
              <a:rPr lang="en-US" sz="1600" smtClean="0">
                <a:latin typeface="Arial"/>
                <a:cs typeface="Arial"/>
              </a:rPr>
              <a:t>2023</a:t>
            </a:r>
            <a:endParaRPr lang="en-US" sz="1600" dirty="0">
              <a:latin typeface="Arial"/>
              <a:cs typeface="Arial"/>
            </a:endParaRPr>
          </a:p>
        </p:txBody>
      </p:sp>
    </p:spTree>
    <p:extLst>
      <p:ext uri="{BB962C8B-B14F-4D97-AF65-F5344CB8AC3E}">
        <p14:creationId xmlns:p14="http://schemas.microsoft.com/office/powerpoint/2010/main" val="940546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821973" y="1582690"/>
            <a:ext cx="856932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GB" altLang="en-US" dirty="0"/>
          </a:p>
          <a:p>
            <a:pPr algn="ctr" eaLnBrk="1" hangingPunct="1"/>
            <a:r>
              <a:rPr lang="en-GB" altLang="en-US" dirty="0"/>
              <a:t>Divide the frequency range 0 to SF/2 evenly into N/2 frequencies. </a:t>
            </a:r>
          </a:p>
          <a:p>
            <a:pPr algn="ctr" eaLnBrk="1" hangingPunct="1"/>
            <a:endParaRPr lang="en-GB" altLang="en-US" dirty="0"/>
          </a:p>
          <a:p>
            <a:pPr algn="ctr" eaLnBrk="1" hangingPunct="1"/>
            <a:r>
              <a:rPr lang="en-GB" altLang="en-US" dirty="0"/>
              <a:t>For every frequency, create a sine and a cosine.</a:t>
            </a:r>
          </a:p>
          <a:p>
            <a:pPr algn="ctr" eaLnBrk="1" hangingPunct="1"/>
            <a:endParaRPr lang="en-GB" altLang="en-US" dirty="0"/>
          </a:p>
          <a:p>
            <a:pPr algn="ctr" eaLnBrk="1" hangingPunct="1"/>
            <a:r>
              <a:rPr lang="en-GB" altLang="en-US" dirty="0"/>
              <a:t>Use these (orthogonal) </a:t>
            </a:r>
            <a:r>
              <a:rPr lang="en-GB" altLang="en-US" dirty="0" err="1"/>
              <a:t>sines</a:t>
            </a:r>
            <a:r>
              <a:rPr lang="en-GB" altLang="en-US" dirty="0"/>
              <a:t> and cosines as your basis functions.</a:t>
            </a:r>
          </a:p>
          <a:p>
            <a:pPr algn="ctr" eaLnBrk="1" hangingPunct="1"/>
            <a:endParaRPr lang="en-GB" altLang="en-US" dirty="0"/>
          </a:p>
          <a:p>
            <a:pPr algn="ctr" eaLnBrk="1" hangingPunct="1"/>
            <a:r>
              <a:rPr lang="en-GB" altLang="en-US" dirty="0"/>
              <a:t>Project these basis functions onto your data, get the amplitudes for individual basis functions – that is your frequency spectrum.</a:t>
            </a:r>
          </a:p>
          <a:p>
            <a:pPr algn="ctr" eaLnBrk="1" hangingPunct="1"/>
            <a:endParaRPr lang="en-GB" altLang="en-US" dirty="0"/>
          </a:p>
          <a:p>
            <a:pPr algn="ctr" eaLnBrk="1" hangingPunct="1"/>
            <a:r>
              <a:rPr lang="en-GB" altLang="en-US" dirty="0"/>
              <a:t>Fast Fourier Transform (FFT): A fast algorithm to do this.</a:t>
            </a:r>
          </a:p>
          <a:p>
            <a:pPr algn="ctr" eaLnBrk="1" hangingPunct="1"/>
            <a:endParaRPr lang="en-GB" altLang="en-US" dirty="0"/>
          </a:p>
          <a:p>
            <a:pPr algn="ctr" eaLnBrk="1" hangingPunct="1"/>
            <a:r>
              <a:rPr lang="en-GB" altLang="en-US" sz="1200" dirty="0"/>
              <a:t>(I’m cheating a bit, assuming an appropriate N and ignoring the mean. But the principle is ok.)</a:t>
            </a:r>
          </a:p>
        </p:txBody>
      </p:sp>
      <p:sp>
        <p:nvSpPr>
          <p:cNvPr id="5"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latin typeface="Arial" pitchFamily="34" charset="0"/>
              </a:rPr>
              <a:t>Entering the Frequency Domain: </a:t>
            </a:r>
          </a:p>
          <a:p>
            <a:pPr eaLnBrk="1" hangingPunct="1"/>
            <a:r>
              <a:rPr lang="en-GB" altLang="en-US" sz="2400" dirty="0">
                <a:latin typeface="Arial" pitchFamily="34" charset="0"/>
              </a:rPr>
              <a:t>Fourier Transform in Words</a:t>
            </a:r>
          </a:p>
        </p:txBody>
      </p:sp>
    </p:spTree>
    <p:extLst>
      <p:ext uri="{BB962C8B-B14F-4D97-AF65-F5344CB8AC3E}">
        <p14:creationId xmlns:p14="http://schemas.microsoft.com/office/powerpoint/2010/main" val="338511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latin typeface="Arial" pitchFamily="34" charset="0"/>
              </a:rPr>
              <a:t>The Fourier (De-)Composition</a:t>
            </a:r>
          </a:p>
        </p:txBody>
      </p:sp>
      <p:grpSp>
        <p:nvGrpSpPr>
          <p:cNvPr id="4" name="Group 3"/>
          <p:cNvGrpSpPr/>
          <p:nvPr/>
        </p:nvGrpSpPr>
        <p:grpSpPr>
          <a:xfrm>
            <a:off x="1831232" y="2893254"/>
            <a:ext cx="4128393" cy="2840003"/>
            <a:chOff x="307231" y="2132856"/>
            <a:chExt cx="4128393" cy="2840003"/>
          </a:xfrm>
        </p:grpSpPr>
        <p:pic>
          <p:nvPicPr>
            <p:cNvPr id="5" name="Picture 14" descr="fourier w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31" y="2132856"/>
              <a:ext cx="4128393" cy="2840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8482" y="3763714"/>
              <a:ext cx="1082348" cy="923330"/>
            </a:xfrm>
            <a:prstGeom prst="rect">
              <a:avLst/>
            </a:prstGeom>
            <a:noFill/>
          </p:spPr>
          <p:txBody>
            <a:bodyPr wrap="none" rtlCol="0">
              <a:spAutoFit/>
            </a:bodyPr>
            <a:lstStyle/>
            <a:p>
              <a:r>
                <a:rPr lang="en-GB" dirty="0"/>
                <a:t>1 term</a:t>
              </a:r>
            </a:p>
            <a:p>
              <a:r>
                <a:rPr lang="en-GB" dirty="0">
                  <a:solidFill>
                    <a:srgbClr val="0070C0"/>
                  </a:solidFill>
                </a:rPr>
                <a:t>4 terms</a:t>
              </a:r>
            </a:p>
            <a:p>
              <a:r>
                <a:rPr lang="en-GB" dirty="0">
                  <a:solidFill>
                    <a:srgbClr val="FF0000"/>
                  </a:solidFill>
                </a:rPr>
                <a:t>16 terms</a:t>
              </a:r>
            </a:p>
          </p:txBody>
        </p:sp>
      </p:grpSp>
      <p:sp>
        <p:nvSpPr>
          <p:cNvPr id="7" name="TextBox 6"/>
          <p:cNvSpPr txBox="1"/>
          <p:nvPr/>
        </p:nvSpPr>
        <p:spPr>
          <a:xfrm>
            <a:off x="2273608" y="2245182"/>
            <a:ext cx="3288081" cy="646331"/>
          </a:xfrm>
          <a:prstGeom prst="rect">
            <a:avLst/>
          </a:prstGeom>
          <a:noFill/>
        </p:spPr>
        <p:txBody>
          <a:bodyPr wrap="none" rtlCol="0">
            <a:spAutoFit/>
          </a:bodyPr>
          <a:lstStyle/>
          <a:p>
            <a:pPr algn="ctr"/>
            <a:r>
              <a:rPr lang="en-GB" dirty="0"/>
              <a:t>Approximating a step function </a:t>
            </a:r>
          </a:p>
          <a:p>
            <a:pPr algn="ctr"/>
            <a:r>
              <a:rPr lang="en-GB" dirty="0"/>
              <a:t>with Fourier terms</a:t>
            </a:r>
          </a:p>
        </p:txBody>
      </p:sp>
      <p:pic>
        <p:nvPicPr>
          <p:cNvPr id="9" name="Picture 10" descr="http://www.revisemri.com/images/f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772" y="1550303"/>
            <a:ext cx="3190064" cy="2058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66001" y="972592"/>
            <a:ext cx="2441694" cy="646331"/>
          </a:xfrm>
          <a:prstGeom prst="rect">
            <a:avLst/>
          </a:prstGeom>
          <a:noFill/>
        </p:spPr>
        <p:txBody>
          <a:bodyPr wrap="none" rtlCol="0">
            <a:spAutoFit/>
          </a:bodyPr>
          <a:lstStyle/>
          <a:p>
            <a:pPr algn="ctr"/>
            <a:r>
              <a:rPr lang="en-GB" dirty="0"/>
              <a:t>Decomposing signals </a:t>
            </a:r>
          </a:p>
          <a:p>
            <a:pPr algn="ctr"/>
            <a:r>
              <a:rPr lang="en-GB" dirty="0"/>
              <a:t>into sine/cosine terms</a:t>
            </a:r>
          </a:p>
        </p:txBody>
      </p:sp>
      <p:grpSp>
        <p:nvGrpSpPr>
          <p:cNvPr id="13" name="Group 12"/>
          <p:cNvGrpSpPr/>
          <p:nvPr/>
        </p:nvGrpSpPr>
        <p:grpSpPr>
          <a:xfrm>
            <a:off x="7322860" y="3742040"/>
            <a:ext cx="3573496" cy="3052347"/>
            <a:chOff x="7322860" y="3803000"/>
            <a:chExt cx="3573496" cy="3052347"/>
          </a:xfrm>
        </p:grpSpPr>
        <p:sp>
          <p:nvSpPr>
            <p:cNvPr id="12" name="TextBox 11"/>
            <p:cNvSpPr txBox="1"/>
            <p:nvPr/>
          </p:nvSpPr>
          <p:spPr>
            <a:xfrm>
              <a:off x="8023709" y="3803000"/>
              <a:ext cx="2326278" cy="369332"/>
            </a:xfrm>
            <a:prstGeom prst="rect">
              <a:avLst/>
            </a:prstGeom>
            <a:noFill/>
          </p:spPr>
          <p:txBody>
            <a:bodyPr wrap="none" rtlCol="0">
              <a:spAutoFit/>
            </a:bodyPr>
            <a:lstStyle/>
            <a:p>
              <a:pPr algn="ctr"/>
              <a:r>
                <a:rPr lang="en-GB" dirty="0"/>
                <a:t>Frequency Spectrum</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2860" y="4142407"/>
              <a:ext cx="3573496" cy="2712940"/>
            </a:xfrm>
            <a:prstGeom prst="rect">
              <a:avLst/>
            </a:prstGeom>
          </p:spPr>
        </p:pic>
      </p:grpSp>
    </p:spTree>
    <p:extLst>
      <p:ext uri="{BB962C8B-B14F-4D97-AF65-F5344CB8AC3E}">
        <p14:creationId xmlns:p14="http://schemas.microsoft.com/office/powerpoint/2010/main" val="181615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smtClean="0">
                <a:latin typeface="Arial" pitchFamily="34" charset="0"/>
              </a:rPr>
              <a:t>Steady State Responses</a:t>
            </a:r>
            <a:endParaRPr lang="en-GB" altLang="en-US" b="1" dirty="0">
              <a:latin typeface="Arial" pitchFamily="34" charset="0"/>
            </a:endParaRPr>
          </a:p>
        </p:txBody>
      </p:sp>
      <p:sp>
        <p:nvSpPr>
          <p:cNvPr id="4" name="Title 1"/>
          <p:cNvSpPr txBox="1">
            <a:spLocks/>
          </p:cNvSpPr>
          <p:nvPr/>
        </p:nvSpPr>
        <p:spPr>
          <a:xfrm>
            <a:off x="1767012" y="1060626"/>
            <a:ext cx="335108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sz="1400" b="1" dirty="0" smtClean="0">
                <a:latin typeface="Arial" pitchFamily="34" charset="0"/>
              </a:rPr>
              <a:t>Auditory Steady State Response</a:t>
            </a:r>
          </a:p>
          <a:p>
            <a:pPr algn="ctr" eaLnBrk="1" hangingPunct="1"/>
            <a:r>
              <a:rPr lang="en-GB" altLang="en-US" sz="1400" b="1" dirty="0" smtClean="0">
                <a:latin typeface="Arial" pitchFamily="34" charset="0"/>
              </a:rPr>
              <a:t>(ASSR)</a:t>
            </a:r>
            <a:endParaRPr lang="en-GB" altLang="en-US" sz="1400" b="1" dirty="0">
              <a:latin typeface="Arial" pitchFamily="34" charset="0"/>
            </a:endParaRPr>
          </a:p>
        </p:txBody>
      </p:sp>
      <p:pic>
        <p:nvPicPr>
          <p:cNvPr id="5" name="Picture 4"/>
          <p:cNvPicPr>
            <a:picLocks noChangeAspect="1"/>
          </p:cNvPicPr>
          <p:nvPr/>
        </p:nvPicPr>
        <p:blipFill>
          <a:blip r:embed="rId2"/>
          <a:stretch>
            <a:fillRect/>
          </a:stretch>
        </p:blipFill>
        <p:spPr>
          <a:xfrm>
            <a:off x="6378645" y="1643238"/>
            <a:ext cx="4544942" cy="4738687"/>
          </a:xfrm>
          <a:prstGeom prst="rect">
            <a:avLst/>
          </a:prstGeom>
        </p:spPr>
      </p:pic>
      <p:sp>
        <p:nvSpPr>
          <p:cNvPr id="6" name="Title 1"/>
          <p:cNvSpPr txBox="1">
            <a:spLocks/>
          </p:cNvSpPr>
          <p:nvPr/>
        </p:nvSpPr>
        <p:spPr>
          <a:xfrm>
            <a:off x="6925692" y="1011588"/>
            <a:ext cx="335108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sz="1400" b="1" dirty="0" smtClean="0">
                <a:latin typeface="Arial" pitchFamily="34" charset="0"/>
              </a:rPr>
              <a:t>Visual Steady State Response</a:t>
            </a:r>
          </a:p>
          <a:p>
            <a:pPr algn="ctr" eaLnBrk="1" hangingPunct="1"/>
            <a:r>
              <a:rPr lang="en-GB" altLang="en-US" sz="1400" b="1" dirty="0" smtClean="0">
                <a:latin typeface="Arial" pitchFamily="34" charset="0"/>
              </a:rPr>
              <a:t>(VSSR)</a:t>
            </a:r>
            <a:endParaRPr lang="en-GB" altLang="en-US" sz="1400" b="1" dirty="0">
              <a:latin typeface="Arial" pitchFamily="34" charset="0"/>
            </a:endParaRPr>
          </a:p>
        </p:txBody>
      </p:sp>
      <p:sp>
        <p:nvSpPr>
          <p:cNvPr id="7" name="TextBox 6"/>
          <p:cNvSpPr txBox="1"/>
          <p:nvPr/>
        </p:nvSpPr>
        <p:spPr>
          <a:xfrm>
            <a:off x="6169801" y="6481337"/>
            <a:ext cx="5960286" cy="276999"/>
          </a:xfrm>
          <a:prstGeom prst="rect">
            <a:avLst/>
          </a:prstGeom>
          <a:noFill/>
        </p:spPr>
        <p:txBody>
          <a:bodyPr wrap="none" rtlCol="0">
            <a:spAutoFit/>
          </a:bodyPr>
          <a:lstStyle/>
          <a:p>
            <a:r>
              <a:rPr lang="en-GB" sz="1200" dirty="0"/>
              <a:t>Norcia et al., J Vision 2015, </a:t>
            </a:r>
            <a:r>
              <a:rPr lang="en-GB" sz="1200" dirty="0">
                <a:hlinkClick r:id="rId3"/>
              </a:rPr>
              <a:t>https://www.ncbi.nlm.nih.gov/pmc/articles/PMC4581566</a:t>
            </a:r>
            <a:r>
              <a:rPr lang="en-GB" sz="1200" dirty="0" smtClean="0">
                <a:hlinkClick r:id="rId3"/>
              </a:rPr>
              <a:t>/</a:t>
            </a:r>
            <a:r>
              <a:rPr lang="en-GB" sz="1200" dirty="0" smtClean="0"/>
              <a:t> </a:t>
            </a:r>
            <a:endParaRPr lang="en-GB" sz="1200" dirty="0"/>
          </a:p>
        </p:txBody>
      </p:sp>
      <p:pic>
        <p:nvPicPr>
          <p:cNvPr id="8" name="Picture 7"/>
          <p:cNvPicPr>
            <a:picLocks noChangeAspect="1"/>
          </p:cNvPicPr>
          <p:nvPr/>
        </p:nvPicPr>
        <p:blipFill>
          <a:blip r:embed="rId4"/>
          <a:stretch>
            <a:fillRect/>
          </a:stretch>
        </p:blipFill>
        <p:spPr>
          <a:xfrm>
            <a:off x="1216615" y="1638261"/>
            <a:ext cx="4152499" cy="4533939"/>
          </a:xfrm>
          <a:prstGeom prst="rect">
            <a:avLst/>
          </a:prstGeom>
        </p:spPr>
      </p:pic>
      <p:sp>
        <p:nvSpPr>
          <p:cNvPr id="9" name="TextBox 8"/>
          <p:cNvSpPr txBox="1"/>
          <p:nvPr/>
        </p:nvSpPr>
        <p:spPr>
          <a:xfrm>
            <a:off x="1054146" y="6481336"/>
            <a:ext cx="4776820" cy="276999"/>
          </a:xfrm>
          <a:prstGeom prst="rect">
            <a:avLst/>
          </a:prstGeom>
          <a:noFill/>
        </p:spPr>
        <p:txBody>
          <a:bodyPr wrap="none" rtlCol="0">
            <a:spAutoFit/>
          </a:bodyPr>
          <a:lstStyle/>
          <a:p>
            <a:r>
              <a:rPr lang="en-GB" sz="1200" dirty="0" smtClean="0"/>
              <a:t>Ross et al., JASA 2000</a:t>
            </a:r>
            <a:r>
              <a:rPr lang="en-GB" sz="1200" dirty="0"/>
              <a:t>, </a:t>
            </a:r>
            <a:r>
              <a:rPr lang="en-GB" sz="1200" dirty="0">
                <a:hlinkClick r:id="rId5"/>
              </a:rPr>
              <a:t>https://pubmed.ncbi.nlm.nih.gov/10955634</a:t>
            </a:r>
            <a:r>
              <a:rPr lang="en-GB" sz="1200" dirty="0" smtClean="0">
                <a:hlinkClick r:id="rId5"/>
              </a:rPr>
              <a:t>/</a:t>
            </a:r>
            <a:r>
              <a:rPr lang="en-GB" sz="1200" dirty="0" smtClean="0"/>
              <a:t> </a:t>
            </a:r>
            <a:endParaRPr lang="en-GB" sz="1200" dirty="0"/>
          </a:p>
        </p:txBody>
      </p:sp>
    </p:spTree>
    <p:extLst>
      <p:ext uri="{BB962C8B-B14F-4D97-AF65-F5344CB8AC3E}">
        <p14:creationId xmlns:p14="http://schemas.microsoft.com/office/powerpoint/2010/main" val="137656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1349" y="1822893"/>
            <a:ext cx="9569302" cy="3466214"/>
          </a:xfrm>
          <a:prstGeom prst="rect">
            <a:avLst/>
          </a:prstGeom>
        </p:spPr>
      </p:pic>
      <p:sp>
        <p:nvSpPr>
          <p:cNvPr id="3"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smtClean="0">
                <a:latin typeface="Arial" pitchFamily="34" charset="0"/>
              </a:rPr>
              <a:t>Fast Periodic Visual Stimulation (FPVS)</a:t>
            </a:r>
            <a:endParaRPr lang="en-GB" altLang="en-US" b="1" dirty="0">
              <a:latin typeface="Arial" pitchFamily="34" charset="0"/>
            </a:endParaRPr>
          </a:p>
        </p:txBody>
      </p:sp>
    </p:spTree>
    <p:extLst>
      <p:ext uri="{BB962C8B-B14F-4D97-AF65-F5344CB8AC3E}">
        <p14:creationId xmlns:p14="http://schemas.microsoft.com/office/powerpoint/2010/main" val="47701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49562" y="1054100"/>
            <a:ext cx="5844107" cy="2792560"/>
          </a:xfrm>
          <a:prstGeom prst="rect">
            <a:avLst/>
          </a:prstGeom>
        </p:spPr>
      </p:pic>
      <p:pic>
        <p:nvPicPr>
          <p:cNvPr id="4" name="Picture 3"/>
          <p:cNvPicPr>
            <a:picLocks noChangeAspect="1"/>
          </p:cNvPicPr>
          <p:nvPr/>
        </p:nvPicPr>
        <p:blipFill>
          <a:blip r:embed="rId3"/>
          <a:stretch>
            <a:fillRect/>
          </a:stretch>
        </p:blipFill>
        <p:spPr>
          <a:xfrm>
            <a:off x="2905862" y="3962400"/>
            <a:ext cx="5731505" cy="2781300"/>
          </a:xfrm>
          <a:prstGeom prst="rect">
            <a:avLst/>
          </a:prstGeom>
        </p:spPr>
      </p:pic>
      <p:sp>
        <p:nvSpPr>
          <p:cNvPr id="5"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smtClean="0">
                <a:latin typeface="Arial" pitchFamily="34" charset="0"/>
              </a:rPr>
              <a:t>Fast Periodic Visual Stimulation (FPVS)</a:t>
            </a:r>
            <a:endParaRPr lang="en-GB" altLang="en-US" b="1" dirty="0">
              <a:latin typeface="Arial" pitchFamily="34" charset="0"/>
            </a:endParaRPr>
          </a:p>
        </p:txBody>
      </p:sp>
    </p:spTree>
    <p:extLst>
      <p:ext uri="{BB962C8B-B14F-4D97-AF65-F5344CB8AC3E}">
        <p14:creationId xmlns:p14="http://schemas.microsoft.com/office/powerpoint/2010/main" val="3051690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708" y="927100"/>
            <a:ext cx="6790075" cy="5448300"/>
          </a:xfrm>
          <a:prstGeom prst="rect">
            <a:avLst/>
          </a:prstGeom>
        </p:spPr>
      </p:pic>
      <p:sp>
        <p:nvSpPr>
          <p:cNvPr id="3" name="Title 1"/>
          <p:cNvSpPr txBox="1">
            <a:spLocks/>
          </p:cNvSpPr>
          <p:nvPr/>
        </p:nvSpPr>
        <p:spPr>
          <a:xfrm>
            <a:off x="1703512" y="258764"/>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smtClean="0">
                <a:latin typeface="Arial" pitchFamily="34" charset="0"/>
              </a:rPr>
              <a:t>Fast Periodic Visual Stimulation (FPVS)</a:t>
            </a:r>
            <a:endParaRPr lang="en-GB" altLang="en-US" b="1" dirty="0">
              <a:latin typeface="Arial" pitchFamily="34" charset="0"/>
            </a:endParaRPr>
          </a:p>
        </p:txBody>
      </p:sp>
      <p:sp>
        <p:nvSpPr>
          <p:cNvPr id="4" name="TextBox 3"/>
          <p:cNvSpPr txBox="1"/>
          <p:nvPr/>
        </p:nvSpPr>
        <p:spPr>
          <a:xfrm>
            <a:off x="5746049" y="6489700"/>
            <a:ext cx="6434134" cy="276999"/>
          </a:xfrm>
          <a:prstGeom prst="rect">
            <a:avLst/>
          </a:prstGeom>
          <a:noFill/>
        </p:spPr>
        <p:txBody>
          <a:bodyPr wrap="none" rtlCol="0">
            <a:spAutoFit/>
          </a:bodyPr>
          <a:lstStyle/>
          <a:p>
            <a:r>
              <a:rPr lang="en-GB" sz="1200" dirty="0"/>
              <a:t>Hauk et al., NI 2021, </a:t>
            </a:r>
            <a:r>
              <a:rPr lang="en-GB" sz="1200" dirty="0">
                <a:hlinkClick r:id="rId3"/>
              </a:rPr>
              <a:t>https://</a:t>
            </a:r>
            <a:r>
              <a:rPr lang="en-GB" sz="1200" dirty="0" smtClean="0">
                <a:hlinkClick r:id="rId3"/>
              </a:rPr>
              <a:t>www.sciencedirect.com/science/article/pii/S1053811921007345</a:t>
            </a:r>
            <a:r>
              <a:rPr lang="en-GB" sz="1200" dirty="0" smtClean="0"/>
              <a:t> </a:t>
            </a:r>
            <a:endParaRPr lang="en-GB" sz="1200" dirty="0"/>
          </a:p>
        </p:txBody>
      </p:sp>
    </p:spTree>
    <p:extLst>
      <p:ext uri="{BB962C8B-B14F-4D97-AF65-F5344CB8AC3E}">
        <p14:creationId xmlns:p14="http://schemas.microsoft.com/office/powerpoint/2010/main" val="3291283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8673" y="395975"/>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buFont typeface="Arial" pitchFamily="34" charset="0"/>
              <a:buNone/>
            </a:pPr>
            <a:r>
              <a:rPr lang="en-GB" altLang="en-US" b="1" dirty="0"/>
              <a:t>Motivation for </a:t>
            </a:r>
            <a:r>
              <a:rPr lang="en-GB" altLang="en-US" b="1" u="sng" dirty="0"/>
              <a:t>Time</a:t>
            </a:r>
            <a:r>
              <a:rPr lang="en-GB" altLang="en-US" b="1" dirty="0"/>
              <a:t>-Frequency Analysis</a:t>
            </a:r>
          </a:p>
        </p:txBody>
      </p:sp>
      <p:sp>
        <p:nvSpPr>
          <p:cNvPr id="4" name="TextBox 3"/>
          <p:cNvSpPr txBox="1">
            <a:spLocks noChangeArrowheads="1"/>
          </p:cNvSpPr>
          <p:nvPr/>
        </p:nvSpPr>
        <p:spPr bwMode="auto">
          <a:xfrm>
            <a:off x="1774826" y="1412777"/>
            <a:ext cx="85693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000" dirty="0"/>
              <a:t>Fourier Transform assumes sines and cosines with constant amplitudes across the whole time series (“stationarity”).</a:t>
            </a:r>
          </a:p>
          <a:p>
            <a:pPr algn="ctr" eaLnBrk="1" hangingPunct="1"/>
            <a:endParaRPr lang="en-GB" altLang="en-US" sz="2000" dirty="0"/>
          </a:p>
          <a:p>
            <a:pPr algn="ctr" eaLnBrk="1" hangingPunct="1"/>
            <a:r>
              <a:rPr lang="en-GB" altLang="en-US" sz="2000" dirty="0"/>
              <a:t>But what does an FFT mean for a signal like this?</a:t>
            </a:r>
            <a:endParaRPr lang="en-GB" altLang="en-US" dirty="0"/>
          </a:p>
        </p:txBody>
      </p:sp>
      <p:grpSp>
        <p:nvGrpSpPr>
          <p:cNvPr id="5" name="Group 4"/>
          <p:cNvGrpSpPr/>
          <p:nvPr/>
        </p:nvGrpSpPr>
        <p:grpSpPr>
          <a:xfrm>
            <a:off x="1631504" y="3039206"/>
            <a:ext cx="4478338" cy="3425648"/>
            <a:chOff x="-80963" y="2492896"/>
            <a:chExt cx="4810126" cy="3679446"/>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2492896"/>
              <a:ext cx="4810126"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a:spLocks noChangeArrowheads="1"/>
            </p:cNvSpPr>
            <p:nvPr/>
          </p:nvSpPr>
          <p:spPr bwMode="auto">
            <a:xfrm>
              <a:off x="1999461" y="5775647"/>
              <a:ext cx="740084" cy="3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Time</a:t>
              </a:r>
            </a:p>
          </p:txBody>
        </p:sp>
        <p:sp>
          <p:nvSpPr>
            <p:cNvPr id="8" name="TextBox 4"/>
            <p:cNvSpPr txBox="1">
              <a:spLocks noChangeArrowheads="1"/>
            </p:cNvSpPr>
            <p:nvPr/>
          </p:nvSpPr>
          <p:spPr bwMode="auto">
            <a:xfrm rot="16200000">
              <a:off x="-454263" y="3888287"/>
              <a:ext cx="1300278" cy="3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Amplitude</a:t>
              </a:r>
            </a:p>
          </p:txBody>
        </p:sp>
      </p:grpSp>
      <p:sp>
        <p:nvSpPr>
          <p:cNvPr id="9" name="TextBox 4"/>
          <p:cNvSpPr txBox="1">
            <a:spLocks noChangeArrowheads="1"/>
          </p:cNvSpPr>
          <p:nvPr/>
        </p:nvSpPr>
        <p:spPr bwMode="auto">
          <a:xfrm>
            <a:off x="3469553" y="2804465"/>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Signal</a:t>
            </a:r>
          </a:p>
        </p:txBody>
      </p:sp>
      <p:grpSp>
        <p:nvGrpSpPr>
          <p:cNvPr id="10" name="Group 9"/>
          <p:cNvGrpSpPr/>
          <p:nvPr/>
        </p:nvGrpSpPr>
        <p:grpSpPr>
          <a:xfrm>
            <a:off x="6336534" y="2867954"/>
            <a:ext cx="4467991" cy="3604219"/>
            <a:chOff x="4481513" y="2596445"/>
            <a:chExt cx="4799012" cy="3871246"/>
          </a:xfrm>
        </p:grpSpPr>
        <p:grpSp>
          <p:nvGrpSpPr>
            <p:cNvPr id="11" name="Group 10"/>
            <p:cNvGrpSpPr/>
            <p:nvPr/>
          </p:nvGrpSpPr>
          <p:grpSpPr>
            <a:xfrm>
              <a:off x="4481513" y="2788865"/>
              <a:ext cx="4799012" cy="3678826"/>
              <a:chOff x="4481513" y="2349500"/>
              <a:chExt cx="4799012" cy="3678826"/>
            </a:xfrm>
          </p:grpSpPr>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513" y="2349500"/>
                <a:ext cx="4799012" cy="359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8"/>
              <p:cNvSpPr txBox="1">
                <a:spLocks noChangeArrowheads="1"/>
              </p:cNvSpPr>
              <p:nvPr/>
            </p:nvSpPr>
            <p:spPr bwMode="auto">
              <a:xfrm>
                <a:off x="6134662" y="5631631"/>
                <a:ext cx="1369148" cy="3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Frequency</a:t>
                </a:r>
              </a:p>
            </p:txBody>
          </p:sp>
          <p:sp>
            <p:nvSpPr>
              <p:cNvPr id="15" name="TextBox 4"/>
              <p:cNvSpPr txBox="1">
                <a:spLocks noChangeArrowheads="1"/>
              </p:cNvSpPr>
              <p:nvPr/>
            </p:nvSpPr>
            <p:spPr bwMode="auto">
              <a:xfrm rot="16200000">
                <a:off x="4394811" y="3877897"/>
                <a:ext cx="900827" cy="3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Power</a:t>
                </a:r>
              </a:p>
            </p:txBody>
          </p:sp>
        </p:grpSp>
        <p:sp>
          <p:nvSpPr>
            <p:cNvPr id="12" name="TextBox 4"/>
            <p:cNvSpPr txBox="1">
              <a:spLocks noChangeArrowheads="1"/>
            </p:cNvSpPr>
            <p:nvPr/>
          </p:nvSpPr>
          <p:spPr bwMode="auto">
            <a:xfrm>
              <a:off x="5922229" y="2596445"/>
              <a:ext cx="1777895" cy="3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FFT Spectrum</a:t>
              </a:r>
            </a:p>
          </p:txBody>
        </p:sp>
      </p:grpSp>
    </p:spTree>
    <p:extLst>
      <p:ext uri="{BB962C8B-B14F-4D97-AF65-F5344CB8AC3E}">
        <p14:creationId xmlns:p14="http://schemas.microsoft.com/office/powerpoint/2010/main" val="260688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7700" y="390608"/>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buFont typeface="Arial" pitchFamily="34" charset="0"/>
              <a:buNone/>
            </a:pPr>
            <a:r>
              <a:rPr lang="en-GB" altLang="en-US" b="1" dirty="0" smtClean="0"/>
              <a:t>Motivation for </a:t>
            </a:r>
            <a:r>
              <a:rPr lang="en-GB" altLang="en-US" b="1" u="sng" dirty="0" smtClean="0"/>
              <a:t>Time</a:t>
            </a:r>
            <a:r>
              <a:rPr lang="en-GB" altLang="en-US" b="1" dirty="0" smtClean="0"/>
              <a:t>-Frequency Analysis</a:t>
            </a:r>
            <a:endParaRPr lang="en-GB" altLang="en-US" b="1" dirty="0"/>
          </a:p>
        </p:txBody>
      </p:sp>
      <p:sp>
        <p:nvSpPr>
          <p:cNvPr id="3" name="TextBox 3"/>
          <p:cNvSpPr txBox="1">
            <a:spLocks noChangeArrowheads="1"/>
          </p:cNvSpPr>
          <p:nvPr/>
        </p:nvSpPr>
        <p:spPr bwMode="auto">
          <a:xfrm>
            <a:off x="1774826" y="1445875"/>
            <a:ext cx="8569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dirty="0"/>
              <a:t>You could run separate FFTs for different (sliding) time windows:</a:t>
            </a:r>
          </a:p>
        </p:txBody>
      </p:sp>
      <p:grpSp>
        <p:nvGrpSpPr>
          <p:cNvPr id="4" name="Group 7"/>
          <p:cNvGrpSpPr>
            <a:grpSpLocks/>
          </p:cNvGrpSpPr>
          <p:nvPr/>
        </p:nvGrpSpPr>
        <p:grpSpPr bwMode="auto">
          <a:xfrm>
            <a:off x="3575721" y="2060849"/>
            <a:ext cx="4810125" cy="3689275"/>
            <a:chOff x="122312" y="2852936"/>
            <a:chExt cx="4809728" cy="3688521"/>
          </a:xfrm>
        </p:grpSpPr>
        <p:grpSp>
          <p:nvGrpSpPr>
            <p:cNvPr id="5" name="Group 1"/>
            <p:cNvGrpSpPr>
              <a:grpSpLocks/>
            </p:cNvGrpSpPr>
            <p:nvPr/>
          </p:nvGrpSpPr>
          <p:grpSpPr bwMode="auto">
            <a:xfrm>
              <a:off x="122312" y="2852936"/>
              <a:ext cx="4809728" cy="3688521"/>
              <a:chOff x="-80239" y="2341984"/>
              <a:chExt cx="4809728" cy="3688521"/>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9" y="2341984"/>
                <a:ext cx="4809728" cy="36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p:cNvSpPr txBox="1">
                <a:spLocks noChangeArrowheads="1"/>
              </p:cNvSpPr>
              <p:nvPr/>
            </p:nvSpPr>
            <p:spPr bwMode="auto">
              <a:xfrm>
                <a:off x="1955219" y="5661248"/>
                <a:ext cx="688978" cy="3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t>Time</a:t>
                </a:r>
              </a:p>
            </p:txBody>
          </p:sp>
        </p:grpSp>
        <p:sp>
          <p:nvSpPr>
            <p:cNvPr id="6" name="Rectangle 5"/>
            <p:cNvSpPr/>
            <p:nvPr/>
          </p:nvSpPr>
          <p:spPr>
            <a:xfrm>
              <a:off x="765197" y="3116407"/>
              <a:ext cx="914325" cy="2952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7" name="Rectangle 6"/>
            <p:cNvSpPr/>
            <p:nvPr/>
          </p:nvSpPr>
          <p:spPr>
            <a:xfrm>
              <a:off x="1682696" y="3116407"/>
              <a:ext cx="914325" cy="2952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8" name="Rectangle 7"/>
            <p:cNvSpPr/>
            <p:nvPr/>
          </p:nvSpPr>
          <p:spPr>
            <a:xfrm>
              <a:off x="2603370" y="3116407"/>
              <a:ext cx="914325" cy="2952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9" name="Rectangle 8"/>
            <p:cNvSpPr/>
            <p:nvPr/>
          </p:nvSpPr>
          <p:spPr>
            <a:xfrm>
              <a:off x="3519282" y="3116407"/>
              <a:ext cx="914325" cy="2952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13" name="TextBox 12"/>
          <p:cNvSpPr txBox="1"/>
          <p:nvPr/>
        </p:nvSpPr>
        <p:spPr>
          <a:xfrm>
            <a:off x="1810620" y="5818038"/>
            <a:ext cx="8749876" cy="923330"/>
          </a:xfrm>
          <a:prstGeom prst="rect">
            <a:avLst/>
          </a:prstGeom>
          <a:noFill/>
        </p:spPr>
        <p:txBody>
          <a:bodyPr wrap="square" rtlCol="0">
            <a:spAutoFit/>
          </a:bodyPr>
          <a:lstStyle/>
          <a:p>
            <a:pPr algn="ctr" eaLnBrk="1" hangingPunct="1"/>
            <a:r>
              <a:rPr lang="en-GB" altLang="en-US" dirty="0"/>
              <a:t>But different window sizes are more or less optimal for different frequencies.</a:t>
            </a:r>
          </a:p>
          <a:p>
            <a:pPr algn="ctr" eaLnBrk="1" hangingPunct="1"/>
            <a:r>
              <a:rPr lang="en-GB" altLang="en-US" dirty="0"/>
              <a:t>Run different FFTs with different window sizes for different frequency ranges? </a:t>
            </a:r>
            <a:r>
              <a:rPr lang="en-GB" altLang="en-US" dirty="0" err="1"/>
              <a:t>Ouff</a:t>
            </a:r>
            <a:r>
              <a:rPr lang="en-GB" altLang="en-US" dirty="0"/>
              <a:t>.</a:t>
            </a:r>
          </a:p>
          <a:p>
            <a:endParaRPr lang="en-GB" dirty="0"/>
          </a:p>
        </p:txBody>
      </p:sp>
    </p:spTree>
    <p:extLst>
      <p:ext uri="{BB962C8B-B14F-4D97-AF65-F5344CB8AC3E}">
        <p14:creationId xmlns:p14="http://schemas.microsoft.com/office/powerpoint/2010/main" val="193410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153" y="2039868"/>
            <a:ext cx="10818540" cy="3699753"/>
          </a:xfrm>
          <a:prstGeom prst="rect">
            <a:avLst/>
          </a:prstGeom>
        </p:spPr>
      </p:pic>
      <p:sp>
        <p:nvSpPr>
          <p:cNvPr id="3" name="TextBox 2"/>
          <p:cNvSpPr txBox="1"/>
          <p:nvPr/>
        </p:nvSpPr>
        <p:spPr>
          <a:xfrm>
            <a:off x="5828582" y="6386555"/>
            <a:ext cx="4744760" cy="276999"/>
          </a:xfrm>
          <a:prstGeom prst="rect">
            <a:avLst/>
          </a:prstGeom>
          <a:noFill/>
        </p:spPr>
        <p:txBody>
          <a:bodyPr wrap="none" rtlCol="0">
            <a:spAutoFit/>
          </a:bodyPr>
          <a:lstStyle/>
          <a:p>
            <a:r>
              <a:rPr lang="en-GB" sz="1200" dirty="0" err="1"/>
              <a:t>Hipp</a:t>
            </a:r>
            <a:r>
              <a:rPr lang="en-GB" sz="1200" dirty="0"/>
              <a:t> et al., Nat </a:t>
            </a:r>
            <a:r>
              <a:rPr lang="en-GB" sz="1200" dirty="0" err="1"/>
              <a:t>Nsc</a:t>
            </a:r>
            <a:r>
              <a:rPr lang="en-GB" sz="1200" dirty="0"/>
              <a:t> 2012, </a:t>
            </a:r>
            <a:r>
              <a:rPr lang="en-GB" sz="1200" dirty="0">
                <a:hlinkClick r:id="rId3"/>
              </a:rPr>
              <a:t>https://www.nature.com/articles/nn.3101</a:t>
            </a:r>
            <a:r>
              <a:rPr lang="en-GB" sz="1200" dirty="0"/>
              <a:t> </a:t>
            </a:r>
          </a:p>
        </p:txBody>
      </p:sp>
      <p:sp>
        <p:nvSpPr>
          <p:cNvPr id="4" name="TextBox 3"/>
          <p:cNvSpPr txBox="1"/>
          <p:nvPr/>
        </p:nvSpPr>
        <p:spPr>
          <a:xfrm>
            <a:off x="2145103" y="224290"/>
            <a:ext cx="7720641" cy="523220"/>
          </a:xfrm>
          <a:prstGeom prst="rect">
            <a:avLst/>
          </a:prstGeom>
          <a:noFill/>
        </p:spPr>
        <p:txBody>
          <a:bodyPr wrap="square" rtlCol="0">
            <a:spAutoFit/>
          </a:bodyPr>
          <a:lstStyle/>
          <a:p>
            <a:pPr algn="ctr"/>
            <a:r>
              <a:rPr lang="en-GB" sz="2800" dirty="0" smtClean="0"/>
              <a:t>Functional Connectivity of Resting State Activity</a:t>
            </a:r>
            <a:endParaRPr lang="en-GB" sz="2800" dirty="0"/>
          </a:p>
        </p:txBody>
      </p:sp>
      <p:sp>
        <p:nvSpPr>
          <p:cNvPr id="5" name="TextBox 4"/>
          <p:cNvSpPr txBox="1"/>
          <p:nvPr/>
        </p:nvSpPr>
        <p:spPr>
          <a:xfrm>
            <a:off x="2762373" y="1559957"/>
            <a:ext cx="3903633" cy="338554"/>
          </a:xfrm>
          <a:prstGeom prst="rect">
            <a:avLst/>
          </a:prstGeom>
          <a:noFill/>
        </p:spPr>
        <p:txBody>
          <a:bodyPr wrap="none" rtlCol="0">
            <a:spAutoFit/>
          </a:bodyPr>
          <a:lstStyle/>
          <a:p>
            <a:r>
              <a:rPr lang="en-GB" sz="1600" dirty="0" smtClean="0"/>
              <a:t>(“Hilbert”) </a:t>
            </a:r>
            <a:r>
              <a:rPr lang="en-GB" sz="1600" dirty="0"/>
              <a:t>Envelope for a frequency </a:t>
            </a:r>
            <a:r>
              <a:rPr lang="en-GB" sz="1600" dirty="0" smtClean="0"/>
              <a:t>band</a:t>
            </a:r>
            <a:endParaRPr lang="en-GB" sz="1600" dirty="0"/>
          </a:p>
        </p:txBody>
      </p:sp>
      <p:cxnSp>
        <p:nvCxnSpPr>
          <p:cNvPr id="7" name="Straight Arrow Connector 6"/>
          <p:cNvCxnSpPr>
            <a:stCxn id="5" idx="2"/>
          </p:cNvCxnSpPr>
          <p:nvPr/>
        </p:nvCxnSpPr>
        <p:spPr>
          <a:xfrm flipH="1">
            <a:off x="3622876" y="1898511"/>
            <a:ext cx="1091314" cy="6247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626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4651" y="458789"/>
            <a:ext cx="9903093"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buFont typeface="Arial" pitchFamily="34" charset="0"/>
              <a:buNone/>
            </a:pPr>
            <a:r>
              <a:rPr lang="en-GB" altLang="en-US" b="1" u="sng" dirty="0"/>
              <a:t>Time</a:t>
            </a:r>
            <a:r>
              <a:rPr lang="en-GB" altLang="en-US" b="1" dirty="0"/>
              <a:t>-Frequency Analysis: </a:t>
            </a:r>
            <a:r>
              <a:rPr lang="en-GB" altLang="en-US" b="1" dirty="0" smtClean="0"/>
              <a:t>Wavelets (“little waves”)</a:t>
            </a:r>
            <a:endParaRPr lang="en-GB" altLang="en-US" b="1" dirty="0"/>
          </a:p>
        </p:txBody>
      </p:sp>
      <p:pic>
        <p:nvPicPr>
          <p:cNvPr id="3" name="Picture 2" descr="http://eeweb.poly.edu/iselesni/TQWT/Web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32" y="1844824"/>
            <a:ext cx="270669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1774826" y="1484784"/>
            <a:ext cx="9001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dirty="0"/>
              <a:t>Wavelets provide an optimal trade-off between frequency and time resolution.</a:t>
            </a:r>
          </a:p>
        </p:txBody>
      </p:sp>
      <p:sp>
        <p:nvSpPr>
          <p:cNvPr id="5" name="TextBox 5"/>
          <p:cNvSpPr txBox="1">
            <a:spLocks noChangeArrowheads="1"/>
          </p:cNvSpPr>
          <p:nvPr/>
        </p:nvSpPr>
        <p:spPr bwMode="auto">
          <a:xfrm>
            <a:off x="1802122" y="6060723"/>
            <a:ext cx="856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dirty="0"/>
              <a:t>Wavelets are convolved with the data to give instantaneous amplitude and phase estimates for different frequency ranges.</a:t>
            </a:r>
          </a:p>
        </p:txBody>
      </p:sp>
      <p:cxnSp>
        <p:nvCxnSpPr>
          <p:cNvPr id="7" name="Straight Arrow Connector 6"/>
          <p:cNvCxnSpPr/>
          <p:nvPr/>
        </p:nvCxnSpPr>
        <p:spPr bwMode="auto">
          <a:xfrm>
            <a:off x="7752184" y="1916832"/>
            <a:ext cx="0" cy="3384376"/>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8" name="TextBox 5"/>
          <p:cNvSpPr txBox="1">
            <a:spLocks noChangeArrowheads="1"/>
          </p:cNvSpPr>
          <p:nvPr/>
        </p:nvSpPr>
        <p:spPr bwMode="auto">
          <a:xfrm>
            <a:off x="7877384" y="2194667"/>
            <a:ext cx="32403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400" dirty="0" smtClean="0"/>
              <a:t>Wavelets </a:t>
            </a:r>
            <a:r>
              <a:rPr lang="en-GB" altLang="en-US" sz="2400" dirty="0"/>
              <a:t>are getting “broader</a:t>
            </a:r>
            <a:r>
              <a:rPr lang="en-GB" altLang="en-US" sz="2400" dirty="0" smtClean="0"/>
              <a:t>” with decreasing frequency</a:t>
            </a:r>
          </a:p>
          <a:p>
            <a:pPr algn="ctr" eaLnBrk="1" hangingPunct="1"/>
            <a:endParaRPr lang="en-GB" altLang="en-US" sz="2400" dirty="0" smtClean="0"/>
          </a:p>
          <a:p>
            <a:pPr algn="ctr" eaLnBrk="1" hangingPunct="1"/>
            <a:r>
              <a:rPr lang="en-GB" altLang="en-US" sz="2400" dirty="0" smtClean="0"/>
              <a:t>=&gt;</a:t>
            </a:r>
            <a:endParaRPr lang="en-GB" altLang="en-US" sz="2400" dirty="0"/>
          </a:p>
          <a:p>
            <a:pPr algn="ctr" eaLnBrk="1" hangingPunct="1"/>
            <a:endParaRPr lang="en-GB" altLang="en-US" sz="2400" dirty="0" smtClean="0"/>
          </a:p>
          <a:p>
            <a:pPr algn="ctr" eaLnBrk="1" hangingPunct="1"/>
            <a:r>
              <a:rPr lang="en-GB" altLang="en-US" sz="2400" dirty="0" smtClean="0"/>
              <a:t>Time </a:t>
            </a:r>
            <a:r>
              <a:rPr lang="en-GB" altLang="en-US" sz="2400" dirty="0"/>
              <a:t>resolution decreases as frequency </a:t>
            </a:r>
            <a:r>
              <a:rPr lang="en-GB" altLang="en-US" sz="2400" dirty="0" smtClean="0"/>
              <a:t>decreases</a:t>
            </a:r>
            <a:endParaRPr lang="en-GB" altLang="en-US" sz="2400" dirty="0"/>
          </a:p>
        </p:txBody>
      </p:sp>
      <p:sp>
        <p:nvSpPr>
          <p:cNvPr id="6" name="TextBox 5"/>
          <p:cNvSpPr txBox="1"/>
          <p:nvPr/>
        </p:nvSpPr>
        <p:spPr>
          <a:xfrm rot="16200000">
            <a:off x="3055285" y="3855071"/>
            <a:ext cx="3384645" cy="369332"/>
          </a:xfrm>
          <a:prstGeom prst="rect">
            <a:avLst/>
          </a:prstGeom>
          <a:solidFill>
            <a:schemeClr val="bg1"/>
          </a:solidFill>
        </p:spPr>
        <p:txBody>
          <a:bodyPr wrap="square" rtlCol="0">
            <a:spAutoFit/>
          </a:bodyPr>
          <a:lstStyle/>
          <a:p>
            <a:pPr algn="ctr"/>
            <a:r>
              <a:rPr lang="en-GB" b="1" dirty="0" smtClean="0"/>
              <a:t>Frequency -&gt;</a:t>
            </a:r>
            <a:endParaRPr lang="en-GB" b="1" dirty="0"/>
          </a:p>
        </p:txBody>
      </p:sp>
    </p:spTree>
    <p:extLst>
      <p:ext uri="{BB962C8B-B14F-4D97-AF65-F5344CB8AC3E}">
        <p14:creationId xmlns:p14="http://schemas.microsoft.com/office/powerpoint/2010/main" val="296043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a:t>“Brain Rhythms” and “Oscillations”</a:t>
            </a:r>
          </a:p>
        </p:txBody>
      </p:sp>
      <p:pic>
        <p:nvPicPr>
          <p:cNvPr id="3" name="Picture 2" descr="http://www.peakmind.co.uk/images/frequ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2565400"/>
            <a:ext cx="34671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
          <p:cNvGrpSpPr>
            <a:grpSpLocks/>
          </p:cNvGrpSpPr>
          <p:nvPr/>
        </p:nvGrpSpPr>
        <p:grpSpPr bwMode="auto">
          <a:xfrm>
            <a:off x="6080681" y="2565400"/>
            <a:ext cx="3693251" cy="3481804"/>
            <a:chOff x="3955677" y="2060848"/>
            <a:chExt cx="3694263" cy="3481625"/>
          </a:xfrm>
        </p:grpSpPr>
        <p:pic>
          <p:nvPicPr>
            <p:cNvPr id="5" name="Picture 4" descr="The power spectrum for electrode Cz is displayed for both meditation and control states. Grand average scalp maps across states are displayed for each of the major frequency bands so as to indicate scalp topography of the various frequenc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677" y="2060848"/>
              <a:ext cx="3352627" cy="316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4"/>
            <p:cNvSpPr txBox="1">
              <a:spLocks noChangeArrowheads="1"/>
            </p:cNvSpPr>
            <p:nvPr/>
          </p:nvSpPr>
          <p:spPr bwMode="auto">
            <a:xfrm>
              <a:off x="4121548" y="5203936"/>
              <a:ext cx="3528392" cy="3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r>
                <a:rPr lang="en-GB" altLang="en-US" sz="800" dirty="0">
                  <a:solidFill>
                    <a:schemeClr val="tx1"/>
                  </a:solidFill>
                  <a:latin typeface="Times New Roman" pitchFamily="18" charset="0"/>
                </a:rPr>
                <a:t>Cahn et al., </a:t>
              </a:r>
              <a:r>
                <a:rPr lang="en-GB" altLang="en-US" sz="800" dirty="0" err="1">
                  <a:solidFill>
                    <a:schemeClr val="tx1"/>
                  </a:solidFill>
                  <a:latin typeface="Times New Roman" pitchFamily="18" charset="0"/>
                </a:rPr>
                <a:t>Cogn</a:t>
              </a:r>
              <a:r>
                <a:rPr lang="en-GB" altLang="en-US" sz="800" dirty="0">
                  <a:solidFill>
                    <a:schemeClr val="tx1"/>
                  </a:solidFill>
                  <a:latin typeface="Times New Roman" pitchFamily="18" charset="0"/>
                </a:rPr>
                <a:t> </a:t>
              </a:r>
              <a:r>
                <a:rPr lang="en-GB" altLang="en-US" sz="800" dirty="0" err="1">
                  <a:solidFill>
                    <a:schemeClr val="tx1"/>
                  </a:solidFill>
                  <a:latin typeface="Times New Roman" pitchFamily="18" charset="0"/>
                </a:rPr>
                <a:t>Proc</a:t>
              </a:r>
              <a:r>
                <a:rPr lang="en-GB" altLang="en-US" sz="800" dirty="0">
                  <a:solidFill>
                    <a:schemeClr val="tx1"/>
                  </a:solidFill>
                  <a:latin typeface="Times New Roman" pitchFamily="18" charset="0"/>
                </a:rPr>
                <a:t> 2010, </a:t>
              </a:r>
              <a:r>
                <a:rPr lang="en-GB" altLang="en-US" sz="800" dirty="0">
                  <a:solidFill>
                    <a:schemeClr val="tx1"/>
                  </a:solidFill>
                  <a:latin typeface="Times New Roman" pitchFamily="18" charset="0"/>
                  <a:hlinkClick r:id="rId5"/>
                </a:rPr>
                <a:t>http://link.springer.com/article/10.1007%2Fs10339-009-0352-1/</a:t>
              </a:r>
              <a:r>
                <a:rPr lang="en-GB" altLang="en-US" sz="800" dirty="0">
                  <a:solidFill>
                    <a:schemeClr val="tx1"/>
                  </a:solidFill>
                  <a:latin typeface="Times New Roman" pitchFamily="18" charset="0"/>
                </a:rPr>
                <a:t> </a:t>
              </a:r>
            </a:p>
          </p:txBody>
        </p:sp>
      </p:grpSp>
      <p:sp>
        <p:nvSpPr>
          <p:cNvPr id="12" name="TextBox 12"/>
          <p:cNvSpPr txBox="1">
            <a:spLocks noChangeArrowheads="1"/>
          </p:cNvSpPr>
          <p:nvPr/>
        </p:nvSpPr>
        <p:spPr bwMode="auto">
          <a:xfrm>
            <a:off x="440246" y="1339865"/>
            <a:ext cx="112395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0"/>
              </a:spcBef>
              <a:buFontTx/>
              <a:buNone/>
            </a:pPr>
            <a:r>
              <a:rPr lang="en-GB" altLang="en-US" sz="2000" b="1" dirty="0">
                <a:solidFill>
                  <a:schemeClr val="tx1"/>
                </a:solidFill>
                <a:latin typeface="Times New Roman" pitchFamily="18" charset="0"/>
              </a:rPr>
              <a:t>Time course and topography may differ among different frequency bands</a:t>
            </a:r>
          </a:p>
          <a:p>
            <a:pPr algn="ctr" eaLnBrk="1" hangingPunct="1">
              <a:spcBef>
                <a:spcPct val="0"/>
              </a:spcBef>
              <a:buFontTx/>
              <a:buNone/>
            </a:pPr>
            <a:r>
              <a:rPr lang="en-GB" altLang="en-US" sz="1400" b="1" dirty="0">
                <a:solidFill>
                  <a:schemeClr val="tx1"/>
                </a:solidFill>
                <a:latin typeface="Times New Roman" pitchFamily="18" charset="0"/>
              </a:rPr>
              <a:t>(and may depend on task, environment, subject group etc</a:t>
            </a:r>
            <a:r>
              <a:rPr lang="en-GB" altLang="en-US" sz="1400" b="1" dirty="0" smtClean="0">
                <a:solidFill>
                  <a:schemeClr val="tx1"/>
                </a:solidFill>
                <a:latin typeface="Times New Roman" pitchFamily="18" charset="0"/>
              </a:rPr>
              <a:t>.)</a:t>
            </a:r>
          </a:p>
          <a:p>
            <a:pPr algn="ctr" eaLnBrk="1" hangingPunct="1">
              <a:spcBef>
                <a:spcPct val="0"/>
              </a:spcBef>
              <a:buFontTx/>
              <a:buNone/>
            </a:pPr>
            <a:r>
              <a:rPr lang="en-GB" altLang="en-US" sz="1800" b="1" dirty="0" smtClean="0">
                <a:solidFill>
                  <a:schemeClr val="tx1"/>
                </a:solidFill>
                <a:latin typeface="Times New Roman" pitchFamily="18" charset="0"/>
              </a:rPr>
              <a:t>=&gt; Different frequency “bands” may reflect different processes/computations, systems/networks, etc.</a:t>
            </a:r>
            <a:endParaRPr lang="en-GB" altLang="en-US" sz="1800" b="1" dirty="0">
              <a:solidFill>
                <a:schemeClr val="tx1"/>
              </a:solidFill>
              <a:latin typeface="Times New Roman" pitchFamily="18" charset="0"/>
            </a:endParaRPr>
          </a:p>
        </p:txBody>
      </p:sp>
    </p:spTree>
    <p:extLst>
      <p:ext uri="{BB962C8B-B14F-4D97-AF65-F5344CB8AC3E}">
        <p14:creationId xmlns:p14="http://schemas.microsoft.com/office/powerpoint/2010/main" val="76399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8858" y="1741937"/>
            <a:ext cx="11009676" cy="4617920"/>
          </a:xfrm>
          <a:prstGeom prst="rect">
            <a:avLst/>
          </a:prstGeom>
        </p:spPr>
      </p:pic>
      <p:sp>
        <p:nvSpPr>
          <p:cNvPr id="3"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buFont typeface="Arial" pitchFamily="34" charset="0"/>
              <a:buNone/>
            </a:pPr>
            <a:r>
              <a:rPr lang="en-GB" altLang="en-US" b="1" u="sng" dirty="0"/>
              <a:t>Time</a:t>
            </a:r>
            <a:r>
              <a:rPr lang="en-GB" altLang="en-US" b="1" dirty="0"/>
              <a:t>-Frequency Analysis: Wavelets</a:t>
            </a:r>
          </a:p>
        </p:txBody>
      </p:sp>
      <p:sp>
        <p:nvSpPr>
          <p:cNvPr id="4" name="Text Box 64"/>
          <p:cNvSpPr txBox="1">
            <a:spLocks noChangeArrowheads="1"/>
          </p:cNvSpPr>
          <p:nvPr/>
        </p:nvSpPr>
        <p:spPr bwMode="auto">
          <a:xfrm>
            <a:off x="9086749" y="6359857"/>
            <a:ext cx="3105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r>
              <a:rPr lang="en-GB" altLang="en-US" sz="1200" dirty="0" err="1">
                <a:solidFill>
                  <a:schemeClr val="tx1"/>
                </a:solidFill>
                <a:latin typeface="Times New Roman" pitchFamily="18" charset="0"/>
              </a:rPr>
              <a:t>Tallon-Baudry</a:t>
            </a:r>
            <a:r>
              <a:rPr lang="en-GB" altLang="en-US" sz="1200" dirty="0">
                <a:solidFill>
                  <a:schemeClr val="tx1"/>
                </a:solidFill>
                <a:latin typeface="Times New Roman" pitchFamily="18" charset="0"/>
              </a:rPr>
              <a:t> &amp; Bertrand, TICS </a:t>
            </a:r>
            <a:r>
              <a:rPr lang="en-GB" altLang="en-US" sz="1200" dirty="0" smtClean="0">
                <a:solidFill>
                  <a:schemeClr val="tx1"/>
                </a:solidFill>
                <a:latin typeface="Times New Roman" pitchFamily="18" charset="0"/>
              </a:rPr>
              <a:t>1999</a:t>
            </a:r>
          </a:p>
          <a:p>
            <a:pPr eaLnBrk="1" hangingPunct="1">
              <a:spcBef>
                <a:spcPct val="0"/>
              </a:spcBef>
              <a:buFontTx/>
              <a:buNone/>
            </a:pPr>
            <a:r>
              <a:rPr lang="en-GB" altLang="en-US" sz="1200" dirty="0">
                <a:solidFill>
                  <a:schemeClr val="tx1"/>
                </a:solidFill>
                <a:latin typeface="Times New Roman" pitchFamily="18" charset="0"/>
                <a:hlinkClick r:id="rId3"/>
              </a:rPr>
              <a:t>https://pubmed.ncbi.nlm.nih.gov/10322469</a:t>
            </a:r>
            <a:r>
              <a:rPr lang="en-GB" altLang="en-US" sz="1200" dirty="0" smtClean="0">
                <a:solidFill>
                  <a:schemeClr val="tx1"/>
                </a:solidFill>
                <a:latin typeface="Times New Roman" pitchFamily="18" charset="0"/>
                <a:hlinkClick r:id="rId3"/>
              </a:rPr>
              <a:t>/</a:t>
            </a:r>
            <a:r>
              <a:rPr lang="en-GB" altLang="en-US" sz="1200" dirty="0" smtClean="0">
                <a:solidFill>
                  <a:schemeClr val="tx1"/>
                </a:solidFill>
                <a:latin typeface="Times New Roman" pitchFamily="18" charset="0"/>
              </a:rPr>
              <a:t> </a:t>
            </a:r>
            <a:endParaRPr lang="en-GB" altLang="en-US" sz="1200" dirty="0">
              <a:solidFill>
                <a:schemeClr val="tx1"/>
              </a:solidFill>
              <a:latin typeface="Times New Roman" pitchFamily="18" charset="0"/>
            </a:endParaRPr>
          </a:p>
        </p:txBody>
      </p:sp>
      <p:sp>
        <p:nvSpPr>
          <p:cNvPr id="5" name="TextBox 4"/>
          <p:cNvSpPr txBox="1"/>
          <p:nvPr/>
        </p:nvSpPr>
        <p:spPr>
          <a:xfrm>
            <a:off x="1094013" y="1559343"/>
            <a:ext cx="4587986" cy="707886"/>
          </a:xfrm>
          <a:prstGeom prst="rect">
            <a:avLst/>
          </a:prstGeom>
          <a:noFill/>
        </p:spPr>
        <p:txBody>
          <a:bodyPr wrap="none" rtlCol="0">
            <a:spAutoFit/>
          </a:bodyPr>
          <a:lstStyle/>
          <a:p>
            <a:pPr algn="ctr"/>
            <a:r>
              <a:rPr lang="en-GB" sz="2400" b="1" dirty="0" smtClean="0"/>
              <a:t>Wavelet Transform</a:t>
            </a:r>
          </a:p>
          <a:p>
            <a:pPr algn="ctr"/>
            <a:r>
              <a:rPr lang="en-GB" sz="1600" dirty="0" smtClean="0"/>
              <a:t>Trade-off between time and frequency resolution</a:t>
            </a:r>
            <a:endParaRPr lang="en-GB" sz="1600" dirty="0"/>
          </a:p>
        </p:txBody>
      </p:sp>
      <p:sp>
        <p:nvSpPr>
          <p:cNvPr id="6" name="TextBox 5"/>
          <p:cNvSpPr txBox="1"/>
          <p:nvPr/>
        </p:nvSpPr>
        <p:spPr>
          <a:xfrm>
            <a:off x="7304434" y="1548993"/>
            <a:ext cx="3564630" cy="461665"/>
          </a:xfrm>
          <a:prstGeom prst="rect">
            <a:avLst/>
          </a:prstGeom>
          <a:noFill/>
        </p:spPr>
        <p:txBody>
          <a:bodyPr wrap="none" rtlCol="0">
            <a:spAutoFit/>
          </a:bodyPr>
          <a:lstStyle/>
          <a:p>
            <a:pPr algn="ctr"/>
            <a:r>
              <a:rPr lang="en-GB" sz="2400" b="1" dirty="0" smtClean="0"/>
              <a:t>Time-Frequency Power</a:t>
            </a:r>
          </a:p>
        </p:txBody>
      </p:sp>
    </p:spTree>
    <p:extLst>
      <p:ext uri="{BB962C8B-B14F-4D97-AF65-F5344CB8AC3E}">
        <p14:creationId xmlns:p14="http://schemas.microsoft.com/office/powerpoint/2010/main" val="308791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42926" y="1085744"/>
            <a:ext cx="11315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lnSpc>
                <a:spcPct val="150000"/>
              </a:lnSpc>
              <a:spcBef>
                <a:spcPct val="0"/>
              </a:spcBef>
              <a:buFontTx/>
              <a:buNone/>
              <a:defRPr/>
            </a:pPr>
            <a:r>
              <a:rPr lang="en-GB" altLang="en-US" sz="2400" dirty="0" smtClean="0">
                <a:solidFill>
                  <a:schemeClr val="tx1"/>
                </a:solidFill>
                <a:latin typeface="Times New Roman" panose="02020603050405020304" pitchFamily="18" charset="0"/>
                <a:cs typeface="Times New Roman" panose="02020603050405020304" pitchFamily="18" charset="0"/>
              </a:rPr>
              <a:t>Time-domain and frequency-domain filtering are two sides of the same coin:</a:t>
            </a:r>
          </a:p>
          <a:p>
            <a:pPr eaLnBrk="1" hangingPunct="1">
              <a:lnSpc>
                <a:spcPct val="150000"/>
              </a:lnSpc>
              <a:spcBef>
                <a:spcPct val="0"/>
              </a:spcBef>
              <a:buFontTx/>
              <a:buNone/>
              <a:defRPr/>
            </a:pPr>
            <a:r>
              <a:rPr lang="en-GB" altLang="en-US" sz="2400" dirty="0" smtClean="0">
                <a:solidFill>
                  <a:schemeClr val="tx1"/>
                </a:solidFill>
                <a:latin typeface="Times New Roman" panose="02020603050405020304" pitchFamily="18" charset="0"/>
                <a:cs typeface="Times New Roman" panose="02020603050405020304" pitchFamily="18" charset="0"/>
              </a:rPr>
              <a:t>One type of frequency-domain filtering corresponds to one type of time-domain filtering.</a:t>
            </a:r>
          </a:p>
        </p:txBody>
      </p:sp>
      <p:sp>
        <p:nvSpPr>
          <p:cNvPr id="3" name="TextBox 2"/>
          <p:cNvSpPr txBox="1"/>
          <p:nvPr/>
        </p:nvSpPr>
        <p:spPr>
          <a:xfrm>
            <a:off x="5127681" y="6580166"/>
            <a:ext cx="7063152" cy="246221"/>
          </a:xfrm>
          <a:prstGeom prst="rect">
            <a:avLst/>
          </a:prstGeom>
          <a:noFill/>
        </p:spPr>
        <p:txBody>
          <a:bodyPr wrap="none" rtlCol="0">
            <a:spAutoFit/>
          </a:bodyPr>
          <a:lstStyle/>
          <a:p>
            <a:r>
              <a:rPr lang="en-GB" sz="1000" dirty="0">
                <a:hlinkClick r:id="rId3"/>
              </a:rPr>
              <a:t>https://</a:t>
            </a:r>
            <a:r>
              <a:rPr lang="en-GB" sz="1000" dirty="0" smtClean="0">
                <a:hlinkClick r:id="rId3"/>
              </a:rPr>
              <a:t>uk.mathworks.com/matlabcentral/fileexchange/51155-time-domain-filtering-vs-frequency-domain-filtering-in-images</a:t>
            </a:r>
            <a:r>
              <a:rPr lang="en-GB" sz="1000" dirty="0" smtClean="0"/>
              <a:t> </a:t>
            </a:r>
            <a:endParaRPr lang="en-GB" sz="1000" dirty="0"/>
          </a:p>
        </p:txBody>
      </p:sp>
      <p:grpSp>
        <p:nvGrpSpPr>
          <p:cNvPr id="2" name="Group 1"/>
          <p:cNvGrpSpPr/>
          <p:nvPr/>
        </p:nvGrpSpPr>
        <p:grpSpPr>
          <a:xfrm>
            <a:off x="1702866" y="2452780"/>
            <a:ext cx="8267183" cy="3905250"/>
            <a:chOff x="1702866" y="2452780"/>
            <a:chExt cx="8267183" cy="3905250"/>
          </a:xfrm>
        </p:grpSpPr>
        <p:pic>
          <p:nvPicPr>
            <p:cNvPr id="4" name="Picture 3"/>
            <p:cNvPicPr>
              <a:picLocks noChangeAspect="1"/>
            </p:cNvPicPr>
            <p:nvPr/>
          </p:nvPicPr>
          <p:blipFill>
            <a:blip r:embed="rId4"/>
            <a:stretch>
              <a:fillRect/>
            </a:stretch>
          </p:blipFill>
          <p:spPr>
            <a:xfrm>
              <a:off x="4207424" y="2452780"/>
              <a:ext cx="5762625" cy="3905250"/>
            </a:xfrm>
            <a:prstGeom prst="rect">
              <a:avLst/>
            </a:prstGeom>
          </p:spPr>
        </p:pic>
        <p:sp>
          <p:nvSpPr>
            <p:cNvPr id="5" name="TextBox 4"/>
            <p:cNvSpPr txBox="1"/>
            <p:nvPr/>
          </p:nvSpPr>
          <p:spPr>
            <a:xfrm>
              <a:off x="1702866" y="3383628"/>
              <a:ext cx="2236510" cy="369332"/>
            </a:xfrm>
            <a:prstGeom prst="rect">
              <a:avLst/>
            </a:prstGeom>
            <a:noFill/>
          </p:spPr>
          <p:txBody>
            <a:bodyPr wrap="none" rtlCol="0">
              <a:spAutoFit/>
            </a:bodyPr>
            <a:lstStyle/>
            <a:p>
              <a:r>
                <a:rPr lang="en-GB" b="1" dirty="0" smtClean="0"/>
                <a:t>Frequency domain</a:t>
              </a:r>
              <a:endParaRPr lang="en-GB" b="1" dirty="0"/>
            </a:p>
          </p:txBody>
        </p:sp>
        <p:sp>
          <p:nvSpPr>
            <p:cNvPr id="9" name="TextBox 8"/>
            <p:cNvSpPr txBox="1"/>
            <p:nvPr/>
          </p:nvSpPr>
          <p:spPr>
            <a:xfrm>
              <a:off x="1995702" y="5089406"/>
              <a:ext cx="1603965" cy="369332"/>
            </a:xfrm>
            <a:prstGeom prst="rect">
              <a:avLst/>
            </a:prstGeom>
            <a:noFill/>
          </p:spPr>
          <p:txBody>
            <a:bodyPr wrap="none" rtlCol="0">
              <a:spAutoFit/>
            </a:bodyPr>
            <a:lstStyle/>
            <a:p>
              <a:r>
                <a:rPr lang="en-GB" b="1" dirty="0" smtClean="0"/>
                <a:t>Time domain</a:t>
              </a:r>
              <a:endParaRPr lang="en-GB" b="1" dirty="0"/>
            </a:p>
          </p:txBody>
        </p:sp>
        <p:sp>
          <p:nvSpPr>
            <p:cNvPr id="10" name="TextBox 9"/>
            <p:cNvSpPr txBox="1"/>
            <p:nvPr/>
          </p:nvSpPr>
          <p:spPr>
            <a:xfrm>
              <a:off x="6521190" y="4116565"/>
              <a:ext cx="1029449" cy="307777"/>
            </a:xfrm>
            <a:prstGeom prst="rect">
              <a:avLst/>
            </a:prstGeom>
            <a:noFill/>
          </p:spPr>
          <p:txBody>
            <a:bodyPr wrap="none" rtlCol="0">
              <a:spAutoFit/>
            </a:bodyPr>
            <a:lstStyle/>
            <a:p>
              <a:r>
                <a:rPr lang="en-GB" sz="1400" dirty="0" smtClean="0"/>
                <a:t>Frequency</a:t>
              </a:r>
              <a:endParaRPr lang="en-GB" sz="1400" dirty="0"/>
            </a:p>
          </p:txBody>
        </p:sp>
        <p:sp>
          <p:nvSpPr>
            <p:cNvPr id="11" name="TextBox 10"/>
            <p:cNvSpPr txBox="1"/>
            <p:nvPr/>
          </p:nvSpPr>
          <p:spPr>
            <a:xfrm>
              <a:off x="6799544" y="5789289"/>
              <a:ext cx="575542" cy="307777"/>
            </a:xfrm>
            <a:prstGeom prst="rect">
              <a:avLst/>
            </a:prstGeom>
            <a:noFill/>
          </p:spPr>
          <p:txBody>
            <a:bodyPr wrap="none" rtlCol="0">
              <a:spAutoFit/>
            </a:bodyPr>
            <a:lstStyle/>
            <a:p>
              <a:r>
                <a:rPr lang="en-GB" sz="1400" dirty="0" smtClean="0"/>
                <a:t>Time</a:t>
              </a:r>
              <a:endParaRPr lang="en-GB" sz="1400" dirty="0"/>
            </a:p>
          </p:txBody>
        </p:sp>
        <p:cxnSp>
          <p:nvCxnSpPr>
            <p:cNvPr id="12" name="Straight Arrow Connector 11"/>
            <p:cNvCxnSpPr/>
            <p:nvPr/>
          </p:nvCxnSpPr>
          <p:spPr>
            <a:xfrm>
              <a:off x="7523343" y="4297750"/>
              <a:ext cx="409113"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81187" y="5971454"/>
              <a:ext cx="409113"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Title 1"/>
          <p:cNvSpPr txBox="1">
            <a:spLocks/>
          </p:cNvSpPr>
          <p:nvPr/>
        </p:nvSpPr>
        <p:spPr>
          <a:xfrm>
            <a:off x="1905000" y="454962"/>
            <a:ext cx="8153400"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buFont typeface="Arial" pitchFamily="34" charset="0"/>
              <a:buNone/>
            </a:pPr>
            <a:r>
              <a:rPr lang="en-GB" altLang="en-US" b="1" dirty="0"/>
              <a:t>Where have we seen this before?</a:t>
            </a:r>
          </a:p>
        </p:txBody>
      </p:sp>
      <p:sp>
        <p:nvSpPr>
          <p:cNvPr id="8" name="Title 1"/>
          <p:cNvSpPr txBox="1">
            <a:spLocks/>
          </p:cNvSpPr>
          <p:nvPr/>
        </p:nvSpPr>
        <p:spPr>
          <a:xfrm>
            <a:off x="1981200" y="458789"/>
            <a:ext cx="8153400" cy="809625"/>
          </a:xfrm>
          <a:prstGeom prst="rect">
            <a:avLst/>
          </a:prstGeom>
          <a:solidFill>
            <a:schemeClr val="bg1"/>
          </a:solidFill>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smtClean="0"/>
              <a:t>Basic Principals of Frequency Filtering</a:t>
            </a:r>
            <a:endParaRPr lang="en-GB" altLang="en-US" b="1" dirty="0"/>
          </a:p>
        </p:txBody>
      </p:sp>
    </p:spTree>
    <p:extLst>
      <p:ext uri="{BB962C8B-B14F-4D97-AF65-F5344CB8AC3E}">
        <p14:creationId xmlns:p14="http://schemas.microsoft.com/office/powerpoint/2010/main" val="88518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buFont typeface="Arial" pitchFamily="34" charset="0"/>
              <a:buNone/>
            </a:pPr>
            <a:r>
              <a:rPr lang="en-GB" altLang="en-US" b="1" dirty="0"/>
              <a:t>A Very Rough Rule of Thumb</a:t>
            </a:r>
          </a:p>
        </p:txBody>
      </p:sp>
      <p:sp>
        <p:nvSpPr>
          <p:cNvPr id="3" name="TextBox 2"/>
          <p:cNvSpPr txBox="1"/>
          <p:nvPr/>
        </p:nvSpPr>
        <p:spPr>
          <a:xfrm>
            <a:off x="1919536" y="1487686"/>
            <a:ext cx="8280920" cy="3785652"/>
          </a:xfrm>
          <a:prstGeom prst="rect">
            <a:avLst/>
          </a:prstGeom>
          <a:noFill/>
        </p:spPr>
        <p:txBody>
          <a:bodyPr wrap="square" rtlCol="0">
            <a:spAutoFit/>
          </a:bodyPr>
          <a:lstStyle/>
          <a:p>
            <a:r>
              <a:rPr lang="en-GB" sz="2000" dirty="0"/>
              <a:t>One needs at least 2 cycles of a frequency to get a meaningful estimate</a:t>
            </a:r>
          </a:p>
          <a:p>
            <a:r>
              <a:rPr lang="en-GB" sz="2000" dirty="0"/>
              <a:t>(of amplitude, phase, etc.)</a:t>
            </a:r>
          </a:p>
          <a:p>
            <a:endParaRPr lang="en-GB" sz="2000" dirty="0"/>
          </a:p>
          <a:p>
            <a:r>
              <a:rPr lang="en-GB" sz="2000" dirty="0"/>
              <a:t>Duration (in ms) of 2 cycles at frequency f (in Hz): 2*1000/f</a:t>
            </a:r>
          </a:p>
          <a:p>
            <a:endParaRPr lang="en-GB" sz="2000" dirty="0"/>
          </a:p>
          <a:p>
            <a:r>
              <a:rPr lang="en-GB" sz="2000" dirty="0"/>
              <a:t>1 Hz: 2000 ms = 2 s</a:t>
            </a:r>
          </a:p>
          <a:p>
            <a:endParaRPr lang="en-GB" sz="2000" dirty="0"/>
          </a:p>
          <a:p>
            <a:r>
              <a:rPr lang="en-GB" sz="2000" dirty="0"/>
              <a:t>10 Hz: 200 ms = 1/5 s</a:t>
            </a:r>
          </a:p>
          <a:p>
            <a:endParaRPr lang="en-GB" sz="2000" dirty="0"/>
          </a:p>
          <a:p>
            <a:r>
              <a:rPr lang="en-GB" sz="2000" dirty="0"/>
              <a:t>40 Hz: 50 ms = 1/20 s</a:t>
            </a:r>
          </a:p>
          <a:p>
            <a:endParaRPr lang="en-GB" sz="2000" dirty="0"/>
          </a:p>
          <a:p>
            <a:r>
              <a:rPr lang="en-GB" sz="2000" dirty="0"/>
              <a:t>100 Hz: 20 ms = 1/50 s</a:t>
            </a:r>
          </a:p>
        </p:txBody>
      </p:sp>
      <p:sp>
        <p:nvSpPr>
          <p:cNvPr id="5" name="TextBox 4"/>
          <p:cNvSpPr txBox="1"/>
          <p:nvPr/>
        </p:nvSpPr>
        <p:spPr>
          <a:xfrm>
            <a:off x="2153895" y="5723964"/>
            <a:ext cx="8733994" cy="369332"/>
          </a:xfrm>
          <a:prstGeom prst="rect">
            <a:avLst/>
          </a:prstGeom>
          <a:noFill/>
        </p:spPr>
        <p:txBody>
          <a:bodyPr wrap="none" rtlCol="0">
            <a:spAutoFit/>
          </a:bodyPr>
          <a:lstStyle/>
          <a:p>
            <a:r>
              <a:rPr lang="en-GB" dirty="0"/>
              <a:t>The lower the frequency, the longer the time window required to estimate the signal.</a:t>
            </a:r>
          </a:p>
        </p:txBody>
      </p:sp>
    </p:spTree>
    <p:extLst>
      <p:ext uri="{BB962C8B-B14F-4D97-AF65-F5344CB8AC3E}">
        <p14:creationId xmlns:p14="http://schemas.microsoft.com/office/powerpoint/2010/main" val="12117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276" y="314397"/>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buFont typeface="Arial" pitchFamily="34" charset="0"/>
              <a:buNone/>
            </a:pPr>
            <a:r>
              <a:rPr lang="en-GB" altLang="en-US" b="1" dirty="0"/>
              <a:t>Effect of Number of Cycles</a:t>
            </a:r>
          </a:p>
        </p:txBody>
      </p:sp>
      <p:grpSp>
        <p:nvGrpSpPr>
          <p:cNvPr id="13" name="Group 12"/>
          <p:cNvGrpSpPr/>
          <p:nvPr/>
        </p:nvGrpSpPr>
        <p:grpSpPr>
          <a:xfrm>
            <a:off x="5254170" y="928699"/>
            <a:ext cx="6624736" cy="5128348"/>
            <a:chOff x="5254170" y="928699"/>
            <a:chExt cx="6624736" cy="5128348"/>
          </a:xfrm>
        </p:grpSpPr>
        <p:pic>
          <p:nvPicPr>
            <p:cNvPr id="3" name="Picture 2" descr="U:\documents\Methods\IntroNeuroimagingLectures\Olaf_EEGMEG3_25Mar15\n_cycles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170" y="1232511"/>
              <a:ext cx="2972469" cy="2229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documents\Methods\IntroNeuroimagingLectures\Olaf_EEGMEG3_25Mar15\n_cycles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6437" y="1245365"/>
              <a:ext cx="2972469" cy="2229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documents\Methods\IntroNeuroimagingLectures\Olaf_EEGMEG3_25Mar15\n_cycles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4170" y="3815468"/>
              <a:ext cx="2972469" cy="2229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documents\Methods\IntroNeuroimagingLectures\Olaf_EEGMEG3_25Mar15\n_cycles_Fby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6235" y="3827695"/>
              <a:ext cx="2972469" cy="22293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37111" y="928699"/>
              <a:ext cx="1431759" cy="369332"/>
            </a:xfrm>
            <a:prstGeom prst="rect">
              <a:avLst/>
            </a:prstGeom>
            <a:noFill/>
          </p:spPr>
          <p:txBody>
            <a:bodyPr wrap="square" rtlCol="0">
              <a:spAutoFit/>
            </a:bodyPr>
            <a:lstStyle/>
            <a:p>
              <a:pPr algn="ctr"/>
              <a:r>
                <a:rPr lang="en-GB" dirty="0"/>
                <a:t>1 cycle</a:t>
              </a:r>
            </a:p>
          </p:txBody>
        </p:sp>
        <p:sp>
          <p:nvSpPr>
            <p:cNvPr id="9" name="TextBox 8"/>
            <p:cNvSpPr txBox="1"/>
            <p:nvPr/>
          </p:nvSpPr>
          <p:spPr>
            <a:xfrm>
              <a:off x="9647970" y="954614"/>
              <a:ext cx="1565316" cy="369332"/>
            </a:xfrm>
            <a:prstGeom prst="rect">
              <a:avLst/>
            </a:prstGeom>
            <a:noFill/>
          </p:spPr>
          <p:txBody>
            <a:bodyPr wrap="square" rtlCol="0">
              <a:spAutoFit/>
            </a:bodyPr>
            <a:lstStyle/>
            <a:p>
              <a:pPr algn="ctr"/>
              <a:r>
                <a:rPr lang="en-GB" dirty="0"/>
                <a:t>2 cycles</a:t>
              </a:r>
            </a:p>
          </p:txBody>
        </p:sp>
        <p:sp>
          <p:nvSpPr>
            <p:cNvPr id="10" name="TextBox 9"/>
            <p:cNvSpPr txBox="1"/>
            <p:nvPr/>
          </p:nvSpPr>
          <p:spPr>
            <a:xfrm>
              <a:off x="6002578" y="3488358"/>
              <a:ext cx="1458386" cy="369332"/>
            </a:xfrm>
            <a:prstGeom prst="rect">
              <a:avLst/>
            </a:prstGeom>
            <a:noFill/>
          </p:spPr>
          <p:txBody>
            <a:bodyPr wrap="square" rtlCol="0">
              <a:spAutoFit/>
            </a:bodyPr>
            <a:lstStyle/>
            <a:p>
              <a:pPr algn="ctr"/>
              <a:r>
                <a:rPr lang="en-GB" dirty="0"/>
                <a:t>3 cycles</a:t>
              </a:r>
            </a:p>
          </p:txBody>
        </p:sp>
        <p:sp>
          <p:nvSpPr>
            <p:cNvPr id="11" name="TextBox 10"/>
            <p:cNvSpPr txBox="1"/>
            <p:nvPr/>
          </p:nvSpPr>
          <p:spPr>
            <a:xfrm>
              <a:off x="9319815" y="3488358"/>
              <a:ext cx="2145712" cy="369332"/>
            </a:xfrm>
            <a:prstGeom prst="rect">
              <a:avLst/>
            </a:prstGeom>
            <a:noFill/>
          </p:spPr>
          <p:txBody>
            <a:bodyPr wrap="square" rtlCol="0">
              <a:spAutoFit/>
            </a:bodyPr>
            <a:lstStyle/>
            <a:p>
              <a:pPr algn="ctr"/>
              <a:r>
                <a:rPr lang="en-GB" dirty="0" err="1"/>
                <a:t>Freq</a:t>
              </a:r>
              <a:r>
                <a:rPr lang="en-GB" dirty="0"/>
                <a:t>/3 cycles</a:t>
              </a:r>
            </a:p>
          </p:txBody>
        </p:sp>
      </p:gr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765" y="2201817"/>
            <a:ext cx="5598755" cy="2873697"/>
          </a:xfrm>
          <a:prstGeom prst="rect">
            <a:avLst/>
          </a:prstGeom>
        </p:spPr>
      </p:pic>
      <p:sp>
        <p:nvSpPr>
          <p:cNvPr id="12" name="TextBox 11"/>
          <p:cNvSpPr txBox="1"/>
          <p:nvPr/>
        </p:nvSpPr>
        <p:spPr>
          <a:xfrm>
            <a:off x="1760967" y="6370320"/>
            <a:ext cx="8789586" cy="369332"/>
          </a:xfrm>
          <a:prstGeom prst="rect">
            <a:avLst/>
          </a:prstGeom>
          <a:noFill/>
        </p:spPr>
        <p:txBody>
          <a:bodyPr wrap="none" rtlCol="0">
            <a:spAutoFit/>
          </a:bodyPr>
          <a:lstStyle/>
          <a:p>
            <a:r>
              <a:rPr lang="en-GB" dirty="0" smtClean="0"/>
              <a:t>Rule of thumb: For low frequencies (&lt;~10Hz), n=2 or 3; for higher frequencies n=f/3.</a:t>
            </a:r>
            <a:endParaRPr lang="en-GB" dirty="0"/>
          </a:p>
        </p:txBody>
      </p:sp>
    </p:spTree>
    <p:extLst>
      <p:ext uri="{BB962C8B-B14F-4D97-AF65-F5344CB8AC3E}">
        <p14:creationId xmlns:p14="http://schemas.microsoft.com/office/powerpoint/2010/main" val="2288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t>Evoked and </a:t>
            </a:r>
            <a:r>
              <a:rPr lang="en-GB" altLang="en-US" b="1" dirty="0" smtClean="0"/>
              <a:t>Induced Rhythmic </a:t>
            </a:r>
            <a:r>
              <a:rPr lang="en-GB" altLang="en-US" b="1" dirty="0"/>
              <a:t>Activity</a:t>
            </a:r>
          </a:p>
        </p:txBody>
      </p:sp>
      <p:sp>
        <p:nvSpPr>
          <p:cNvPr id="3" name="Text Box 64"/>
          <p:cNvSpPr txBox="1">
            <a:spLocks noChangeArrowheads="1"/>
          </p:cNvSpPr>
          <p:nvPr/>
        </p:nvSpPr>
        <p:spPr bwMode="auto">
          <a:xfrm>
            <a:off x="9086749" y="6359857"/>
            <a:ext cx="3105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r>
              <a:rPr lang="en-GB" altLang="en-US" sz="1200" dirty="0" err="1">
                <a:solidFill>
                  <a:schemeClr val="tx1"/>
                </a:solidFill>
                <a:latin typeface="Times New Roman" pitchFamily="18" charset="0"/>
              </a:rPr>
              <a:t>Tallon-Baudry</a:t>
            </a:r>
            <a:r>
              <a:rPr lang="en-GB" altLang="en-US" sz="1200" dirty="0">
                <a:solidFill>
                  <a:schemeClr val="tx1"/>
                </a:solidFill>
                <a:latin typeface="Times New Roman" pitchFamily="18" charset="0"/>
              </a:rPr>
              <a:t> &amp; Bertrand, TICS </a:t>
            </a:r>
            <a:r>
              <a:rPr lang="en-GB" altLang="en-US" sz="1200" dirty="0" smtClean="0">
                <a:solidFill>
                  <a:schemeClr val="tx1"/>
                </a:solidFill>
                <a:latin typeface="Times New Roman" pitchFamily="18" charset="0"/>
              </a:rPr>
              <a:t>1999</a:t>
            </a:r>
          </a:p>
          <a:p>
            <a:pPr eaLnBrk="1" hangingPunct="1">
              <a:spcBef>
                <a:spcPct val="0"/>
              </a:spcBef>
              <a:buFontTx/>
              <a:buNone/>
            </a:pPr>
            <a:r>
              <a:rPr lang="en-GB" altLang="en-US" sz="1200" dirty="0">
                <a:solidFill>
                  <a:schemeClr val="tx1"/>
                </a:solidFill>
                <a:latin typeface="Times New Roman" pitchFamily="18" charset="0"/>
                <a:hlinkClick r:id="rId3"/>
              </a:rPr>
              <a:t>https://pubmed.ncbi.nlm.nih.gov/10322469</a:t>
            </a:r>
            <a:r>
              <a:rPr lang="en-GB" altLang="en-US" sz="1200" dirty="0" smtClean="0">
                <a:solidFill>
                  <a:schemeClr val="tx1"/>
                </a:solidFill>
                <a:latin typeface="Times New Roman" pitchFamily="18" charset="0"/>
                <a:hlinkClick r:id="rId3"/>
              </a:rPr>
              <a:t>/</a:t>
            </a:r>
            <a:r>
              <a:rPr lang="en-GB" altLang="en-US" sz="1200" dirty="0" smtClean="0">
                <a:solidFill>
                  <a:schemeClr val="tx1"/>
                </a:solidFill>
                <a:latin typeface="Times New Roman" pitchFamily="18" charset="0"/>
              </a:rPr>
              <a:t> </a:t>
            </a:r>
            <a:endParaRPr lang="en-GB" altLang="en-US" sz="1200" dirty="0">
              <a:solidFill>
                <a:schemeClr val="tx1"/>
              </a:solidFill>
              <a:latin typeface="Times New Roman" pitchFamily="18" charset="0"/>
            </a:endParaRPr>
          </a:p>
        </p:txBody>
      </p:sp>
      <p:grpSp>
        <p:nvGrpSpPr>
          <p:cNvPr id="4" name="Group 3"/>
          <p:cNvGrpSpPr/>
          <p:nvPr/>
        </p:nvGrpSpPr>
        <p:grpSpPr>
          <a:xfrm>
            <a:off x="1742673" y="1916834"/>
            <a:ext cx="3240088" cy="3985911"/>
            <a:chOff x="467544" y="1340769"/>
            <a:chExt cx="3240088" cy="3985911"/>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340769"/>
              <a:ext cx="3239989" cy="398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467544" y="1340769"/>
              <a:ext cx="324008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TextBox 6"/>
            <p:cNvSpPr txBox="1">
              <a:spLocks noChangeArrowheads="1"/>
            </p:cNvSpPr>
            <p:nvPr/>
          </p:nvSpPr>
          <p:spPr bwMode="auto">
            <a:xfrm>
              <a:off x="1441637" y="1434254"/>
              <a:ext cx="800127" cy="33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r>
                <a:rPr lang="en-GB" altLang="en-US" sz="1600" b="1" dirty="0">
                  <a:solidFill>
                    <a:schemeClr val="tx1"/>
                  </a:solidFill>
                  <a:latin typeface="Times New Roman" pitchFamily="18" charset="0"/>
                </a:rPr>
                <a:t>evoked</a:t>
              </a:r>
            </a:p>
          </p:txBody>
        </p:sp>
        <p:sp>
          <p:nvSpPr>
            <p:cNvPr id="8" name="TextBox 9"/>
            <p:cNvSpPr txBox="1">
              <a:spLocks noChangeArrowheads="1"/>
            </p:cNvSpPr>
            <p:nvPr/>
          </p:nvSpPr>
          <p:spPr bwMode="auto">
            <a:xfrm>
              <a:off x="2521633" y="1431818"/>
              <a:ext cx="880268" cy="33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r>
                <a:rPr lang="en-GB" altLang="en-US" sz="1600" b="1" dirty="0">
                  <a:solidFill>
                    <a:schemeClr val="tx1"/>
                  </a:solidFill>
                  <a:latin typeface="Times New Roman" pitchFamily="18" charset="0"/>
                </a:rPr>
                <a:t>induced</a:t>
              </a:r>
            </a:p>
          </p:txBody>
        </p:sp>
      </p:gr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586" y="1556792"/>
            <a:ext cx="490287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583380" y="1330619"/>
            <a:ext cx="994824" cy="369332"/>
          </a:xfrm>
          <a:prstGeom prst="rect">
            <a:avLst/>
          </a:prstGeom>
          <a:noFill/>
        </p:spPr>
        <p:txBody>
          <a:bodyPr wrap="none" rtlCol="0">
            <a:spAutoFit/>
          </a:bodyPr>
          <a:lstStyle/>
          <a:p>
            <a:r>
              <a:rPr lang="en-GB" b="1" dirty="0"/>
              <a:t>Time -&gt;</a:t>
            </a:r>
          </a:p>
        </p:txBody>
      </p:sp>
      <p:sp>
        <p:nvSpPr>
          <p:cNvPr id="11" name="TextBox 10"/>
          <p:cNvSpPr txBox="1"/>
          <p:nvPr/>
        </p:nvSpPr>
        <p:spPr>
          <a:xfrm rot="16200000">
            <a:off x="4548288" y="2341759"/>
            <a:ext cx="1627369" cy="369332"/>
          </a:xfrm>
          <a:prstGeom prst="rect">
            <a:avLst/>
          </a:prstGeom>
          <a:noFill/>
        </p:spPr>
        <p:txBody>
          <a:bodyPr wrap="none" rtlCol="0">
            <a:spAutoFit/>
          </a:bodyPr>
          <a:lstStyle/>
          <a:p>
            <a:r>
              <a:rPr lang="en-GB" b="1" dirty="0"/>
              <a:t>Frequency -&gt;</a:t>
            </a:r>
          </a:p>
        </p:txBody>
      </p:sp>
    </p:spTree>
    <p:extLst>
      <p:ext uri="{BB962C8B-B14F-4D97-AF65-F5344CB8AC3E}">
        <p14:creationId xmlns:p14="http://schemas.microsoft.com/office/powerpoint/2010/main" val="407488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63748" y="820316"/>
            <a:ext cx="6431380" cy="5888709"/>
          </a:xfrm>
          <a:prstGeom prst="rect">
            <a:avLst/>
          </a:prstGeom>
        </p:spPr>
      </p:pic>
      <p:sp>
        <p:nvSpPr>
          <p:cNvPr id="4" name="Title 1"/>
          <p:cNvSpPr txBox="1">
            <a:spLocks/>
          </p:cNvSpPr>
          <p:nvPr/>
        </p:nvSpPr>
        <p:spPr>
          <a:xfrm>
            <a:off x="82194" y="215753"/>
            <a:ext cx="11976244"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r>
              <a:rPr lang="en-GB" altLang="en-US" b="1" dirty="0" smtClean="0"/>
              <a:t>When brain rhythms aren’t “rhythmic” </a:t>
            </a:r>
            <a:r>
              <a:rPr lang="en-GB" altLang="en-US" sz="2400" b="1" dirty="0" smtClean="0"/>
              <a:t>– the example of beta “oscillations”</a:t>
            </a:r>
            <a:endParaRPr lang="en-GB" altLang="en-US" sz="2400" b="1" dirty="0"/>
          </a:p>
        </p:txBody>
      </p:sp>
      <p:sp>
        <p:nvSpPr>
          <p:cNvPr id="5" name="Text Box 64"/>
          <p:cNvSpPr txBox="1">
            <a:spLocks noChangeArrowheads="1"/>
          </p:cNvSpPr>
          <p:nvPr/>
        </p:nvSpPr>
        <p:spPr bwMode="auto">
          <a:xfrm>
            <a:off x="9086749" y="6359857"/>
            <a:ext cx="3105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r>
              <a:rPr lang="en-GB" altLang="en-US" sz="1200" dirty="0" smtClean="0">
                <a:solidFill>
                  <a:schemeClr val="tx1"/>
                </a:solidFill>
                <a:latin typeface="Times New Roman" pitchFamily="18" charset="0"/>
              </a:rPr>
              <a:t>Jones et al., </a:t>
            </a:r>
            <a:r>
              <a:rPr lang="en-GB" altLang="en-US" sz="1200" dirty="0" err="1" smtClean="0">
                <a:solidFill>
                  <a:schemeClr val="tx1"/>
                </a:solidFill>
                <a:latin typeface="Times New Roman" pitchFamily="18" charset="0"/>
              </a:rPr>
              <a:t>Curr</a:t>
            </a:r>
            <a:r>
              <a:rPr lang="en-GB" altLang="en-US" sz="1200" dirty="0" smtClean="0">
                <a:solidFill>
                  <a:schemeClr val="tx1"/>
                </a:solidFill>
                <a:latin typeface="Times New Roman" pitchFamily="18" charset="0"/>
              </a:rPr>
              <a:t> Op </a:t>
            </a:r>
            <a:r>
              <a:rPr lang="en-GB" altLang="en-US" sz="1200" dirty="0" err="1" smtClean="0">
                <a:solidFill>
                  <a:schemeClr val="tx1"/>
                </a:solidFill>
                <a:latin typeface="Times New Roman" pitchFamily="18" charset="0"/>
              </a:rPr>
              <a:t>Neurobiol</a:t>
            </a:r>
            <a:r>
              <a:rPr lang="en-GB" altLang="en-US" sz="1200" dirty="0" smtClean="0">
                <a:solidFill>
                  <a:schemeClr val="tx1"/>
                </a:solidFill>
                <a:latin typeface="Times New Roman" pitchFamily="18" charset="0"/>
              </a:rPr>
              <a:t> 2016</a:t>
            </a:r>
          </a:p>
          <a:p>
            <a:pPr eaLnBrk="1" hangingPunct="1">
              <a:spcBef>
                <a:spcPct val="0"/>
              </a:spcBef>
              <a:buFontTx/>
              <a:buNone/>
            </a:pPr>
            <a:r>
              <a:rPr lang="en-GB" altLang="en-US" sz="1200" dirty="0">
                <a:solidFill>
                  <a:schemeClr val="tx1"/>
                </a:solidFill>
                <a:latin typeface="Times New Roman" pitchFamily="18" charset="0"/>
                <a:hlinkClick r:id="rId3"/>
              </a:rPr>
              <a:t>https://pubmed.ncbi.nlm.nih.gov/27400290</a:t>
            </a:r>
            <a:r>
              <a:rPr lang="en-GB" altLang="en-US" sz="1200" dirty="0" smtClean="0">
                <a:solidFill>
                  <a:schemeClr val="tx1"/>
                </a:solidFill>
                <a:latin typeface="Times New Roman" pitchFamily="18" charset="0"/>
                <a:hlinkClick r:id="rId3"/>
              </a:rPr>
              <a:t>/</a:t>
            </a:r>
            <a:r>
              <a:rPr lang="en-GB" altLang="en-US" sz="1200" dirty="0" smtClean="0">
                <a:solidFill>
                  <a:schemeClr val="tx1"/>
                </a:solidFill>
                <a:latin typeface="Times New Roman" pitchFamily="18" charset="0"/>
              </a:rPr>
              <a:t> </a:t>
            </a:r>
            <a:endParaRPr lang="en-GB" altLang="en-US" sz="1200" dirty="0">
              <a:solidFill>
                <a:schemeClr val="tx1"/>
              </a:solidFill>
              <a:latin typeface="Times New Roman" pitchFamily="18" charset="0"/>
            </a:endParaRPr>
          </a:p>
        </p:txBody>
      </p:sp>
      <p:sp>
        <p:nvSpPr>
          <p:cNvPr id="6" name="TextBox 5"/>
          <p:cNvSpPr txBox="1"/>
          <p:nvPr/>
        </p:nvSpPr>
        <p:spPr>
          <a:xfrm>
            <a:off x="116870" y="1629941"/>
            <a:ext cx="2646878" cy="800219"/>
          </a:xfrm>
          <a:prstGeom prst="rect">
            <a:avLst/>
          </a:prstGeom>
          <a:noFill/>
        </p:spPr>
        <p:txBody>
          <a:bodyPr wrap="none" rtlCol="0">
            <a:spAutoFit/>
          </a:bodyPr>
          <a:lstStyle/>
          <a:p>
            <a:pPr algn="ctr"/>
            <a:r>
              <a:rPr lang="en-GB" sz="2800" dirty="0" smtClean="0"/>
              <a:t>“beta bursts”</a:t>
            </a:r>
          </a:p>
          <a:p>
            <a:pPr algn="ctr"/>
            <a:r>
              <a:rPr lang="en-GB" dirty="0"/>
              <a:t>r</a:t>
            </a:r>
            <a:r>
              <a:rPr lang="en-GB" dirty="0" smtClean="0"/>
              <a:t>ather than “oscillations”</a:t>
            </a:r>
            <a:endParaRPr lang="en-GB" dirty="0"/>
          </a:p>
        </p:txBody>
      </p:sp>
      <p:cxnSp>
        <p:nvCxnSpPr>
          <p:cNvPr id="8" name="Straight Arrow Connector 7"/>
          <p:cNvCxnSpPr/>
          <p:nvPr/>
        </p:nvCxnSpPr>
        <p:spPr>
          <a:xfrm>
            <a:off x="2451100" y="1869897"/>
            <a:ext cx="5284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021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94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9536"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smtClean="0"/>
              <a:t>“Single-Trial Analysis” </a:t>
            </a:r>
            <a:r>
              <a:rPr lang="en-GB" altLang="en-US" b="1" dirty="0"/>
              <a:t>and Source Estimation</a:t>
            </a:r>
          </a:p>
        </p:txBody>
      </p:sp>
      <p:sp>
        <p:nvSpPr>
          <p:cNvPr id="4" name="TextBox 3"/>
          <p:cNvSpPr txBox="1"/>
          <p:nvPr/>
        </p:nvSpPr>
        <p:spPr>
          <a:xfrm>
            <a:off x="1220180" y="1313180"/>
            <a:ext cx="10111680" cy="5570756"/>
          </a:xfrm>
          <a:prstGeom prst="rect">
            <a:avLst/>
          </a:prstGeom>
          <a:noFill/>
        </p:spPr>
        <p:txBody>
          <a:bodyPr wrap="square" rtlCol="0">
            <a:spAutoFit/>
          </a:bodyPr>
          <a:lstStyle/>
          <a:p>
            <a:r>
              <a:rPr lang="en-GB" sz="2000" dirty="0">
                <a:latin typeface="Cambria Math"/>
              </a:rPr>
              <a:t>Computing the power of a signal is a non-linear transformation.</a:t>
            </a:r>
          </a:p>
          <a:p>
            <a:endParaRPr lang="en-GB" sz="2000" dirty="0">
              <a:latin typeface="Cambria Math"/>
            </a:endParaRPr>
          </a:p>
          <a:p>
            <a:r>
              <a:rPr lang="en-GB" sz="2000" dirty="0">
                <a:latin typeface="Cambria Math"/>
              </a:rPr>
              <a:t>Linear transformations are associative:</a:t>
            </a:r>
          </a:p>
          <a:p>
            <a:pPr algn="ctr"/>
            <a:r>
              <a:rPr lang="en-GB" sz="2000" dirty="0">
                <a:latin typeface="Cambria Math"/>
              </a:rPr>
              <a:t>T(</a:t>
            </a:r>
            <a:r>
              <a:rPr lang="en-GB" sz="2000" dirty="0" err="1">
                <a:latin typeface="Cambria Math"/>
              </a:rPr>
              <a:t>a+b</a:t>
            </a:r>
            <a:r>
              <a:rPr lang="en-GB" sz="2000" dirty="0">
                <a:latin typeface="Cambria Math"/>
              </a:rPr>
              <a:t>) = T(a)+T(b)</a:t>
            </a:r>
          </a:p>
          <a:p>
            <a:endParaRPr lang="en-GB" sz="2000" dirty="0">
              <a:latin typeface="Cambria Math"/>
              <a:ea typeface="Cambria Math"/>
            </a:endParaRPr>
          </a:p>
          <a:p>
            <a:r>
              <a:rPr lang="en-GB" sz="2000" dirty="0">
                <a:latin typeface="Cambria Math"/>
                <a:ea typeface="Cambria Math"/>
              </a:rPr>
              <a:t>Therefore, the result is the same whether you apply a linear transformation before or after averaging your epochs.</a:t>
            </a:r>
          </a:p>
          <a:p>
            <a:endParaRPr lang="en-GB" sz="2000" dirty="0">
              <a:latin typeface="Cambria Math"/>
              <a:ea typeface="Cambria Math"/>
            </a:endParaRPr>
          </a:p>
          <a:p>
            <a:r>
              <a:rPr lang="en-GB" sz="2000" b="1" dirty="0">
                <a:latin typeface="Cambria Math"/>
                <a:ea typeface="Cambria Math"/>
              </a:rPr>
              <a:t>Spectral power is non-linear!</a:t>
            </a:r>
            <a:r>
              <a:rPr lang="en-GB" sz="2000" dirty="0">
                <a:latin typeface="Cambria Math"/>
                <a:ea typeface="Cambria Math"/>
              </a:rPr>
              <a:t> </a:t>
            </a:r>
          </a:p>
          <a:p>
            <a:r>
              <a:rPr lang="en-GB" sz="2000" dirty="0">
                <a:latin typeface="Cambria Math"/>
                <a:ea typeface="Cambria Math"/>
              </a:rPr>
              <a:t>If you want the average power, you have to compute power for individual epochs first, then average.</a:t>
            </a:r>
          </a:p>
          <a:p>
            <a:endParaRPr lang="en-GB" sz="2000" dirty="0">
              <a:latin typeface="Cambria Math"/>
              <a:ea typeface="Cambria Math"/>
            </a:endParaRPr>
          </a:p>
          <a:p>
            <a:r>
              <a:rPr lang="en-GB" sz="2000" dirty="0">
                <a:latin typeface="Cambria Math"/>
                <a:ea typeface="Cambria Math"/>
              </a:rPr>
              <a:t>The noise level and a priori knowledge about sources will be </a:t>
            </a:r>
            <a:r>
              <a:rPr lang="en-GB" sz="2000" dirty="0" smtClean="0">
                <a:latin typeface="Cambria Math"/>
                <a:ea typeface="Cambria Math"/>
              </a:rPr>
              <a:t>different </a:t>
            </a:r>
            <a:r>
              <a:rPr lang="en-GB" sz="2000" dirty="0">
                <a:latin typeface="Cambria Math"/>
                <a:ea typeface="Cambria Math"/>
              </a:rPr>
              <a:t>for single trials compared to the average.</a:t>
            </a:r>
          </a:p>
          <a:p>
            <a:endParaRPr lang="en-GB" sz="2000" dirty="0">
              <a:latin typeface="Cambria Math"/>
              <a:ea typeface="Cambria Math"/>
            </a:endParaRPr>
          </a:p>
          <a:p>
            <a:r>
              <a:rPr lang="en-GB" sz="1600" dirty="0">
                <a:latin typeface="Cambria Math"/>
                <a:ea typeface="Cambria Math"/>
              </a:rPr>
              <a:t>For example, a single/multiple dipole model may be justified for the average (e.g. auditory P1 etc.), but not for single trials.</a:t>
            </a:r>
          </a:p>
          <a:p>
            <a:endParaRPr lang="en-GB" dirty="0">
              <a:ea typeface="Cambria Math"/>
            </a:endParaRPr>
          </a:p>
        </p:txBody>
      </p:sp>
    </p:spTree>
    <p:extLst>
      <p:ext uri="{BB962C8B-B14F-4D97-AF65-F5344CB8AC3E}">
        <p14:creationId xmlns:p14="http://schemas.microsoft.com/office/powerpoint/2010/main" val="165281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0300"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t>Power Estimation Changes the Time Course</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1556792"/>
            <a:ext cx="6480720"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0297" y="2420889"/>
            <a:ext cx="962123" cy="646331"/>
          </a:xfrm>
          <a:prstGeom prst="rect">
            <a:avLst/>
          </a:prstGeom>
          <a:noFill/>
        </p:spPr>
        <p:txBody>
          <a:bodyPr wrap="none" rtlCol="0">
            <a:spAutoFit/>
          </a:bodyPr>
          <a:lstStyle/>
          <a:p>
            <a:r>
              <a:rPr lang="en-GB" dirty="0">
                <a:solidFill>
                  <a:srgbClr val="FF0000"/>
                </a:solidFill>
              </a:rPr>
              <a:t>sine(x)</a:t>
            </a:r>
          </a:p>
          <a:p>
            <a:r>
              <a:rPr lang="en-GB" dirty="0"/>
              <a:t>sine</a:t>
            </a:r>
            <a:r>
              <a:rPr lang="en-GB" baseline="30000" dirty="0"/>
              <a:t>2</a:t>
            </a:r>
            <a:r>
              <a:rPr lang="en-GB" dirty="0"/>
              <a:t>(x)</a:t>
            </a:r>
          </a:p>
        </p:txBody>
      </p:sp>
      <p:sp>
        <p:nvSpPr>
          <p:cNvPr id="6" name="TextBox 5"/>
          <p:cNvSpPr txBox="1"/>
          <p:nvPr/>
        </p:nvSpPr>
        <p:spPr>
          <a:xfrm>
            <a:off x="2011550" y="6053226"/>
            <a:ext cx="9124806" cy="400110"/>
          </a:xfrm>
          <a:prstGeom prst="rect">
            <a:avLst/>
          </a:prstGeom>
          <a:noFill/>
        </p:spPr>
        <p:txBody>
          <a:bodyPr wrap="none" rtlCol="0">
            <a:spAutoFit/>
          </a:bodyPr>
          <a:lstStyle/>
          <a:p>
            <a:r>
              <a:rPr lang="en-GB" sz="2000" dirty="0"/>
              <a:t>For example, the frequency spectrum for sine(x) and sine</a:t>
            </a:r>
            <a:r>
              <a:rPr lang="en-GB" sz="2000" baseline="30000" dirty="0"/>
              <a:t>2</a:t>
            </a:r>
            <a:r>
              <a:rPr lang="en-GB" sz="2000" dirty="0"/>
              <a:t>(x) are very different.</a:t>
            </a:r>
          </a:p>
        </p:txBody>
      </p:sp>
      <p:cxnSp>
        <p:nvCxnSpPr>
          <p:cNvPr id="7" name="Straight Arrow Connector 6"/>
          <p:cNvCxnSpPr/>
          <p:nvPr/>
        </p:nvCxnSpPr>
        <p:spPr>
          <a:xfrm flipV="1">
            <a:off x="2562769" y="3868125"/>
            <a:ext cx="7362016" cy="5514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15169" y="1956391"/>
            <a:ext cx="0" cy="38489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81548" y="1850429"/>
            <a:ext cx="484428" cy="707886"/>
          </a:xfrm>
          <a:prstGeom prst="rect">
            <a:avLst/>
          </a:prstGeom>
          <a:noFill/>
        </p:spPr>
        <p:txBody>
          <a:bodyPr wrap="none" rtlCol="0">
            <a:spAutoFit/>
          </a:bodyPr>
          <a:lstStyle/>
          <a:p>
            <a:r>
              <a:rPr lang="en-GB" sz="4000" dirty="0" smtClean="0"/>
              <a:t>+</a:t>
            </a:r>
            <a:endParaRPr lang="en-GB" sz="4000" dirty="0"/>
          </a:p>
        </p:txBody>
      </p:sp>
      <p:sp>
        <p:nvSpPr>
          <p:cNvPr id="14" name="TextBox 13"/>
          <p:cNvSpPr txBox="1"/>
          <p:nvPr/>
        </p:nvSpPr>
        <p:spPr>
          <a:xfrm>
            <a:off x="2266608" y="5221416"/>
            <a:ext cx="356188" cy="707886"/>
          </a:xfrm>
          <a:prstGeom prst="rect">
            <a:avLst/>
          </a:prstGeom>
          <a:noFill/>
        </p:spPr>
        <p:txBody>
          <a:bodyPr wrap="none" rtlCol="0">
            <a:spAutoFit/>
          </a:bodyPr>
          <a:lstStyle/>
          <a:p>
            <a:r>
              <a:rPr lang="en-GB" sz="4000" dirty="0" smtClean="0"/>
              <a:t>-</a:t>
            </a:r>
            <a:endParaRPr lang="en-GB" sz="4000" dirty="0"/>
          </a:p>
        </p:txBody>
      </p:sp>
    </p:spTree>
    <p:extLst>
      <p:ext uri="{BB962C8B-B14F-4D97-AF65-F5344CB8AC3E}">
        <p14:creationId xmlns:p14="http://schemas.microsoft.com/office/powerpoint/2010/main" val="218529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1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8327" y="1104511"/>
            <a:ext cx="6215544" cy="5440272"/>
          </a:xfrm>
          <a:prstGeom prst="rect">
            <a:avLst/>
          </a:prstGeom>
        </p:spPr>
      </p:pic>
      <p:sp>
        <p:nvSpPr>
          <p:cNvPr id="3" name="Title 1"/>
          <p:cNvSpPr txBox="1">
            <a:spLocks/>
          </p:cNvSpPr>
          <p:nvPr/>
        </p:nvSpPr>
        <p:spPr>
          <a:xfrm>
            <a:off x="1939399" y="294887"/>
            <a:ext cx="8153400"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a:t>“Brain Rhythms” and “Oscillations”</a:t>
            </a:r>
          </a:p>
        </p:txBody>
      </p:sp>
      <p:sp>
        <p:nvSpPr>
          <p:cNvPr id="4" name="TextBox 3"/>
          <p:cNvSpPr txBox="1"/>
          <p:nvPr/>
        </p:nvSpPr>
        <p:spPr>
          <a:xfrm>
            <a:off x="8864622" y="6581002"/>
            <a:ext cx="2002471" cy="276999"/>
          </a:xfrm>
          <a:prstGeom prst="rect">
            <a:avLst/>
          </a:prstGeom>
          <a:noFill/>
        </p:spPr>
        <p:txBody>
          <a:bodyPr wrap="none" rtlCol="0">
            <a:spAutoFit/>
          </a:bodyPr>
          <a:lstStyle/>
          <a:p>
            <a:r>
              <a:rPr lang="en-GB" sz="1200" dirty="0"/>
              <a:t>Siegel et al., Nat </a:t>
            </a:r>
            <a:r>
              <a:rPr lang="en-GB" sz="1200" dirty="0" err="1"/>
              <a:t>Nsc</a:t>
            </a:r>
            <a:r>
              <a:rPr lang="en-GB" sz="1200" dirty="0"/>
              <a:t> 2012</a:t>
            </a:r>
          </a:p>
        </p:txBody>
      </p:sp>
    </p:spTree>
    <p:extLst>
      <p:ext uri="{BB962C8B-B14F-4D97-AF65-F5344CB8AC3E}">
        <p14:creationId xmlns:p14="http://schemas.microsoft.com/office/powerpoint/2010/main" val="3713434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x, tool, vector graphics, pinwheel&#10;&#10;Description automatically generated">
            <a:extLst>
              <a:ext uri="{FF2B5EF4-FFF2-40B4-BE49-F238E27FC236}">
                <a16:creationId xmlns:a16="http://schemas.microsoft.com/office/drawing/2014/main" id="{E92C6E09-979A-4545-A77B-B54DDF15C2C8}"/>
              </a:ext>
            </a:extLst>
          </p:cNvPr>
          <p:cNvPicPr>
            <a:picLocks noChangeAspect="1"/>
          </p:cNvPicPr>
          <p:nvPr/>
        </p:nvPicPr>
        <p:blipFill>
          <a:blip r:embed="rId3"/>
          <a:stretch>
            <a:fillRect/>
          </a:stretch>
        </p:blipFill>
        <p:spPr>
          <a:xfrm>
            <a:off x="4869681" y="5982140"/>
            <a:ext cx="262588" cy="216000"/>
          </a:xfrm>
          <a:prstGeom prst="rect">
            <a:avLst/>
          </a:prstGeom>
        </p:spPr>
      </p:pic>
      <p:sp>
        <p:nvSpPr>
          <p:cNvPr id="3" name="Rectangle 2">
            <a:extLst>
              <a:ext uri="{FF2B5EF4-FFF2-40B4-BE49-F238E27FC236}">
                <a16:creationId xmlns:a16="http://schemas.microsoft.com/office/drawing/2014/main" id="{4C378574-189E-3348-B164-DA4C60C9C5D6}"/>
              </a:ext>
            </a:extLst>
          </p:cNvPr>
          <p:cNvSpPr/>
          <p:nvPr/>
        </p:nvSpPr>
        <p:spPr>
          <a:xfrm>
            <a:off x="343941" y="5904000"/>
            <a:ext cx="3798567"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 Cognition and Brain Sciences Unit</a:t>
            </a:r>
          </a:p>
        </p:txBody>
      </p:sp>
      <p:sp>
        <p:nvSpPr>
          <p:cNvPr id="4" name="Rectangle 3">
            <a:extLst>
              <a:ext uri="{FF2B5EF4-FFF2-40B4-BE49-F238E27FC236}">
                <a16:creationId xmlns:a16="http://schemas.microsoft.com/office/drawing/2014/main" id="{30F20D65-6124-BA41-A236-70D853595ED5}"/>
              </a:ext>
            </a:extLst>
          </p:cNvPr>
          <p:cNvSpPr/>
          <p:nvPr/>
        </p:nvSpPr>
        <p:spPr>
          <a:xfrm>
            <a:off x="5087270"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@MRCCBU</a:t>
            </a:r>
          </a:p>
        </p:txBody>
      </p:sp>
      <p:sp>
        <p:nvSpPr>
          <p:cNvPr id="5" name="Rectangle 4">
            <a:extLst>
              <a:ext uri="{FF2B5EF4-FFF2-40B4-BE49-F238E27FC236}">
                <a16:creationId xmlns:a16="http://schemas.microsoft.com/office/drawing/2014/main" id="{39FEB8A7-3705-214F-8679-8180930137CB}"/>
              </a:ext>
            </a:extLst>
          </p:cNvPr>
          <p:cNvSpPr/>
          <p:nvPr/>
        </p:nvSpPr>
        <p:spPr>
          <a:xfrm>
            <a:off x="7014263" y="5904000"/>
            <a:ext cx="4913124" cy="338554"/>
          </a:xfrm>
          <a:prstGeom prst="rect">
            <a:avLst/>
          </a:prstGeom>
        </p:spPr>
        <p:txBody>
          <a:bodyPr wrap="square">
            <a:spAutoFit/>
          </a:bodyPr>
          <a:lstStyle/>
          <a:p>
            <a:r>
              <a:rPr lang="en-GB" sz="1600" dirty="0" err="1">
                <a:latin typeface="Arial" panose="020B0604020202020204" pitchFamily="34" charset="0"/>
                <a:cs typeface="Arial" panose="020B0604020202020204" pitchFamily="34" charset="0"/>
              </a:rPr>
              <a:t>mrc-cbu.cam.ac.uk</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5E350-9C7F-8E43-A594-0BA66D6B073D}"/>
              </a:ext>
            </a:extLst>
          </p:cNvPr>
          <p:cNvSpPr txBox="1"/>
          <p:nvPr/>
        </p:nvSpPr>
        <p:spPr>
          <a:xfrm>
            <a:off x="1243475"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57748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b="1" dirty="0">
                <a:latin typeface="Arial" pitchFamily="34" charset="0"/>
              </a:rPr>
              <a:t>Periodic Signals</a:t>
            </a:r>
          </a:p>
        </p:txBody>
      </p:sp>
      <p:sp>
        <p:nvSpPr>
          <p:cNvPr id="4" name="TextBox 3"/>
          <p:cNvSpPr txBox="1">
            <a:spLocks noChangeArrowheads="1"/>
          </p:cNvSpPr>
          <p:nvPr/>
        </p:nvSpPr>
        <p:spPr bwMode="auto">
          <a:xfrm>
            <a:off x="3286746" y="1484784"/>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Arial" pitchFamily="34" charset="0"/>
              </a:rPr>
              <a:t>A periodic signal repeats itself with a period T.</a:t>
            </a:r>
          </a:p>
        </p:txBody>
      </p:sp>
      <p:sp>
        <p:nvSpPr>
          <p:cNvPr id="5" name="TextBox 3"/>
          <p:cNvSpPr txBox="1">
            <a:spLocks noChangeArrowheads="1"/>
          </p:cNvSpPr>
          <p:nvPr/>
        </p:nvSpPr>
        <p:spPr bwMode="auto">
          <a:xfrm>
            <a:off x="2567608" y="1998218"/>
            <a:ext cx="6838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Arial" pitchFamily="34" charset="0"/>
              </a:rPr>
              <a:t>This is the case, for example, for sine and cosine functions:</a:t>
            </a:r>
          </a:p>
        </p:txBody>
      </p:sp>
      <mc:AlternateContent xmlns:mc="http://schemas.openxmlformats.org/markup-compatibility/2006" xmlns:a14="http://schemas.microsoft.com/office/drawing/2010/main">
        <mc:Choice Requires="a14">
          <p:sp>
            <p:nvSpPr>
              <p:cNvPr id="6" name="TextBox 5"/>
              <p:cNvSpPr txBox="1"/>
              <p:nvPr/>
            </p:nvSpPr>
            <p:spPr>
              <a:xfrm>
                <a:off x="4276609" y="4246545"/>
                <a:ext cx="3251852" cy="923330"/>
              </a:xfrm>
              <a:prstGeom prst="rect">
                <a:avLst/>
              </a:prstGeom>
              <a:noFill/>
            </p:spPr>
            <p:txBody>
              <a:bodyPr wrap="none" rtlCol="0">
                <a:spAutoFit/>
              </a:bodyPr>
              <a:lstStyle/>
              <a:p>
                <a:r>
                  <a:rPr lang="en-GB" dirty="0">
                    <a:latin typeface="Cambria Math"/>
                  </a:rPr>
                  <a:t>In radians (</a:t>
                </a:r>
                <a14:m>
                  <m:oMath xmlns:m="http://schemas.openxmlformats.org/officeDocument/2006/math">
                    <m:r>
                      <a:rPr lang="en-GB" i="1">
                        <a:latin typeface="Cambria Math"/>
                      </a:rPr>
                      <m:t>𝟐</m:t>
                    </m:r>
                    <m:r>
                      <a:rPr lang="en-GB" i="1">
                        <a:latin typeface="Cambria Math"/>
                        <a:ea typeface="Cambria Math"/>
                      </a:rPr>
                      <m:t>𝝅</m:t>
                    </m:r>
                    <m:r>
                      <a:rPr lang="en-GB" i="1">
                        <a:latin typeface="Cambria Math"/>
                        <a:ea typeface="Cambria Math"/>
                      </a:rPr>
                      <m:t> </m:t>
                    </m:r>
                  </m:oMath>
                </a14:m>
                <a:r>
                  <a:rPr lang="en-GB" dirty="0">
                    <a:latin typeface="Cambria Math"/>
                  </a:rPr>
                  <a:t>~ 360 degrees):</a:t>
                </a:r>
              </a:p>
              <a:p>
                <a:pPr/>
                <a14:m>
                  <m:oMathPara xmlns:m="http://schemas.openxmlformats.org/officeDocument/2006/math">
                    <m:oMathParaPr>
                      <m:jc m:val="centerGroup"/>
                    </m:oMathParaPr>
                    <m:oMath xmlns:m="http://schemas.openxmlformats.org/officeDocument/2006/math">
                      <m:r>
                        <a:rPr lang="en-GB" b="1" i="1">
                          <a:latin typeface="Cambria Math"/>
                        </a:rPr>
                        <m:t>𝒄𝒐𝒔</m:t>
                      </m:r>
                      <m:d>
                        <m:dPr>
                          <m:ctrlPr>
                            <a:rPr lang="en-GB" b="1" i="1">
                              <a:latin typeface="Cambria Math" panose="02040503050406030204" pitchFamily="18" charset="0"/>
                            </a:rPr>
                          </m:ctrlPr>
                        </m:dPr>
                        <m:e>
                          <m:r>
                            <a:rPr lang="en-GB" b="1" i="1">
                              <a:latin typeface="Cambria Math"/>
                            </a:rPr>
                            <m:t>𝒙</m:t>
                          </m:r>
                          <m:r>
                            <a:rPr lang="en-GB" b="1" i="1">
                              <a:latin typeface="Cambria Math"/>
                            </a:rPr>
                            <m:t>+</m:t>
                          </m:r>
                          <m:r>
                            <a:rPr lang="en-GB" b="1" i="1">
                              <a:latin typeface="Cambria Math"/>
                            </a:rPr>
                            <m:t>𝟐</m:t>
                          </m:r>
                          <m:r>
                            <a:rPr lang="en-GB" b="1" i="1">
                              <a:latin typeface="Cambria Math"/>
                              <a:ea typeface="Cambria Math"/>
                            </a:rPr>
                            <m:t>𝝅</m:t>
                          </m:r>
                        </m:e>
                      </m:d>
                      <m:r>
                        <a:rPr lang="en-GB" b="1" i="1">
                          <a:latin typeface="Cambria Math"/>
                          <a:ea typeface="Cambria Math"/>
                        </a:rPr>
                        <m:t>=</m:t>
                      </m:r>
                      <m:r>
                        <a:rPr lang="en-GB" b="1" i="1">
                          <a:latin typeface="Cambria Math"/>
                          <a:ea typeface="Cambria Math"/>
                        </a:rPr>
                        <m:t>𝒄𝒐𝒔</m:t>
                      </m:r>
                      <m:d>
                        <m:dPr>
                          <m:ctrlPr>
                            <a:rPr lang="en-GB" b="1" i="1">
                              <a:latin typeface="Cambria Math" panose="02040503050406030204" pitchFamily="18" charset="0"/>
                              <a:ea typeface="Cambria Math"/>
                            </a:rPr>
                          </m:ctrlPr>
                        </m:dPr>
                        <m:e>
                          <m:r>
                            <a:rPr lang="en-GB" b="1" i="1">
                              <a:latin typeface="Cambria Math"/>
                              <a:ea typeface="Cambria Math"/>
                            </a:rPr>
                            <m:t>𝒙</m:t>
                          </m:r>
                        </m:e>
                      </m:d>
                    </m:oMath>
                  </m:oMathPara>
                </a14:m>
                <a:endParaRPr lang="en-GB" b="1" dirty="0">
                  <a:ea typeface="Cambria Math"/>
                </a:endParaRPr>
              </a:p>
              <a:p>
                <a:pPr/>
                <a14:m>
                  <m:oMathPara xmlns:m="http://schemas.openxmlformats.org/officeDocument/2006/math">
                    <m:oMathParaPr>
                      <m:jc m:val="centerGroup"/>
                    </m:oMathParaPr>
                    <m:oMath xmlns:m="http://schemas.openxmlformats.org/officeDocument/2006/math">
                      <m:r>
                        <a:rPr lang="en-GB" b="1" i="1">
                          <a:latin typeface="Cambria Math"/>
                        </a:rPr>
                        <m:t>𝒔𝒊𝒏</m:t>
                      </m:r>
                      <m:d>
                        <m:dPr>
                          <m:ctrlPr>
                            <a:rPr lang="en-GB" i="1">
                              <a:latin typeface="Cambria Math" panose="02040503050406030204" pitchFamily="18" charset="0"/>
                            </a:rPr>
                          </m:ctrlPr>
                        </m:dPr>
                        <m:e>
                          <m:r>
                            <a:rPr lang="en-GB" i="1">
                              <a:latin typeface="Cambria Math"/>
                            </a:rPr>
                            <m:t>𝒙</m:t>
                          </m:r>
                          <m:r>
                            <a:rPr lang="en-GB" i="1">
                              <a:latin typeface="Cambria Math"/>
                            </a:rPr>
                            <m:t>+</m:t>
                          </m:r>
                          <m:r>
                            <a:rPr lang="en-GB" i="1">
                              <a:latin typeface="Cambria Math"/>
                            </a:rPr>
                            <m:t>𝟐</m:t>
                          </m:r>
                          <m:r>
                            <a:rPr lang="en-GB" i="1">
                              <a:latin typeface="Cambria Math"/>
                              <a:ea typeface="Cambria Math"/>
                            </a:rPr>
                            <m:t>𝝅</m:t>
                          </m:r>
                        </m:e>
                      </m:d>
                      <m:r>
                        <a:rPr lang="en-GB" i="1">
                          <a:latin typeface="Cambria Math"/>
                          <a:ea typeface="Cambria Math"/>
                        </a:rPr>
                        <m:t>=</m:t>
                      </m:r>
                      <m:r>
                        <a:rPr lang="en-GB" b="1" i="1">
                          <a:latin typeface="Cambria Math"/>
                          <a:ea typeface="Cambria Math"/>
                        </a:rPr>
                        <m:t>𝒔𝒊𝒏</m:t>
                      </m:r>
                      <m:d>
                        <m:dPr>
                          <m:ctrlPr>
                            <a:rPr lang="en-GB" i="1">
                              <a:latin typeface="Cambria Math" panose="02040503050406030204" pitchFamily="18" charset="0"/>
                              <a:ea typeface="Cambria Math"/>
                            </a:rPr>
                          </m:ctrlPr>
                        </m:dPr>
                        <m:e>
                          <m:r>
                            <a:rPr lang="en-GB" i="1">
                              <a:latin typeface="Cambria Math"/>
                              <a:ea typeface="Cambria Math"/>
                            </a:rPr>
                            <m:t>𝒙</m:t>
                          </m:r>
                        </m:e>
                      </m:d>
                    </m:oMath>
                  </m:oMathPara>
                </a14:m>
                <a:endParaRPr lang="en-GB" dirty="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76609" y="4246545"/>
                <a:ext cx="3251852" cy="923330"/>
              </a:xfrm>
              <a:prstGeom prst="rect">
                <a:avLst/>
              </a:prstGeom>
              <a:blipFill>
                <a:blip r:embed="rId3"/>
                <a:stretch>
                  <a:fillRect l="-1689" t="-4636" r="-13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67920" y="5271592"/>
                <a:ext cx="2619692" cy="923330"/>
              </a:xfrm>
              <a:prstGeom prst="rect">
                <a:avLst/>
              </a:prstGeom>
              <a:noFill/>
            </p:spPr>
            <p:txBody>
              <a:bodyPr wrap="none" rtlCol="0">
                <a:spAutoFit/>
              </a:bodyPr>
              <a:lstStyle/>
              <a:p>
                <a:pPr algn="ctr"/>
                <a:r>
                  <a:rPr lang="en-GB" dirty="0">
                    <a:latin typeface="Cambria Math"/>
                  </a:rPr>
                  <a:t>In degrees :</a:t>
                </a:r>
              </a:p>
              <a:p>
                <a:pPr algn="ctr"/>
                <a14:m>
                  <m:oMathPara xmlns:m="http://schemas.openxmlformats.org/officeDocument/2006/math">
                    <m:oMathParaPr>
                      <m:jc m:val="centerGroup"/>
                    </m:oMathParaPr>
                    <m:oMath xmlns:m="http://schemas.openxmlformats.org/officeDocument/2006/math">
                      <m:r>
                        <a:rPr lang="en-GB" b="1" i="1">
                          <a:latin typeface="Cambria Math"/>
                        </a:rPr>
                        <m:t>𝒄𝒐𝒔</m:t>
                      </m:r>
                      <m:d>
                        <m:dPr>
                          <m:ctrlPr>
                            <a:rPr lang="en-GB" b="1" i="1">
                              <a:latin typeface="Cambria Math" panose="02040503050406030204" pitchFamily="18" charset="0"/>
                            </a:rPr>
                          </m:ctrlPr>
                        </m:dPr>
                        <m:e>
                          <m:r>
                            <a:rPr lang="en-GB" b="1" i="1">
                              <a:latin typeface="Cambria Math"/>
                            </a:rPr>
                            <m:t>𝒙</m:t>
                          </m:r>
                          <m:r>
                            <a:rPr lang="en-GB" b="1" i="1">
                              <a:latin typeface="Cambria Math"/>
                            </a:rPr>
                            <m:t>+</m:t>
                          </m:r>
                          <m:r>
                            <a:rPr lang="en-GB" b="1" i="1">
                              <a:latin typeface="Cambria Math"/>
                            </a:rPr>
                            <m:t>𝟑𝟔𝟎</m:t>
                          </m:r>
                        </m:e>
                      </m:d>
                      <m:r>
                        <a:rPr lang="en-GB" b="1" i="1">
                          <a:latin typeface="Cambria Math"/>
                          <a:ea typeface="Cambria Math"/>
                        </a:rPr>
                        <m:t>=</m:t>
                      </m:r>
                      <m:r>
                        <a:rPr lang="en-GB" b="1" i="1">
                          <a:latin typeface="Cambria Math"/>
                          <a:ea typeface="Cambria Math"/>
                        </a:rPr>
                        <m:t>𝒄𝒐𝒔</m:t>
                      </m:r>
                      <m:d>
                        <m:dPr>
                          <m:ctrlPr>
                            <a:rPr lang="en-GB" b="1" i="1">
                              <a:latin typeface="Cambria Math" panose="02040503050406030204" pitchFamily="18" charset="0"/>
                              <a:ea typeface="Cambria Math"/>
                            </a:rPr>
                          </m:ctrlPr>
                        </m:dPr>
                        <m:e>
                          <m:r>
                            <a:rPr lang="en-GB" b="1" i="1">
                              <a:latin typeface="Cambria Math"/>
                              <a:ea typeface="Cambria Math"/>
                            </a:rPr>
                            <m:t>𝒙</m:t>
                          </m:r>
                        </m:e>
                      </m:d>
                    </m:oMath>
                  </m:oMathPara>
                </a14:m>
                <a:endParaRPr lang="en-GB" b="1" dirty="0">
                  <a:ea typeface="Cambria Math"/>
                </a:endParaRPr>
              </a:p>
              <a:p>
                <a:pPr algn="ctr"/>
                <a14:m>
                  <m:oMathPara xmlns:m="http://schemas.openxmlformats.org/officeDocument/2006/math">
                    <m:oMathParaPr>
                      <m:jc m:val="centerGroup"/>
                    </m:oMathParaPr>
                    <m:oMath xmlns:m="http://schemas.openxmlformats.org/officeDocument/2006/math">
                      <m:r>
                        <a:rPr lang="en-GB" b="1" i="1">
                          <a:latin typeface="Cambria Math"/>
                        </a:rPr>
                        <m:t>𝒔𝒊𝒏</m:t>
                      </m:r>
                      <m:d>
                        <m:dPr>
                          <m:ctrlPr>
                            <a:rPr lang="en-GB" i="1">
                              <a:latin typeface="Cambria Math" panose="02040503050406030204" pitchFamily="18" charset="0"/>
                            </a:rPr>
                          </m:ctrlPr>
                        </m:dPr>
                        <m:e>
                          <m:r>
                            <a:rPr lang="en-GB" i="1">
                              <a:latin typeface="Cambria Math"/>
                            </a:rPr>
                            <m:t>𝒙</m:t>
                          </m:r>
                          <m:r>
                            <a:rPr lang="en-GB" i="1">
                              <a:latin typeface="Cambria Math"/>
                            </a:rPr>
                            <m:t>+</m:t>
                          </m:r>
                          <m:r>
                            <a:rPr lang="en-GB" b="1" i="1">
                              <a:latin typeface="Cambria Math"/>
                            </a:rPr>
                            <m:t>𝟑𝟔𝟎</m:t>
                          </m:r>
                        </m:e>
                      </m:d>
                      <m:r>
                        <a:rPr lang="en-GB" i="1">
                          <a:latin typeface="Cambria Math"/>
                          <a:ea typeface="Cambria Math"/>
                        </a:rPr>
                        <m:t>=</m:t>
                      </m:r>
                      <m:r>
                        <a:rPr lang="en-GB" b="1" i="1">
                          <a:latin typeface="Cambria Math"/>
                          <a:ea typeface="Cambria Math"/>
                        </a:rPr>
                        <m:t>𝒔𝒊𝒏</m:t>
                      </m:r>
                      <m:d>
                        <m:dPr>
                          <m:ctrlPr>
                            <a:rPr lang="en-GB" i="1">
                              <a:latin typeface="Cambria Math" panose="02040503050406030204" pitchFamily="18" charset="0"/>
                              <a:ea typeface="Cambria Math"/>
                            </a:rPr>
                          </m:ctrlPr>
                        </m:dPr>
                        <m:e>
                          <m:r>
                            <a:rPr lang="en-GB" i="1">
                              <a:latin typeface="Cambria Math"/>
                              <a:ea typeface="Cambria Math"/>
                            </a:rPr>
                            <m:t>𝒙</m:t>
                          </m:r>
                        </m:e>
                      </m:d>
                    </m:oMath>
                  </m:oMathPara>
                </a14:m>
                <a:endParaRPr lang="en-GB" dirty="0">
                  <a:ea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67920" y="5271592"/>
                <a:ext cx="2619692" cy="923330"/>
              </a:xfrm>
              <a:prstGeom prst="rect">
                <a:avLst/>
              </a:prstGeom>
              <a:blipFill>
                <a:blip r:embed="rId4"/>
                <a:stretch>
                  <a:fillRect t="-4636"/>
                </a:stretch>
              </a:blipFill>
            </p:spPr>
            <p:txBody>
              <a:bodyPr/>
              <a:lstStyle/>
              <a:p>
                <a:r>
                  <a:rPr lang="en-GB">
                    <a:noFill/>
                  </a:rPr>
                  <a:t> </a:t>
                </a:r>
              </a:p>
            </p:txBody>
          </p:sp>
        </mc:Fallback>
      </mc:AlternateContent>
      <p:sp>
        <p:nvSpPr>
          <p:cNvPr id="22" name="TextBox 2"/>
          <p:cNvSpPr txBox="1">
            <a:spLocks noChangeArrowheads="1"/>
          </p:cNvSpPr>
          <p:nvPr/>
        </p:nvSpPr>
        <p:spPr bwMode="auto">
          <a:xfrm>
            <a:off x="4255929" y="6556723"/>
            <a:ext cx="350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200" dirty="0">
                <a:hlinkClick r:id="rId5"/>
              </a:rPr>
              <a:t>https://www.youtube.com/watch?v=z82I6u4DFTo</a:t>
            </a:r>
            <a:endParaRPr lang="en-GB" altLang="en-US" sz="1200" dirty="0"/>
          </a:p>
        </p:txBody>
      </p:sp>
      <p:pic>
        <p:nvPicPr>
          <p:cNvPr id="23" name="Picture 2" descr="http://www.mathsisfun.com/geometry/images/circle-unit-sc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757" y="3635132"/>
            <a:ext cx="284189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TextBox 23"/>
              <p:cNvSpPr txBox="1"/>
              <p:nvPr/>
            </p:nvSpPr>
            <p:spPr>
              <a:xfrm>
                <a:off x="4493383" y="2686475"/>
                <a:ext cx="2872004" cy="1200329"/>
              </a:xfrm>
              <a:prstGeom prst="rect">
                <a:avLst/>
              </a:prstGeom>
              <a:noFill/>
            </p:spPr>
            <p:txBody>
              <a:bodyPr wrap="none" rtlCol="0">
                <a:spAutoFit/>
              </a:bodyPr>
              <a:lstStyle/>
              <a:p>
                <a:pPr algn="ctr"/>
                <a:r>
                  <a:rPr lang="en-GB" dirty="0"/>
                  <a:t>s</a:t>
                </a:r>
                <a14:m>
                  <m:oMath xmlns:m="http://schemas.openxmlformats.org/officeDocument/2006/math">
                    <m:r>
                      <a:rPr lang="en-GB" i="1" dirty="0">
                        <a:latin typeface="Cambria Math"/>
                      </a:rPr>
                      <m:t>(</m:t>
                    </m:r>
                    <m:r>
                      <a:rPr lang="en-GB" i="1" dirty="0">
                        <a:latin typeface="Cambria Math"/>
                      </a:rPr>
                      <m:t>𝑡</m:t>
                    </m:r>
                    <m:r>
                      <a:rPr lang="en-GB" i="1" dirty="0">
                        <a:latin typeface="Cambria Math"/>
                      </a:rPr>
                      <m:t>)=</m:t>
                    </m:r>
                    <m:r>
                      <a:rPr lang="en-GB" i="1" dirty="0">
                        <a:latin typeface="Cambria Math"/>
                      </a:rPr>
                      <m:t>𝑎</m:t>
                    </m:r>
                    <m:r>
                      <a:rPr lang="en-GB" i="1" dirty="0">
                        <a:latin typeface="Cambria Math"/>
                      </a:rPr>
                      <m:t>∗</m:t>
                    </m:r>
                    <m:r>
                      <a:rPr lang="en-GB" i="1" dirty="0">
                        <a:latin typeface="Cambria Math"/>
                      </a:rPr>
                      <m:t>𝑠𝑖𝑛</m:t>
                    </m:r>
                    <m:r>
                      <a:rPr lang="en-GB" i="1" dirty="0">
                        <a:latin typeface="Cambria Math"/>
                      </a:rPr>
                      <m:t>⁡(2</m:t>
                    </m:r>
                    <m:r>
                      <a:rPr lang="en-GB" i="1" dirty="0">
                        <a:latin typeface="Cambria Math"/>
                        <a:ea typeface="Cambria Math"/>
                      </a:rPr>
                      <m:t>𝜋</m:t>
                    </m:r>
                    <m:r>
                      <a:rPr lang="en-GB" i="1" dirty="0">
                        <a:latin typeface="Cambria Math"/>
                      </a:rPr>
                      <m:t>𝑓</m:t>
                    </m:r>
                    <m:r>
                      <a:rPr lang="en-GB" i="1" dirty="0">
                        <a:latin typeface="Cambria Math"/>
                      </a:rPr>
                      <m:t>∗</m:t>
                    </m:r>
                    <m:r>
                      <a:rPr lang="en-GB" i="1" dirty="0">
                        <a:latin typeface="Cambria Math"/>
                      </a:rPr>
                      <m:t>𝑡</m:t>
                    </m:r>
                    <m:r>
                      <a:rPr lang="en-GB" i="1" dirty="0">
                        <a:latin typeface="Cambria Math"/>
                      </a:rPr>
                      <m:t>+</m:t>
                    </m:r>
                    <m:r>
                      <a:rPr lang="en-GB" i="1" dirty="0">
                        <a:latin typeface="Cambria Math"/>
                        <a:ea typeface="Cambria Math"/>
                      </a:rPr>
                      <m:t>𝜃</m:t>
                    </m:r>
                    <m:r>
                      <a:rPr lang="en-GB" i="1" dirty="0">
                        <a:latin typeface="Cambria Math"/>
                      </a:rPr>
                      <m:t>)</m:t>
                    </m:r>
                  </m:oMath>
                </a14:m>
                <a:endParaRPr lang="en-GB" dirty="0">
                  <a:latin typeface="Cambria Math"/>
                </a:endParaRPr>
              </a:p>
              <a:p>
                <a:pPr algn="ctr"/>
                <a:r>
                  <a:rPr lang="en-GB" dirty="0">
                    <a:latin typeface="Cambria Math"/>
                    <a:ea typeface="Cambria Math"/>
                  </a:rPr>
                  <a:t>a: amplitude</a:t>
                </a:r>
              </a:p>
              <a:p>
                <a:pPr algn="ctr"/>
                <a:r>
                  <a:rPr lang="en-GB" dirty="0">
                    <a:latin typeface="Cambria Math"/>
                    <a:ea typeface="Cambria Math"/>
                  </a:rPr>
                  <a:t>f: frequency</a:t>
                </a:r>
              </a:p>
              <a:p>
                <a:pPr algn="ctr"/>
                <a14:m>
                  <m:oMath xmlns:m="http://schemas.openxmlformats.org/officeDocument/2006/math">
                    <m:r>
                      <a:rPr lang="en-GB" i="1" dirty="0">
                        <a:latin typeface="Cambria Math"/>
                        <a:ea typeface="Cambria Math"/>
                      </a:rPr>
                      <m:t>𝜃</m:t>
                    </m:r>
                    <m:r>
                      <a:rPr lang="en-GB" i="1" dirty="0">
                        <a:latin typeface="Cambria Math"/>
                        <a:ea typeface="Cambria Math"/>
                      </a:rPr>
                      <m:t> </m:t>
                    </m:r>
                  </m:oMath>
                </a14:m>
                <a:r>
                  <a:rPr lang="en-GB" dirty="0">
                    <a:latin typeface="Cambria Math"/>
                    <a:ea typeface="Cambria Math"/>
                  </a:rPr>
                  <a:t>: phase</a:t>
                </a:r>
                <a:endParaRPr lang="en-GB" dirty="0">
                  <a:ea typeface="Cambria Math"/>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493383" y="2686475"/>
                <a:ext cx="2872004" cy="1200329"/>
              </a:xfrm>
              <a:prstGeom prst="rect">
                <a:avLst/>
              </a:prstGeom>
              <a:blipFill>
                <a:blip r:embed="rId8"/>
                <a:stretch>
                  <a:fillRect l="-1274" t="-3046" r="-212" b="-6599"/>
                </a:stretch>
              </a:blipFill>
            </p:spPr>
            <p:txBody>
              <a:bodyPr/>
              <a:lstStyle/>
              <a:p>
                <a:r>
                  <a:rPr lang="en-GB">
                    <a:noFill/>
                  </a:rPr>
                  <a:t> </a:t>
                </a:r>
              </a:p>
            </p:txBody>
          </p:sp>
        </mc:Fallback>
      </mc:AlternateContent>
      <p:grpSp>
        <p:nvGrpSpPr>
          <p:cNvPr id="25" name="Group 24"/>
          <p:cNvGrpSpPr/>
          <p:nvPr/>
        </p:nvGrpSpPr>
        <p:grpSpPr>
          <a:xfrm>
            <a:off x="7680177" y="3789041"/>
            <a:ext cx="2905113" cy="2775213"/>
            <a:chOff x="7680177" y="3789041"/>
            <a:chExt cx="2905113" cy="2775213"/>
          </a:xfrm>
        </p:grpSpPr>
        <p:grpSp>
          <p:nvGrpSpPr>
            <p:cNvPr id="8" name="Group 7"/>
            <p:cNvGrpSpPr/>
            <p:nvPr/>
          </p:nvGrpSpPr>
          <p:grpSpPr>
            <a:xfrm>
              <a:off x="8184232" y="3789041"/>
              <a:ext cx="1897640" cy="1885139"/>
              <a:chOff x="187261" y="2912013"/>
              <a:chExt cx="1897640" cy="1885139"/>
            </a:xfrm>
          </p:grpSpPr>
          <p:grpSp>
            <p:nvGrpSpPr>
              <p:cNvPr id="9" name="Group 8"/>
              <p:cNvGrpSpPr/>
              <p:nvPr/>
            </p:nvGrpSpPr>
            <p:grpSpPr>
              <a:xfrm>
                <a:off x="187261" y="2912013"/>
                <a:ext cx="1897640" cy="1885139"/>
                <a:chOff x="611560" y="2580084"/>
                <a:chExt cx="2304256" cy="2289076"/>
              </a:xfrm>
            </p:grpSpPr>
            <p:sp>
              <p:nvSpPr>
                <p:cNvPr id="16" name="Rectangle 15"/>
                <p:cNvSpPr/>
                <p:nvPr/>
              </p:nvSpPr>
              <p:spPr bwMode="auto">
                <a:xfrm>
                  <a:off x="611560" y="2580084"/>
                  <a:ext cx="2304256" cy="22890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400" b="1" dirty="0">
                    <a:latin typeface="Times New Roman" pitchFamily="18" charset="0"/>
                  </a:endParaRPr>
                </a:p>
              </p:txBody>
            </p:sp>
            <p:sp>
              <p:nvSpPr>
                <p:cNvPr id="17" name="Oval 16"/>
                <p:cNvSpPr/>
                <p:nvPr/>
              </p:nvSpPr>
              <p:spPr bwMode="auto">
                <a:xfrm>
                  <a:off x="827584" y="2796108"/>
                  <a:ext cx="1800200" cy="1800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400" b="1">
                    <a:latin typeface="Times New Roman" pitchFamily="18" charset="0"/>
                  </a:endParaRPr>
                </a:p>
              </p:txBody>
            </p:sp>
            <p:cxnSp>
              <p:nvCxnSpPr>
                <p:cNvPr id="18" name="Straight Connector 17"/>
                <p:cNvCxnSpPr>
                  <a:stCxn id="16" idx="1"/>
                  <a:endCxn id="16" idx="3"/>
                </p:cNvCxnSpPr>
                <p:nvPr/>
              </p:nvCxnSpPr>
              <p:spPr bwMode="auto">
                <a:xfrm>
                  <a:off x="611560" y="3724622"/>
                  <a:ext cx="23042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1744638" y="2580084"/>
                  <a:ext cx="0" cy="228907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10"/>
              <p:cNvGrpSpPr/>
              <p:nvPr/>
            </p:nvGrpSpPr>
            <p:grpSpPr>
              <a:xfrm>
                <a:off x="981125" y="3717032"/>
                <a:ext cx="313123" cy="288032"/>
                <a:chOff x="981125" y="3717032"/>
                <a:chExt cx="313123" cy="288032"/>
              </a:xfrm>
            </p:grpSpPr>
            <p:sp>
              <p:nvSpPr>
                <p:cNvPr id="13" name="Oval 12"/>
                <p:cNvSpPr/>
                <p:nvPr/>
              </p:nvSpPr>
              <p:spPr bwMode="auto">
                <a:xfrm>
                  <a:off x="981125" y="371703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400" b="1">
                    <a:latin typeface="Times New Roman" pitchFamily="18" charset="0"/>
                  </a:endParaRPr>
                </a:p>
              </p:txBody>
            </p:sp>
            <p:sp>
              <p:nvSpPr>
                <p:cNvPr id="15" name="Isosceles Triangle 14"/>
                <p:cNvSpPr/>
                <p:nvPr/>
              </p:nvSpPr>
              <p:spPr bwMode="auto">
                <a:xfrm rot="19800000">
                  <a:off x="1200142" y="3761241"/>
                  <a:ext cx="94106" cy="56232"/>
                </a:xfrm>
                <a:prstGeom prst="triangl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400" b="1">
                    <a:latin typeface="Times New Roman" pitchFamily="18"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1098215" y="3515297"/>
                    <a:ext cx="797013" cy="246221"/>
                  </a:xfrm>
                  <a:prstGeom prst="rect">
                    <a:avLst/>
                  </a:prstGeom>
                  <a:noFill/>
                </p:spPr>
                <p:txBody>
                  <a:bodyPr wrap="none" rtlCol="0">
                    <a:spAutoFit/>
                  </a:bodyPr>
                  <a:lstStyle/>
                  <a:p>
                    <a:r>
                      <a:rPr lang="en-GB" sz="1000" dirty="0"/>
                      <a:t>360</a:t>
                    </a:r>
                    <a:r>
                      <a:rPr lang="en-GB" sz="1000" baseline="30000" dirty="0"/>
                      <a:t>0  </a:t>
                    </a:r>
                    <a:r>
                      <a:rPr lang="en-GB" sz="1000" dirty="0"/>
                      <a:t>~  2</a:t>
                    </a:r>
                    <a14:m>
                      <m:oMath xmlns:m="http://schemas.openxmlformats.org/officeDocument/2006/math">
                        <m:r>
                          <a:rPr lang="en-GB" sz="1000" i="1">
                            <a:latin typeface="Cambria Math"/>
                            <a:ea typeface="Cambria Math"/>
                          </a:rPr>
                          <m:t>𝝅</m:t>
                        </m:r>
                      </m:oMath>
                    </a14:m>
                    <a:endParaRPr lang="en-GB" sz="1000"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98215" y="3515297"/>
                    <a:ext cx="797013" cy="246221"/>
                  </a:xfrm>
                  <a:prstGeom prst="rect">
                    <a:avLst/>
                  </a:prstGeom>
                  <a:blipFill>
                    <a:blip r:embed="rId9"/>
                    <a:stretch>
                      <a:fillRect t="-2500" b="-10000"/>
                    </a:stretch>
                  </a:blipFill>
                </p:spPr>
                <p:txBody>
                  <a:bodyPr/>
                  <a:lstStyle/>
                  <a:p>
                    <a:r>
                      <a:rPr lang="en-GB">
                        <a:noFill/>
                      </a:rPr>
                      <a:t> </a:t>
                    </a:r>
                  </a:p>
                </p:txBody>
              </p:sp>
            </mc:Fallback>
          </mc:AlternateContent>
        </p:grpSp>
        <p:sp>
          <p:nvSpPr>
            <p:cNvPr id="20" name="TextBox 19"/>
            <p:cNvSpPr txBox="1"/>
            <p:nvPr/>
          </p:nvSpPr>
          <p:spPr>
            <a:xfrm>
              <a:off x="7680177" y="5733257"/>
              <a:ext cx="2905113" cy="830997"/>
            </a:xfrm>
            <a:prstGeom prst="rect">
              <a:avLst/>
            </a:prstGeom>
            <a:noFill/>
          </p:spPr>
          <p:txBody>
            <a:bodyPr wrap="square" rtlCol="0">
              <a:spAutoFit/>
            </a:bodyPr>
            <a:lstStyle/>
            <a:p>
              <a:pPr algn="ctr"/>
              <a:r>
                <a:rPr lang="en-GB" sz="1600" dirty="0"/>
                <a:t>On a unit circle, a 360</a:t>
              </a:r>
              <a:r>
                <a:rPr lang="en-GB" sz="1600" baseline="30000" dirty="0"/>
                <a:t>0</a:t>
              </a:r>
              <a:r>
                <a:rPr lang="en-GB" sz="1600" dirty="0"/>
                <a:t> angle corresponds to a circumference of 2*pi</a:t>
              </a:r>
            </a:p>
          </p:txBody>
        </p:sp>
        <p:cxnSp>
          <p:nvCxnSpPr>
            <p:cNvPr id="21" name="Straight Arrow Connector 20"/>
            <p:cNvCxnSpPr/>
            <p:nvPr/>
          </p:nvCxnSpPr>
          <p:spPr>
            <a:xfrm flipH="1" flipV="1">
              <a:off x="8590824" y="4195632"/>
              <a:ext cx="538117" cy="530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190663" y="4604889"/>
              <a:ext cx="54463" cy="54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422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t>Polar Representation Of Periodic Signals</a:t>
            </a:r>
          </a:p>
          <a:p>
            <a:pPr eaLnBrk="1" hangingPunct="1"/>
            <a:r>
              <a:rPr lang="en-GB" altLang="en-US" sz="1600" b="1" dirty="0"/>
              <a:t>Euler’s Formula</a:t>
            </a:r>
            <a:endParaRPr lang="en-GB" altLang="en-US" sz="1600" dirty="0"/>
          </a:p>
        </p:txBody>
      </p:sp>
      <mc:AlternateContent xmlns:mc="http://schemas.openxmlformats.org/markup-compatibility/2006" xmlns:a14="http://schemas.microsoft.com/office/drawing/2010/main">
        <mc:Choice Requires="a14">
          <p:sp>
            <p:nvSpPr>
              <p:cNvPr id="4" name="TextBox 3"/>
              <p:cNvSpPr txBox="1"/>
              <p:nvPr/>
            </p:nvSpPr>
            <p:spPr>
              <a:xfrm>
                <a:off x="4199614" y="2260080"/>
                <a:ext cx="3779817" cy="1251561"/>
              </a:xfrm>
              <a:prstGeom prst="rect">
                <a:avLst/>
              </a:prstGeom>
              <a:noFill/>
            </p:spPr>
            <p:txBody>
              <a:bodyPr wrap="none" rtlCol="0">
                <a:spAutoFit/>
              </a:bodyPr>
              <a:lstStyle/>
              <a:p>
                <a:pPr algn="ctr"/>
                <a14:m>
                  <m:oMath xmlns:m="http://schemas.openxmlformats.org/officeDocument/2006/math">
                    <m:sSup>
                      <m:sSupPr>
                        <m:ctrlPr>
                          <a:rPr lang="en-GB" i="1">
                            <a:latin typeface="Cambria Math" panose="02040503050406030204" pitchFamily="18" charset="0"/>
                          </a:rPr>
                        </m:ctrlPr>
                      </m:sSupPr>
                      <m:e>
                        <m:r>
                          <a:rPr lang="en-GB" i="1">
                            <a:latin typeface="Cambria Math"/>
                          </a:rPr>
                          <m:t>𝑒</m:t>
                        </m:r>
                      </m:e>
                      <m:sup>
                        <m:r>
                          <a:rPr lang="en-GB" i="1">
                            <a:latin typeface="Cambria Math"/>
                          </a:rPr>
                          <m:t>−</m:t>
                        </m:r>
                        <m:r>
                          <a:rPr lang="en-GB" i="1">
                            <a:latin typeface="Cambria Math"/>
                          </a:rPr>
                          <m:t>𝑖</m:t>
                        </m:r>
                        <m:r>
                          <a:rPr lang="en-GB" i="1" dirty="0">
                            <a:latin typeface="Cambria Math"/>
                            <a:ea typeface="Cambria Math"/>
                          </a:rPr>
                          <m:t>𝜃</m:t>
                        </m:r>
                      </m:sup>
                    </m:sSup>
                    <m:r>
                      <a:rPr lang="en-GB" b="1" i="1">
                        <a:latin typeface="Cambria Math"/>
                      </a:rPr>
                      <m:t>=</m:t>
                    </m:r>
                    <m:r>
                      <a:rPr lang="en-GB" b="1" i="1">
                        <a:latin typeface="Cambria Math"/>
                      </a:rPr>
                      <m:t>𝒄𝒐𝒔</m:t>
                    </m:r>
                    <m:d>
                      <m:dPr>
                        <m:ctrlPr>
                          <a:rPr lang="en-GB" b="1" i="1">
                            <a:latin typeface="Cambria Math" panose="02040503050406030204" pitchFamily="18" charset="0"/>
                          </a:rPr>
                        </m:ctrlPr>
                      </m:dPr>
                      <m:e>
                        <m:r>
                          <a:rPr lang="en-GB" i="1" dirty="0">
                            <a:latin typeface="Cambria Math"/>
                            <a:ea typeface="Cambria Math"/>
                          </a:rPr>
                          <m:t>𝜃</m:t>
                        </m:r>
                      </m:e>
                    </m:d>
                    <m:r>
                      <a:rPr lang="en-GB" b="1" i="1">
                        <a:latin typeface="Cambria Math"/>
                      </a:rPr>
                      <m:t>+</m:t>
                    </m:r>
                    <m:r>
                      <a:rPr lang="en-GB" b="1" i="1">
                        <a:latin typeface="Cambria Math"/>
                      </a:rPr>
                      <m:t>𝒊</m:t>
                    </m:r>
                    <m:r>
                      <a:rPr lang="en-GB" b="1" i="1">
                        <a:latin typeface="Cambria Math"/>
                      </a:rPr>
                      <m:t>∗</m:t>
                    </m:r>
                    <m:r>
                      <a:rPr lang="en-GB" b="1" i="1">
                        <a:latin typeface="Cambria Math"/>
                      </a:rPr>
                      <m:t>𝒔𝒊𝒏</m:t>
                    </m:r>
                    <m:d>
                      <m:dPr>
                        <m:ctrlPr>
                          <a:rPr lang="en-GB" b="1" i="1">
                            <a:latin typeface="Cambria Math" panose="02040503050406030204" pitchFamily="18" charset="0"/>
                          </a:rPr>
                        </m:ctrlPr>
                      </m:dPr>
                      <m:e>
                        <m:r>
                          <a:rPr lang="en-GB" i="1" dirty="0">
                            <a:latin typeface="Cambria Math"/>
                            <a:ea typeface="Cambria Math"/>
                          </a:rPr>
                          <m:t>𝜃</m:t>
                        </m:r>
                      </m:e>
                    </m:d>
                  </m:oMath>
                </a14:m>
                <a:r>
                  <a:rPr lang="en-GB" b="1" dirty="0"/>
                  <a:t>    </a:t>
                </a:r>
                <a:r>
                  <a:rPr lang="en-GB" b="1" i="1" dirty="0"/>
                  <a:t>i</a:t>
                </a:r>
                <a:r>
                  <a:rPr lang="en-GB" b="1" dirty="0"/>
                  <a:t>=</a:t>
                </a:r>
                <a14:m>
                  <m:oMath xmlns:m="http://schemas.openxmlformats.org/officeDocument/2006/math">
                    <m:rad>
                      <m:radPr>
                        <m:degHide m:val="on"/>
                        <m:ctrlPr>
                          <a:rPr lang="en-GB" b="1" i="1" dirty="0">
                            <a:latin typeface="Cambria Math" panose="02040503050406030204" pitchFamily="18" charset="0"/>
                          </a:rPr>
                        </m:ctrlPr>
                      </m:radPr>
                      <m:deg/>
                      <m:e>
                        <m:r>
                          <a:rPr lang="en-GB" b="1" i="1" dirty="0">
                            <a:latin typeface="Cambria Math"/>
                          </a:rPr>
                          <m:t>−</m:t>
                        </m:r>
                        <m:r>
                          <a:rPr lang="en-GB" b="1" i="1" dirty="0">
                            <a:latin typeface="Cambria Math"/>
                          </a:rPr>
                          <m:t>𝟏</m:t>
                        </m:r>
                      </m:e>
                    </m:rad>
                  </m:oMath>
                </a14:m>
                <a:endParaRPr lang="en-GB" b="1" dirty="0"/>
              </a:p>
              <a:p>
                <a:pPr algn="ctr"/>
                <a:r>
                  <a:rPr lang="en-GB" dirty="0"/>
                  <a:t>Therefore:</a:t>
                </a:r>
              </a:p>
              <a:p>
                <a:pPr algn="ctr"/>
                <a14:m>
                  <m:oMath xmlns:m="http://schemas.openxmlformats.org/officeDocument/2006/math">
                    <m:r>
                      <a:rPr lang="en-GB" i="1" dirty="0">
                        <a:latin typeface="Cambria Math"/>
                      </a:rPr>
                      <m:t>𝑐𝑜𝑠</m:t>
                    </m:r>
                    <m:r>
                      <a:rPr lang="en-GB" i="1" dirty="0">
                        <a:latin typeface="Cambria Math"/>
                      </a:rPr>
                      <m:t>⁡(</m:t>
                    </m:r>
                    <m:r>
                      <a:rPr lang="en-GB" i="1" dirty="0">
                        <a:latin typeface="Cambria Math"/>
                        <a:ea typeface="Cambria Math"/>
                      </a:rPr>
                      <m:t>𝜃</m:t>
                    </m:r>
                    <m:r>
                      <a:rPr lang="en-GB" i="1" dirty="0">
                        <a:latin typeface="Cambria Math"/>
                      </a:rPr>
                      <m:t>) = </m:t>
                    </m:r>
                    <m:r>
                      <a:rPr lang="en-GB" i="1" dirty="0">
                        <a:latin typeface="Cambria Math"/>
                      </a:rPr>
                      <m:t>𝑟𝑒𝑎𝑙</m:t>
                    </m:r>
                    <m:r>
                      <a:rPr lang="en-GB" i="1" dirty="0">
                        <a:latin typeface="Cambria Math"/>
                      </a:rPr>
                      <m:t>(</m:t>
                    </m:r>
                    <m:sSup>
                      <m:sSupPr>
                        <m:ctrlPr>
                          <a:rPr lang="en-GB" i="1">
                            <a:latin typeface="Cambria Math" panose="02040503050406030204" pitchFamily="18" charset="0"/>
                          </a:rPr>
                        </m:ctrlPr>
                      </m:sSupPr>
                      <m:e>
                        <m:r>
                          <a:rPr lang="en-GB" i="1">
                            <a:latin typeface="Cambria Math"/>
                          </a:rPr>
                          <m:t>𝑒</m:t>
                        </m:r>
                      </m:e>
                      <m:sup>
                        <m:r>
                          <a:rPr lang="en-GB" i="1">
                            <a:latin typeface="Cambria Math"/>
                          </a:rPr>
                          <m:t>−</m:t>
                        </m:r>
                        <m:r>
                          <a:rPr lang="en-GB" i="1">
                            <a:latin typeface="Cambria Math"/>
                          </a:rPr>
                          <m:t>𝑖</m:t>
                        </m:r>
                        <m:r>
                          <a:rPr lang="en-GB" i="1" dirty="0">
                            <a:latin typeface="Cambria Math"/>
                            <a:ea typeface="Cambria Math"/>
                          </a:rPr>
                          <m:t>𝜃</m:t>
                        </m:r>
                      </m:sup>
                    </m:sSup>
                  </m:oMath>
                </a14:m>
                <a:r>
                  <a:rPr lang="en-GB" dirty="0"/>
                  <a:t>)</a:t>
                </a:r>
              </a:p>
              <a:p>
                <a:pPr algn="ctr"/>
                <a14:m>
                  <m:oMath xmlns:m="http://schemas.openxmlformats.org/officeDocument/2006/math">
                    <m:r>
                      <a:rPr lang="en-GB" i="1" dirty="0">
                        <a:latin typeface="Cambria Math"/>
                      </a:rPr>
                      <m:t>𝑠𝑖𝑛</m:t>
                    </m:r>
                    <m:r>
                      <a:rPr lang="en-GB" i="1" dirty="0">
                        <a:latin typeface="Cambria Math"/>
                      </a:rPr>
                      <m:t>⁡(</m:t>
                    </m:r>
                    <m:r>
                      <a:rPr lang="en-GB" i="1" dirty="0">
                        <a:latin typeface="Cambria Math"/>
                        <a:ea typeface="Cambria Math"/>
                      </a:rPr>
                      <m:t>𝜃</m:t>
                    </m:r>
                    <m:r>
                      <a:rPr lang="en-GB" i="1" dirty="0">
                        <a:latin typeface="Cambria Math"/>
                      </a:rPr>
                      <m:t>) =</m:t>
                    </m:r>
                    <m:r>
                      <a:rPr lang="en-GB" i="1" dirty="0">
                        <a:latin typeface="Cambria Math"/>
                      </a:rPr>
                      <m:t>𝑖𝑚𝑎𝑔</m:t>
                    </m:r>
                    <m:r>
                      <a:rPr lang="en-GB" i="1" dirty="0">
                        <a:latin typeface="Cambria Math"/>
                      </a:rPr>
                      <m:t>(</m:t>
                    </m:r>
                    <m:sSup>
                      <m:sSupPr>
                        <m:ctrlPr>
                          <a:rPr lang="en-GB" i="1">
                            <a:latin typeface="Cambria Math" panose="02040503050406030204" pitchFamily="18" charset="0"/>
                          </a:rPr>
                        </m:ctrlPr>
                      </m:sSupPr>
                      <m:e>
                        <m:r>
                          <a:rPr lang="en-GB" i="1">
                            <a:latin typeface="Cambria Math"/>
                          </a:rPr>
                          <m:t>𝑒</m:t>
                        </m:r>
                      </m:e>
                      <m:sup>
                        <m:r>
                          <a:rPr lang="en-GB" i="1">
                            <a:latin typeface="Cambria Math"/>
                          </a:rPr>
                          <m:t>−</m:t>
                        </m:r>
                        <m:r>
                          <a:rPr lang="en-GB" i="1">
                            <a:latin typeface="Cambria Math"/>
                          </a:rPr>
                          <m:t>𝑖</m:t>
                        </m:r>
                        <m:r>
                          <a:rPr lang="en-GB" i="1" dirty="0">
                            <a:latin typeface="Cambria Math"/>
                            <a:ea typeface="Cambria Math"/>
                          </a:rPr>
                          <m:t>𝜃</m:t>
                        </m:r>
                      </m:sup>
                    </m:sSup>
                  </m:oMath>
                </a14:m>
                <a:r>
                  <a:rPr lang="en-GB"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199614" y="2260080"/>
                <a:ext cx="3779817" cy="1251561"/>
              </a:xfrm>
              <a:prstGeom prst="rect">
                <a:avLst/>
              </a:prstGeom>
              <a:blipFill>
                <a:blip r:embed="rId3"/>
                <a:stretch>
                  <a:fillRect t="-488" b="-7317"/>
                </a:stretch>
              </a:blipFill>
            </p:spPr>
            <p:txBody>
              <a:bodyPr/>
              <a:lstStyle/>
              <a:p>
                <a:r>
                  <a:rPr lang="en-GB">
                    <a:noFill/>
                  </a:rPr>
                  <a:t> </a:t>
                </a:r>
              </a:p>
            </p:txBody>
          </p:sp>
        </mc:Fallback>
      </mc:AlternateContent>
      <p:grpSp>
        <p:nvGrpSpPr>
          <p:cNvPr id="5" name="Group 4"/>
          <p:cNvGrpSpPr/>
          <p:nvPr/>
        </p:nvGrpSpPr>
        <p:grpSpPr>
          <a:xfrm>
            <a:off x="5783705" y="4372383"/>
            <a:ext cx="2792747" cy="2158080"/>
            <a:chOff x="2771800" y="3582356"/>
            <a:chExt cx="3808488" cy="2942988"/>
          </a:xfrm>
        </p:grpSpPr>
        <p:pic>
          <p:nvPicPr>
            <p:cNvPr id="6" name="Picture 2" descr="http://www.mathsisfun.com/geometry/images/circle-unit-s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697190"/>
              <a:ext cx="3600549" cy="282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61163" y="5528265"/>
              <a:ext cx="1019125" cy="377745"/>
            </a:xfrm>
            <a:prstGeom prst="rect">
              <a:avLst/>
            </a:prstGeom>
            <a:noFill/>
          </p:spPr>
          <p:txBody>
            <a:bodyPr wrap="none" rtlCol="0">
              <a:spAutoFit/>
            </a:bodyPr>
            <a:lstStyle/>
            <a:p>
              <a:r>
                <a:rPr lang="en-GB" sz="1200" dirty="0"/>
                <a:t>real part</a:t>
              </a:r>
            </a:p>
          </p:txBody>
        </p:sp>
        <p:sp>
          <p:nvSpPr>
            <p:cNvPr id="8" name="TextBox 7"/>
            <p:cNvSpPr txBox="1"/>
            <p:nvPr/>
          </p:nvSpPr>
          <p:spPr>
            <a:xfrm rot="16200000">
              <a:off x="2837685" y="4181764"/>
              <a:ext cx="1576562" cy="377745"/>
            </a:xfrm>
            <a:prstGeom prst="rect">
              <a:avLst/>
            </a:prstGeom>
            <a:noFill/>
          </p:spPr>
          <p:txBody>
            <a:bodyPr wrap="none" rtlCol="0">
              <a:spAutoFit/>
            </a:bodyPr>
            <a:lstStyle/>
            <a:p>
              <a:r>
                <a:rPr lang="en-GB" sz="1200" dirty="0"/>
                <a:t>imaginary part</a:t>
              </a:r>
            </a:p>
          </p:txBody>
        </p:sp>
      </p:grpSp>
      <p:sp>
        <p:nvSpPr>
          <p:cNvPr id="9" name="TextBox 8"/>
          <p:cNvSpPr txBox="1"/>
          <p:nvPr/>
        </p:nvSpPr>
        <p:spPr>
          <a:xfrm>
            <a:off x="2086603" y="3660905"/>
            <a:ext cx="8221868" cy="646331"/>
          </a:xfrm>
          <a:prstGeom prst="rect">
            <a:avLst/>
          </a:prstGeom>
          <a:noFill/>
        </p:spPr>
        <p:txBody>
          <a:bodyPr wrap="square" rtlCol="0">
            <a:spAutoFit/>
          </a:bodyPr>
          <a:lstStyle/>
          <a:p>
            <a:pPr algn="ctr"/>
            <a:r>
              <a:rPr lang="en-GB" dirty="0"/>
              <a:t>An oscillation at a particular frequency can be described in a </a:t>
            </a:r>
            <a:endParaRPr lang="en-GB" dirty="0" smtClean="0"/>
          </a:p>
          <a:p>
            <a:pPr algn="ctr"/>
            <a:r>
              <a:rPr lang="en-GB" dirty="0" smtClean="0"/>
              <a:t>“</a:t>
            </a:r>
            <a:r>
              <a:rPr lang="en-GB" dirty="0"/>
              <a:t>polar representation”:</a:t>
            </a:r>
          </a:p>
        </p:txBody>
      </p:sp>
      <mc:AlternateContent xmlns:mc="http://schemas.openxmlformats.org/markup-compatibility/2006" xmlns:a14="http://schemas.microsoft.com/office/drawing/2010/main">
        <mc:Choice Requires="a14">
          <p:sp>
            <p:nvSpPr>
              <p:cNvPr id="10" name="Rectangle 9"/>
              <p:cNvSpPr/>
              <p:nvPr/>
            </p:nvSpPr>
            <p:spPr>
              <a:xfrm>
                <a:off x="2499449" y="4708194"/>
                <a:ext cx="2621872" cy="1398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800" i="1">
                              <a:latin typeface="Cambria Math" panose="02040503050406030204" pitchFamily="18" charset="0"/>
                            </a:rPr>
                          </m:ctrlPr>
                        </m:sSupPr>
                        <m:e>
                          <m:r>
                            <a:rPr lang="en-GB" sz="2800" i="1">
                              <a:latin typeface="Cambria Math" panose="02040503050406030204" pitchFamily="18" charset="0"/>
                            </a:rPr>
                            <m:t>𝑎</m:t>
                          </m:r>
                          <m:r>
                            <a:rPr lang="en-GB" sz="2800" i="1">
                              <a:latin typeface="Cambria Math" panose="02040503050406030204" pitchFamily="18" charset="0"/>
                            </a:rPr>
                            <m:t>∗</m:t>
                          </m:r>
                          <m:r>
                            <a:rPr lang="en-GB" sz="2800" i="1">
                              <a:latin typeface="Cambria Math" panose="02040503050406030204" pitchFamily="18" charset="0"/>
                            </a:rPr>
                            <m:t>𝑒</m:t>
                          </m:r>
                        </m:e>
                        <m:sup>
                          <m:r>
                            <a:rPr lang="en-GB" sz="2800" i="1">
                              <a:latin typeface="Cambria Math"/>
                            </a:rPr>
                            <m:t>−</m:t>
                          </m:r>
                          <m:r>
                            <a:rPr lang="en-GB" sz="2800" i="1">
                              <a:latin typeface="Cambria Math" panose="02040503050406030204" pitchFamily="18" charset="0"/>
                            </a:rPr>
                            <m:t>𝑖</m:t>
                          </m:r>
                          <m:r>
                            <a:rPr lang="en-GB" sz="2800" i="1">
                              <a:latin typeface="Cambria Math" panose="02040503050406030204" pitchFamily="18" charset="0"/>
                            </a:rPr>
                            <m:t>2</m:t>
                          </m:r>
                          <m:r>
                            <a:rPr lang="en-GB" sz="2800" i="1">
                              <a:latin typeface="Cambria Math" panose="02040503050406030204" pitchFamily="18" charset="0"/>
                              <a:ea typeface="Cambria Math" panose="02040503050406030204" pitchFamily="18" charset="0"/>
                            </a:rPr>
                            <m:t>𝜋</m:t>
                          </m:r>
                          <m:r>
                            <a:rPr lang="en-GB" sz="2800" i="1">
                              <a:latin typeface="Cambria Math" panose="02040503050406030204" pitchFamily="18" charset="0"/>
                              <a:ea typeface="Cambria Math" panose="02040503050406030204" pitchFamily="18" charset="0"/>
                            </a:rPr>
                            <m:t>𝑓𝑡</m:t>
                          </m:r>
                        </m:sup>
                      </m:sSup>
                    </m:oMath>
                  </m:oMathPara>
                </a14:m>
                <a:endParaRPr lang="en-GB" sz="2800" dirty="0"/>
              </a:p>
              <a:p>
                <a:r>
                  <a:rPr lang="en-GB" sz="1400" i="1" dirty="0"/>
                  <a:t>a: amplitude</a:t>
                </a:r>
              </a:p>
              <a:p>
                <a14:m>
                  <m:oMath xmlns:m="http://schemas.openxmlformats.org/officeDocument/2006/math">
                    <m:r>
                      <a:rPr lang="en-GB" sz="1400" i="1">
                        <a:latin typeface="Cambria Math" panose="02040503050406030204" pitchFamily="18" charset="0"/>
                      </a:rPr>
                      <m:t>2</m:t>
                    </m:r>
                    <m:r>
                      <a:rPr lang="en-GB" sz="1400" i="1">
                        <a:latin typeface="Cambria Math" panose="02040503050406030204" pitchFamily="18" charset="0"/>
                        <a:ea typeface="Cambria Math" panose="02040503050406030204" pitchFamily="18" charset="0"/>
                      </a:rPr>
                      <m:t>𝜋</m:t>
                    </m:r>
                  </m:oMath>
                </a14:m>
                <a:r>
                  <a:rPr lang="en-GB" sz="1400" dirty="0"/>
                  <a:t>: circumference of unit circle</a:t>
                </a:r>
              </a:p>
              <a:p>
                <a:r>
                  <a:rPr lang="en-GB" sz="1400" dirty="0"/>
                  <a:t>f: frequency</a:t>
                </a:r>
              </a:p>
              <a:p>
                <a:r>
                  <a:rPr lang="en-GB" sz="1400" dirty="0"/>
                  <a:t>t: time</a:t>
                </a:r>
              </a:p>
            </p:txBody>
          </p:sp>
        </mc:Choice>
        <mc:Fallback xmlns="">
          <p:sp>
            <p:nvSpPr>
              <p:cNvPr id="10" name="Rectangle 9"/>
              <p:cNvSpPr>
                <a:spLocks noRot="1" noChangeAspect="1" noMove="1" noResize="1" noEditPoints="1" noAdjustHandles="1" noChangeArrowheads="1" noChangeShapeType="1" noTextEdit="1"/>
              </p:cNvSpPr>
              <p:nvPr/>
            </p:nvSpPr>
            <p:spPr>
              <a:xfrm>
                <a:off x="2499449" y="4708194"/>
                <a:ext cx="2621872" cy="1398909"/>
              </a:xfrm>
              <a:prstGeom prst="rect">
                <a:avLst/>
              </a:prstGeom>
              <a:blipFill>
                <a:blip r:embed="rId5"/>
                <a:stretch>
                  <a:fillRect l="-698" r="-233" b="-3913"/>
                </a:stretch>
              </a:blipFill>
            </p:spPr>
            <p:txBody>
              <a:bodyPr/>
              <a:lstStyle/>
              <a:p>
                <a:r>
                  <a:rPr lang="en-GB">
                    <a:noFill/>
                  </a:rPr>
                  <a:t> </a:t>
                </a:r>
              </a:p>
            </p:txBody>
          </p:sp>
        </mc:Fallback>
      </mc:AlternateContent>
      <p:sp>
        <p:nvSpPr>
          <p:cNvPr id="3" name="TextBox 2"/>
          <p:cNvSpPr txBox="1"/>
          <p:nvPr/>
        </p:nvSpPr>
        <p:spPr>
          <a:xfrm>
            <a:off x="1727074" y="1319160"/>
            <a:ext cx="8940926" cy="923330"/>
          </a:xfrm>
          <a:prstGeom prst="rect">
            <a:avLst/>
          </a:prstGeom>
          <a:noFill/>
        </p:spPr>
        <p:txBody>
          <a:bodyPr wrap="square" rtlCol="0">
            <a:spAutoFit/>
          </a:bodyPr>
          <a:lstStyle/>
          <a:p>
            <a:r>
              <a:rPr lang="en-GB" b="1" dirty="0" smtClean="0"/>
              <a:t>“Complex” </a:t>
            </a:r>
            <a:r>
              <a:rPr lang="en-GB" b="1" dirty="0"/>
              <a:t>numbers </a:t>
            </a:r>
            <a:r>
              <a:rPr lang="en-GB" dirty="0"/>
              <a:t>can capture the two axes of the coordinate system for the circle around which the vector rotates periodically – this is rather abstract but helps the notation enormously.</a:t>
            </a:r>
          </a:p>
        </p:txBody>
      </p:sp>
    </p:spTree>
    <p:extLst>
      <p:ext uri="{BB962C8B-B14F-4D97-AF65-F5344CB8AC3E}">
        <p14:creationId xmlns:p14="http://schemas.microsoft.com/office/powerpoint/2010/main" val="366527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7850" y="1861419"/>
            <a:ext cx="8820150" cy="3514725"/>
          </a:xfrm>
          <a:prstGeom prst="rect">
            <a:avLst/>
          </a:prstGeom>
        </p:spPr>
      </p:pic>
      <p:sp>
        <p:nvSpPr>
          <p:cNvPr id="3" name="TextBox 2"/>
          <p:cNvSpPr txBox="1"/>
          <p:nvPr/>
        </p:nvSpPr>
        <p:spPr>
          <a:xfrm>
            <a:off x="6940699" y="6447675"/>
            <a:ext cx="3868367" cy="400110"/>
          </a:xfrm>
          <a:prstGeom prst="rect">
            <a:avLst/>
          </a:prstGeom>
          <a:noFill/>
        </p:spPr>
        <p:txBody>
          <a:bodyPr wrap="none" rtlCol="0">
            <a:spAutoFit/>
          </a:bodyPr>
          <a:lstStyle/>
          <a:p>
            <a:r>
              <a:rPr lang="en-GB" sz="1000" dirty="0"/>
              <a:t>Bastos &amp; </a:t>
            </a:r>
            <a:r>
              <a:rPr lang="en-GB" sz="1000" dirty="0" err="1"/>
              <a:t>Schoeffelen</a:t>
            </a:r>
            <a:r>
              <a:rPr lang="en-GB" sz="1000" dirty="0"/>
              <a:t>, Front </a:t>
            </a:r>
            <a:r>
              <a:rPr lang="en-GB" sz="1000" dirty="0" err="1"/>
              <a:t>Syst</a:t>
            </a:r>
            <a:r>
              <a:rPr lang="en-GB" sz="1000" dirty="0"/>
              <a:t> </a:t>
            </a:r>
            <a:r>
              <a:rPr lang="en-GB" sz="1000" dirty="0" err="1"/>
              <a:t>Nsc</a:t>
            </a:r>
            <a:r>
              <a:rPr lang="en-GB" sz="1000" dirty="0"/>
              <a:t> 2016</a:t>
            </a:r>
          </a:p>
          <a:p>
            <a:r>
              <a:rPr lang="en-GB" sz="1000" dirty="0">
                <a:hlinkClick r:id="rId3"/>
              </a:rPr>
              <a:t>https://www.frontiersin.org/articles/10.3389/fnsys.2015.00175/full</a:t>
            </a:r>
            <a:r>
              <a:rPr lang="en-GB" sz="1000" dirty="0"/>
              <a:t> </a:t>
            </a:r>
          </a:p>
        </p:txBody>
      </p:sp>
      <p:sp>
        <p:nvSpPr>
          <p:cNvPr id="4"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t>The Polar Representation Of Periodic Signals</a:t>
            </a:r>
          </a:p>
          <a:p>
            <a:pPr eaLnBrk="1" hangingPunct="1"/>
            <a:r>
              <a:rPr lang="en-GB" altLang="en-US" sz="1600" b="1" dirty="0"/>
              <a:t>Convenient To Compare Periodic Signals</a:t>
            </a:r>
            <a:endParaRPr lang="en-GB" altLang="en-US" sz="1600" dirty="0"/>
          </a:p>
        </p:txBody>
      </p:sp>
    </p:spTree>
    <p:extLst>
      <p:ext uri="{BB962C8B-B14F-4D97-AF65-F5344CB8AC3E}">
        <p14:creationId xmlns:p14="http://schemas.microsoft.com/office/powerpoint/2010/main" val="21474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latin typeface="Arial" pitchFamily="34" charset="0"/>
              </a:rPr>
              <a:t>Sine and Cosine Are Orthogonal to Each Other</a:t>
            </a:r>
          </a:p>
          <a:p>
            <a:pPr eaLnBrk="1" hangingPunct="1"/>
            <a:r>
              <a:rPr lang="en-GB" altLang="en-US" sz="2400" dirty="0">
                <a:latin typeface="Arial" pitchFamily="34" charset="0"/>
              </a:rPr>
              <a:t>(at a given frequency)</a:t>
            </a:r>
          </a:p>
        </p:txBody>
      </p:sp>
      <p:grpSp>
        <p:nvGrpSpPr>
          <p:cNvPr id="4" name="Group 3"/>
          <p:cNvGrpSpPr/>
          <p:nvPr/>
        </p:nvGrpSpPr>
        <p:grpSpPr>
          <a:xfrm>
            <a:off x="2654424" y="1556792"/>
            <a:ext cx="6249888" cy="4687416"/>
            <a:chOff x="914400" y="685800"/>
            <a:chExt cx="7315200" cy="548640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6287" y="1013826"/>
              <a:ext cx="996658" cy="756500"/>
            </a:xfrm>
            <a:prstGeom prst="rect">
              <a:avLst/>
            </a:prstGeom>
            <a:noFill/>
          </p:spPr>
          <p:txBody>
            <a:bodyPr wrap="none" rtlCol="0">
              <a:spAutoFit/>
            </a:bodyPr>
            <a:lstStyle/>
            <a:p>
              <a:r>
                <a:rPr lang="en-GB" dirty="0"/>
                <a:t>sine</a:t>
              </a:r>
            </a:p>
            <a:p>
              <a:r>
                <a:rPr lang="en-GB" dirty="0"/>
                <a:t>cosine</a:t>
              </a:r>
            </a:p>
          </p:txBody>
        </p:sp>
        <p:cxnSp>
          <p:nvCxnSpPr>
            <p:cNvPr id="7" name="Straight Connector 6"/>
            <p:cNvCxnSpPr/>
            <p:nvPr/>
          </p:nvCxnSpPr>
          <p:spPr bwMode="auto">
            <a:xfrm>
              <a:off x="1835696" y="3347467"/>
              <a:ext cx="56886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4696966" y="1096170"/>
              <a:ext cx="0" cy="446449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9" name="TextBox 8"/>
              <p:cNvSpPr txBox="1"/>
              <p:nvPr/>
            </p:nvSpPr>
            <p:spPr>
              <a:xfrm>
                <a:off x="4079894" y="5805265"/>
                <a:ext cx="3269035"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i="1">
                              <a:latin typeface="Cambria Math" panose="02040503050406030204" pitchFamily="18" charset="0"/>
                            </a:rPr>
                          </m:ctrlPr>
                        </m:naryPr>
                        <m:sub/>
                        <m:sup/>
                        <m:e>
                          <m:r>
                            <m:rPr>
                              <m:sty m:val="p"/>
                            </m:rPr>
                            <a:rPr lang="en-GB">
                              <a:latin typeface="Cambria Math"/>
                            </a:rPr>
                            <m:t>sin</m:t>
                          </m:r>
                        </m:e>
                      </m:nary>
                      <m:func>
                        <m:funcPr>
                          <m:ctrlPr>
                            <a:rPr lang="en-GB" i="1">
                              <a:latin typeface="Cambria Math" panose="02040503050406030204" pitchFamily="18" charset="0"/>
                            </a:rPr>
                          </m:ctrlPr>
                        </m:funcPr>
                        <m:fName>
                          <m:r>
                            <a:rPr lang="en-GB" i="1">
                              <a:latin typeface="Cambria Math"/>
                            </a:rPr>
                            <m:t>(</m:t>
                          </m:r>
                          <m:r>
                            <a:rPr lang="en-GB" i="1">
                              <a:latin typeface="Cambria Math"/>
                            </a:rPr>
                            <m:t>𝑓</m:t>
                          </m:r>
                          <m:r>
                            <a:rPr lang="en-GB" i="1">
                              <a:latin typeface="Cambria Math"/>
                            </a:rPr>
                            <m:t>∗</m:t>
                          </m:r>
                          <m:r>
                            <a:rPr lang="en-GB" i="1">
                              <a:latin typeface="Cambria Math"/>
                            </a:rPr>
                            <m:t>𝑥</m:t>
                          </m:r>
                          <m:r>
                            <a:rPr lang="en-GB" i="1">
                              <a:latin typeface="Cambria Math"/>
                            </a:rPr>
                            <m:t>)</m:t>
                          </m:r>
                        </m:fName>
                        <m:e>
                          <m:r>
                            <a:rPr lang="en-GB" i="1">
                              <a:latin typeface="Cambria Math"/>
                            </a:rPr>
                            <m:t>𝑐𝑜𝑠</m:t>
                          </m:r>
                          <m:d>
                            <m:dPr>
                              <m:ctrlPr>
                                <a:rPr lang="en-GB" i="1">
                                  <a:latin typeface="Cambria Math" panose="02040503050406030204" pitchFamily="18" charset="0"/>
                                </a:rPr>
                              </m:ctrlPr>
                            </m:dPr>
                            <m:e>
                              <m:r>
                                <a:rPr lang="en-GB" i="1">
                                  <a:latin typeface="Cambria Math"/>
                                </a:rPr>
                                <m:t>𝑓</m:t>
                              </m:r>
                              <m:r>
                                <a:rPr lang="en-GB" i="1">
                                  <a:latin typeface="Cambria Math"/>
                                </a:rPr>
                                <m:t>∗</m:t>
                              </m:r>
                              <m:r>
                                <a:rPr lang="en-GB" i="1">
                                  <a:latin typeface="Cambria Math"/>
                                </a:rPr>
                                <m:t>𝑥</m:t>
                              </m:r>
                            </m:e>
                          </m:d>
                          <m:r>
                            <a:rPr lang="en-GB" i="1">
                              <a:latin typeface="Cambria Math"/>
                            </a:rPr>
                            <m:t>𝑑𝑥</m:t>
                          </m:r>
                          <m:r>
                            <a:rPr lang="en-GB" i="1">
                              <a:latin typeface="Cambria Math"/>
                            </a:rPr>
                            <m:t>=0 </m:t>
                          </m:r>
                        </m:e>
                      </m:func>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079894" y="5805265"/>
                <a:ext cx="3269035" cy="81887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8719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0418" y="458789"/>
            <a:ext cx="8856984"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eaLnBrk="1" hangingPunct="1"/>
            <a:r>
              <a:rPr lang="en-GB" altLang="en-US" sz="2400" b="1" dirty="0">
                <a:latin typeface="Arial" pitchFamily="34" charset="0"/>
              </a:rPr>
              <a:t>Sine/Cosine At Integer Frequency Intervals</a:t>
            </a:r>
          </a:p>
          <a:p>
            <a:pPr algn="ctr" eaLnBrk="1" hangingPunct="1"/>
            <a:r>
              <a:rPr lang="en-GB" altLang="en-US" sz="2400" b="1" dirty="0">
                <a:latin typeface="Arial" pitchFamily="34" charset="0"/>
              </a:rPr>
              <a:t>Are Orthogonal</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1412777"/>
            <a:ext cx="6537350" cy="490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8832305" y="2204864"/>
            <a:ext cx="1330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b="1" dirty="0">
                <a:solidFill>
                  <a:srgbClr val="FF0000"/>
                </a:solidFill>
              </a:rPr>
              <a:t>Sin(x)</a:t>
            </a:r>
          </a:p>
          <a:p>
            <a:pPr eaLnBrk="1" hangingPunct="1"/>
            <a:r>
              <a:rPr lang="en-GB" altLang="en-US" sz="2400" b="1" dirty="0">
                <a:solidFill>
                  <a:srgbClr val="0070C0"/>
                </a:solidFill>
              </a:rPr>
              <a:t>Sin(2*x)</a:t>
            </a:r>
          </a:p>
        </p:txBody>
      </p:sp>
      <mc:AlternateContent xmlns:mc="http://schemas.openxmlformats.org/markup-compatibility/2006" xmlns:a14="http://schemas.microsoft.com/office/drawing/2010/main">
        <mc:Choice Requires="a14">
          <p:sp>
            <p:nvSpPr>
              <p:cNvPr id="6" name="TextBox 5"/>
              <p:cNvSpPr txBox="1"/>
              <p:nvPr/>
            </p:nvSpPr>
            <p:spPr>
              <a:xfrm>
                <a:off x="2783632" y="6021288"/>
                <a:ext cx="5447132" cy="412164"/>
              </a:xfrm>
              <a:prstGeom prst="rect">
                <a:avLst/>
              </a:prstGeom>
              <a:noFill/>
            </p:spPr>
            <p:txBody>
              <a:bodyPr wrap="none" rtlCol="0">
                <a:spAutoFit/>
              </a:bodyPr>
              <a:lstStyle/>
              <a:p>
                <a14:m>
                  <m:oMath xmlns:m="http://schemas.openxmlformats.org/officeDocument/2006/math">
                    <m:nary>
                      <m:naryPr>
                        <m:limLoc m:val="undOvr"/>
                        <m:subHide m:val="on"/>
                        <m:supHide m:val="on"/>
                        <m:ctrlPr>
                          <a:rPr lang="en-GB" i="1">
                            <a:latin typeface="Cambria Math" panose="02040503050406030204" pitchFamily="18" charset="0"/>
                          </a:rPr>
                        </m:ctrlPr>
                      </m:naryPr>
                      <m:sub/>
                      <m:sup/>
                      <m:e>
                        <m:r>
                          <m:rPr>
                            <m:sty m:val="p"/>
                          </m:rPr>
                          <a:rPr lang="en-GB">
                            <a:latin typeface="Cambria Math"/>
                          </a:rPr>
                          <m:t>sin</m:t>
                        </m:r>
                      </m:e>
                    </m:nary>
                    <m:func>
                      <m:funcPr>
                        <m:ctrlPr>
                          <a:rPr lang="en-GB" i="1">
                            <a:latin typeface="Cambria Math" panose="02040503050406030204" pitchFamily="18" charset="0"/>
                          </a:rPr>
                        </m:ctrlPr>
                      </m:funcPr>
                      <m:fName>
                        <m:r>
                          <a:rPr lang="en-GB" i="1">
                            <a:latin typeface="Cambria Math"/>
                          </a:rPr>
                          <m:t>(</m:t>
                        </m:r>
                        <m:r>
                          <a:rPr lang="en-GB" i="1">
                            <a:latin typeface="Cambria Math"/>
                          </a:rPr>
                          <m:t>𝑚</m:t>
                        </m:r>
                        <m:r>
                          <a:rPr lang="en-GB" i="1">
                            <a:latin typeface="Cambria Math"/>
                          </a:rPr>
                          <m:t>∗</m:t>
                        </m:r>
                        <m:r>
                          <a:rPr lang="en-GB" i="1">
                            <a:latin typeface="Cambria Math"/>
                          </a:rPr>
                          <m:t>𝑓</m:t>
                        </m:r>
                        <m:r>
                          <a:rPr lang="en-GB" i="1">
                            <a:latin typeface="Cambria Math"/>
                          </a:rPr>
                          <m:t>∗</m:t>
                        </m:r>
                        <m:r>
                          <a:rPr lang="en-GB" i="1">
                            <a:latin typeface="Cambria Math"/>
                          </a:rPr>
                          <m:t>𝑥</m:t>
                        </m:r>
                        <m:r>
                          <a:rPr lang="en-GB" i="1">
                            <a:latin typeface="Cambria Math"/>
                          </a:rPr>
                          <m:t>)</m:t>
                        </m:r>
                      </m:fName>
                      <m:e>
                        <m:r>
                          <a:rPr lang="en-GB" i="1">
                            <a:latin typeface="Cambria Math"/>
                          </a:rPr>
                          <m:t>𝑠𝑖𝑛</m:t>
                        </m:r>
                        <m:d>
                          <m:dPr>
                            <m:ctrlPr>
                              <a:rPr lang="en-GB" i="1">
                                <a:latin typeface="Cambria Math" panose="02040503050406030204" pitchFamily="18" charset="0"/>
                              </a:rPr>
                            </m:ctrlPr>
                          </m:dPr>
                          <m:e>
                            <m:r>
                              <a:rPr lang="en-GB" i="1">
                                <a:latin typeface="Cambria Math"/>
                              </a:rPr>
                              <m:t>𝑛</m:t>
                            </m:r>
                            <m:r>
                              <a:rPr lang="en-GB" i="1">
                                <a:latin typeface="Cambria Math"/>
                              </a:rPr>
                              <m:t>∗</m:t>
                            </m:r>
                            <m:r>
                              <a:rPr lang="en-GB" i="1">
                                <a:latin typeface="Cambria Math"/>
                              </a:rPr>
                              <m:t>𝑓</m:t>
                            </m:r>
                            <m:r>
                              <a:rPr lang="en-GB" i="1">
                                <a:latin typeface="Cambria Math"/>
                              </a:rPr>
                              <m:t>∗</m:t>
                            </m:r>
                            <m:r>
                              <a:rPr lang="en-GB" i="1">
                                <a:latin typeface="Cambria Math"/>
                              </a:rPr>
                              <m:t>𝑥</m:t>
                            </m:r>
                          </m:e>
                        </m:d>
                        <m:r>
                          <a:rPr lang="en-GB" i="1">
                            <a:latin typeface="Cambria Math"/>
                          </a:rPr>
                          <m:t>𝑑𝑥</m:t>
                        </m:r>
                        <m:r>
                          <a:rPr lang="en-GB" i="1">
                            <a:latin typeface="Cambria Math"/>
                          </a:rPr>
                          <m:t>=0 </m:t>
                        </m:r>
                      </m:e>
                    </m:func>
                  </m:oMath>
                </a14:m>
                <a:r>
                  <a:rPr lang="en-GB" dirty="0"/>
                  <a:t>for integer m, n</a:t>
                </a:r>
              </a:p>
            </p:txBody>
          </p:sp>
        </mc:Choice>
        <mc:Fallback xmlns="">
          <p:sp>
            <p:nvSpPr>
              <p:cNvPr id="6" name="TextBox 5"/>
              <p:cNvSpPr txBox="1">
                <a:spLocks noRot="1" noChangeAspect="1" noMove="1" noResize="1" noEditPoints="1" noAdjustHandles="1" noChangeArrowheads="1" noChangeShapeType="1" noTextEdit="1"/>
              </p:cNvSpPr>
              <p:nvPr/>
            </p:nvSpPr>
            <p:spPr>
              <a:xfrm>
                <a:off x="2783632" y="6021288"/>
                <a:ext cx="5447132" cy="412164"/>
              </a:xfrm>
              <a:prstGeom prst="rect">
                <a:avLst/>
              </a:prstGeom>
              <a:blipFill>
                <a:blip r:embed="rId4"/>
                <a:stretch>
                  <a:fillRect l="-7615" t="-134328" b="-195522"/>
                </a:stretch>
              </a:blipFill>
            </p:spPr>
            <p:txBody>
              <a:bodyPr/>
              <a:lstStyle/>
              <a:p>
                <a:r>
                  <a:rPr lang="en-GB">
                    <a:noFill/>
                  </a:rPr>
                  <a:t> </a:t>
                </a:r>
              </a:p>
            </p:txBody>
          </p:sp>
        </mc:Fallback>
      </mc:AlternateContent>
    </p:spTree>
    <p:extLst>
      <p:ext uri="{BB962C8B-B14F-4D97-AF65-F5344CB8AC3E}">
        <p14:creationId xmlns:p14="http://schemas.microsoft.com/office/powerpoint/2010/main" val="428174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3512" y="458789"/>
            <a:ext cx="8712968" cy="809625"/>
          </a:xfrm>
          <a:prstGeom prst="rect">
            <a:avLst/>
          </a:prstGeom>
        </p:spPr>
        <p:txBody>
          <a:bodyPr/>
          <a:lst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GB" altLang="en-US" b="1" dirty="0">
                <a:latin typeface="Arial" pitchFamily="34" charset="0"/>
              </a:rPr>
              <a:t>Entering the Frequency Domain: </a:t>
            </a:r>
          </a:p>
          <a:p>
            <a:pPr eaLnBrk="1" hangingPunct="1"/>
            <a:r>
              <a:rPr lang="en-GB" altLang="en-US" sz="2400" dirty="0">
                <a:latin typeface="Arial" pitchFamily="34" charset="0"/>
              </a:rPr>
              <a:t>Fourier Transform in Words</a:t>
            </a:r>
          </a:p>
        </p:txBody>
      </p:sp>
      <p:sp>
        <p:nvSpPr>
          <p:cNvPr id="4" name="TextBox 3"/>
          <p:cNvSpPr txBox="1">
            <a:spLocks noChangeArrowheads="1"/>
          </p:cNvSpPr>
          <p:nvPr/>
        </p:nvSpPr>
        <p:spPr bwMode="auto">
          <a:xfrm>
            <a:off x="1774826" y="1478390"/>
            <a:ext cx="85693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dirty="0"/>
              <a:t>What you want:</a:t>
            </a:r>
          </a:p>
          <a:p>
            <a:pPr algn="ctr" eaLnBrk="1" hangingPunct="1"/>
            <a:r>
              <a:rPr lang="en-GB" altLang="en-US" dirty="0"/>
              <a:t>You’ve got a signal consisting of N sample points (equidistant).</a:t>
            </a:r>
          </a:p>
          <a:p>
            <a:pPr algn="ctr" eaLnBrk="1" hangingPunct="1"/>
            <a:r>
              <a:rPr lang="en-GB" altLang="en-US" dirty="0"/>
              <a:t>You want to know which frequencies contribute to the signal, and how much.</a:t>
            </a:r>
          </a:p>
          <a:p>
            <a:pPr algn="ctr" eaLnBrk="1" hangingPunct="1"/>
            <a:endParaRPr lang="en-GB" altLang="en-US" dirty="0"/>
          </a:p>
          <a:p>
            <a:pPr algn="ctr" eaLnBrk="1" hangingPunct="1"/>
            <a:r>
              <a:rPr lang="en-GB" altLang="en-US" dirty="0"/>
              <a:t>In other words:</a:t>
            </a:r>
          </a:p>
          <a:p>
            <a:pPr algn="ctr" eaLnBrk="1" hangingPunct="1"/>
            <a:r>
              <a:rPr lang="en-GB" altLang="en-US" dirty="0"/>
              <a:t>You want to describe your signal as a linear combination of </a:t>
            </a:r>
            <a:r>
              <a:rPr lang="en-GB" altLang="en-US" dirty="0" err="1"/>
              <a:t>sines</a:t>
            </a:r>
            <a:r>
              <a:rPr lang="en-GB" altLang="en-US" dirty="0"/>
              <a:t> and cosines,</a:t>
            </a:r>
          </a:p>
          <a:p>
            <a:pPr algn="ctr" eaLnBrk="1" hangingPunct="1"/>
            <a:r>
              <a:rPr lang="en-GB" altLang="en-US" dirty="0"/>
              <a:t>ideally of orthogonal basis functions made up of </a:t>
            </a:r>
            <a:r>
              <a:rPr lang="en-GB" altLang="en-US" dirty="0" err="1"/>
              <a:t>sines</a:t>
            </a:r>
            <a:r>
              <a:rPr lang="en-GB" altLang="en-US" dirty="0"/>
              <a:t> and cosines.</a:t>
            </a:r>
          </a:p>
          <a:p>
            <a:pPr algn="ctr" eaLnBrk="1" hangingPunct="1"/>
            <a:endParaRPr lang="en-GB" altLang="en-US" dirty="0"/>
          </a:p>
          <a:p>
            <a:pPr algn="ctr" eaLnBrk="1" hangingPunct="1"/>
            <a:endParaRPr lang="en-GB" altLang="en-US" dirty="0"/>
          </a:p>
          <a:p>
            <a:pPr algn="ctr" eaLnBrk="1" hangingPunct="1"/>
            <a:r>
              <a:rPr lang="en-GB" altLang="en-US" b="1" dirty="0"/>
              <a:t>What you’ve got:</a:t>
            </a:r>
          </a:p>
          <a:p>
            <a:pPr algn="ctr" eaLnBrk="1" hangingPunct="1"/>
            <a:r>
              <a:rPr lang="en-GB" altLang="en-US" dirty="0"/>
              <a:t>With N samples, you can estimate at most N independent parameters.</a:t>
            </a:r>
          </a:p>
          <a:p>
            <a:pPr algn="ctr" eaLnBrk="1" hangingPunct="1"/>
            <a:endParaRPr lang="en-GB" altLang="en-US" dirty="0"/>
          </a:p>
          <a:p>
            <a:pPr algn="ctr" eaLnBrk="1" hangingPunct="1"/>
            <a:r>
              <a:rPr lang="en-GB" altLang="en-US" dirty="0"/>
              <a:t>You cannot estimate frequencies above half of the sampling frequency SF (</a:t>
            </a:r>
            <a:r>
              <a:rPr lang="en-GB" altLang="en-US" dirty="0" err="1"/>
              <a:t>Nyquist</a:t>
            </a:r>
            <a:r>
              <a:rPr lang="en-GB" altLang="en-US" dirty="0"/>
              <a:t>).</a:t>
            </a:r>
          </a:p>
          <a:p>
            <a:pPr algn="ctr" eaLnBrk="1" hangingPunct="1"/>
            <a:endParaRPr lang="en-GB" altLang="en-US" dirty="0"/>
          </a:p>
          <a:p>
            <a:pPr algn="ctr" eaLnBrk="1" hangingPunct="1"/>
            <a:r>
              <a:rPr lang="en-GB" altLang="en-US" dirty="0"/>
              <a:t>For a given frequency, sine and cosine are orthogonal, </a:t>
            </a:r>
          </a:p>
          <a:p>
            <a:pPr algn="ctr" eaLnBrk="1" hangingPunct="1"/>
            <a:r>
              <a:rPr lang="en-GB" altLang="en-US" dirty="0"/>
              <a:t>i.e. 2 basis functions per frequency.</a:t>
            </a:r>
          </a:p>
          <a:p>
            <a:pPr algn="ctr" eaLnBrk="1" hangingPunct="1"/>
            <a:endParaRPr lang="en-GB" altLang="en-US" dirty="0"/>
          </a:p>
        </p:txBody>
      </p:sp>
    </p:spTree>
    <p:extLst>
      <p:ext uri="{BB962C8B-B14F-4D97-AF65-F5344CB8AC3E}">
        <p14:creationId xmlns:p14="http://schemas.microsoft.com/office/powerpoint/2010/main" val="74382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CBU_Cambridge_powerpoint_basic DRAFT v1" id="{651BFBB8-855F-4C44-9293-E78B4DC37D90}" vid="{CFAB39DC-A21C-E545-B81D-4C39E6D3DA40}"/>
    </a:ext>
  </a:extLst>
</a:theme>
</file>

<file path=ppt/theme/theme2.xml><?xml version="1.0" encoding="utf-8"?>
<a:theme xmlns:a="http://schemas.openxmlformats.org/drawingml/2006/main" name="1_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CBU_Cambridge_powerpoint_basic DRAFT v1" id="{651BFBB8-855F-4C44-9293-E78B4DC37D90}" vid="{2F6D9EDF-758F-8342-A91D-761F69A122D7}"/>
    </a:ext>
  </a:extLst>
</a:theme>
</file>

<file path=ppt/theme/theme3.xml><?xml version="1.0" encoding="utf-8"?>
<a:theme xmlns:a="http://schemas.openxmlformats.org/drawingml/2006/main" name="1_Font and logo master 2">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CBU_Cambridge_powerpoint_basic DRAFT v1" id="{651BFBB8-855F-4C44-9293-E78B4DC37D90}" vid="{A6041FFC-B7A5-804E-866C-4DF812A526D4}"/>
    </a:ext>
  </a:extLst>
</a:theme>
</file>

<file path=ppt/theme/theme4.xml><?xml version="1.0" encoding="utf-8"?>
<a:theme xmlns:a="http://schemas.openxmlformats.org/drawingml/2006/main" name="Font master without logo">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CBU_Cambridge_powerpoint_basic DRAFT v1" id="{651BFBB8-855F-4C44-9293-E78B4DC37D90}" vid="{7A8A97D1-A874-0743-B9E2-6BC61157B71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359D5BF6F5064C9F3BA03F2D189D3B" ma:contentTypeVersion="13" ma:contentTypeDescription="Create a new document." ma:contentTypeScope="" ma:versionID="284c0d270b93d58c491b10e1bd34b81f">
  <xsd:schema xmlns:xsd="http://www.w3.org/2001/XMLSchema" xmlns:xs="http://www.w3.org/2001/XMLSchema" xmlns:p="http://schemas.microsoft.com/office/2006/metadata/properties" xmlns:ns2="e5ebcf68-ced2-4a98-b72f-28c94d1ed58b" xmlns:ns3="7e30df28-d906-45ca-99b3-b21bab123d78" targetNamespace="http://schemas.microsoft.com/office/2006/metadata/properties" ma:root="true" ma:fieldsID="aa5c3b73515b1761f9db7945b5c726d3" ns2:_="" ns3:_="">
    <xsd:import namespace="e5ebcf68-ced2-4a98-b72f-28c94d1ed58b"/>
    <xsd:import namespace="7e30df28-d906-45ca-99b3-b21bab123d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_Flow_SignoffStatus" minOccurs="0"/>
                <xsd:element ref="ns3:MediaServiceAutoKeyPoints" minOccurs="0"/>
                <xsd:element ref="ns3:MediaServiceKeyPoint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bcf68-ced2-4a98-b72f-28c94d1ed5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30df28-d906-45ca-99b3-b21bab123d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5ebcf68-ced2-4a98-b72f-28c94d1ed58b">4EJAZCREWY3J-1678542396-45654</_dlc_DocId>
    <_dlc_DocIdUrl xmlns="e5ebcf68-ced2-4a98-b72f-28c94d1ed58b">
      <Url>https://ukri.sharepoint.com/sites/UKRICommunicationsandPublicEngagementTeam/_layouts/15/DocIdRedir.aspx?ID=4EJAZCREWY3J-1678542396-45654</Url>
      <Description>4EJAZCREWY3J-1678542396-45654</Description>
    </_dlc_DocIdUrl>
    <_Flow_SignoffStatus xmlns="7e30df28-d906-45ca-99b3-b21bab123d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254B21-FCB0-457D-8005-B76EAF4C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bcf68-ced2-4a98-b72f-28c94d1ed58b"/>
    <ds:schemaRef ds:uri="7e30df28-d906-45ca-99b3-b21bab123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4C2E9A-0F0E-449C-A451-79B18E10128F}">
  <ds:schemaRefs>
    <ds:schemaRef ds:uri="http://schemas.openxmlformats.org/package/2006/metadata/core-properties"/>
    <ds:schemaRef ds:uri="http://purl.org/dc/dcmitype/"/>
    <ds:schemaRef ds:uri="http://purl.org/dc/elements/1.1/"/>
    <ds:schemaRef ds:uri="http://schemas.microsoft.com/office/2006/metadata/properties"/>
    <ds:schemaRef ds:uri="e5ebcf68-ced2-4a98-b72f-28c94d1ed58b"/>
    <ds:schemaRef ds:uri="http://schemas.microsoft.com/office/infopath/2007/PartnerControls"/>
    <ds:schemaRef ds:uri="http://schemas.microsoft.com/office/2006/documentManagement/types"/>
    <ds:schemaRef ds:uri="7e30df28-d906-45ca-99b3-b21bab123d78"/>
    <ds:schemaRef ds:uri="http://www.w3.org/XML/1998/namespace"/>
    <ds:schemaRef ds:uri="http://purl.org/dc/terms/"/>
  </ds:schemaRefs>
</ds:datastoreItem>
</file>

<file path=customXml/itemProps3.xml><?xml version="1.0" encoding="utf-8"?>
<ds:datastoreItem xmlns:ds="http://schemas.openxmlformats.org/officeDocument/2006/customXml" ds:itemID="{E302D9AF-FF6B-438E-A2CA-C55AC1F7511A}">
  <ds:schemaRefs>
    <ds:schemaRef ds:uri="http://schemas.microsoft.com/sharepoint/v3/contenttype/forms"/>
  </ds:schemaRefs>
</ds:datastoreItem>
</file>

<file path=customXml/itemProps4.xml><?xml version="1.0" encoding="utf-8"?>
<ds:datastoreItem xmlns:ds="http://schemas.openxmlformats.org/officeDocument/2006/customXml" ds:itemID="{0093236D-EF1D-4898-9B83-A9048B11320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MRC_CBU_Cambridge_powerpoint_basic</Template>
  <TotalTime>3977</TotalTime>
  <Words>1408</Words>
  <Application>Microsoft Office PowerPoint</Application>
  <PresentationFormat>Widescreen</PresentationFormat>
  <Paragraphs>233</Paragraphs>
  <Slides>30</Slides>
  <Notes>21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Cambria Math</vt:lpstr>
      <vt:lpstr>Times New Roman</vt:lpstr>
      <vt:lpstr>Wingdings</vt:lpstr>
      <vt:lpstr>Font and logo master</vt:lpstr>
      <vt:lpstr>1_Font and logo master</vt:lpstr>
      <vt:lpstr>1_Font and logo master 2</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Olaf Hauk</dc:creator>
  <cp:lastModifiedBy>Olaf Hauk</cp:lastModifiedBy>
  <cp:revision>41</cp:revision>
  <dcterms:created xsi:type="dcterms:W3CDTF">2022-07-28T13:39:08Z</dcterms:created>
  <dcterms:modified xsi:type="dcterms:W3CDTF">2023-09-21T10:48:09Z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0x010100DF359D5BF6F5064C9F3BA03F2D189D3B</vt:lpwstr>
  </property>
  <property fmtid="{D5CDD505-2E9C-101B-9397-08002B2CF9AE}" pid="3" name="_dlc_DocIdItemGuid">
    <vt:lpwstr>f12cc001-62dd-440d-a9d0-b637c535cd37</vt:lpwstr>
  </property>
</Properties>
</file>