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574" r:id="rId2"/>
    <p:sldId id="647" r:id="rId3"/>
    <p:sldId id="534" r:id="rId4"/>
    <p:sldId id="575" r:id="rId5"/>
    <p:sldId id="576" r:id="rId6"/>
    <p:sldId id="577" r:id="rId7"/>
    <p:sldId id="578" r:id="rId8"/>
    <p:sldId id="579" r:id="rId9"/>
    <p:sldId id="580" r:id="rId10"/>
    <p:sldId id="581" r:id="rId11"/>
    <p:sldId id="582" r:id="rId12"/>
    <p:sldId id="583" r:id="rId13"/>
    <p:sldId id="584" r:id="rId14"/>
    <p:sldId id="659" r:id="rId15"/>
    <p:sldId id="648" r:id="rId16"/>
    <p:sldId id="670" r:id="rId17"/>
    <p:sldId id="674" r:id="rId18"/>
    <p:sldId id="678" r:id="rId19"/>
    <p:sldId id="680" r:id="rId20"/>
    <p:sldId id="590" r:id="rId21"/>
    <p:sldId id="658" r:id="rId22"/>
    <p:sldId id="665" r:id="rId23"/>
    <p:sldId id="719" r:id="rId24"/>
    <p:sldId id="682" r:id="rId25"/>
    <p:sldId id="683" r:id="rId26"/>
    <p:sldId id="684" r:id="rId27"/>
    <p:sldId id="660" r:id="rId28"/>
    <p:sldId id="667" r:id="rId29"/>
    <p:sldId id="664" r:id="rId30"/>
    <p:sldId id="672" r:id="rId31"/>
    <p:sldId id="681" r:id="rId32"/>
    <p:sldId id="661" r:id="rId33"/>
    <p:sldId id="685" r:id="rId34"/>
    <p:sldId id="686" r:id="rId35"/>
    <p:sldId id="687" r:id="rId36"/>
    <p:sldId id="663" r:id="rId37"/>
    <p:sldId id="688" r:id="rId38"/>
    <p:sldId id="704" r:id="rId39"/>
    <p:sldId id="705" r:id="rId40"/>
    <p:sldId id="706" r:id="rId41"/>
    <p:sldId id="707" r:id="rId42"/>
    <p:sldId id="708" r:id="rId43"/>
    <p:sldId id="709" r:id="rId44"/>
    <p:sldId id="710" r:id="rId45"/>
    <p:sldId id="711" r:id="rId46"/>
    <p:sldId id="712" r:id="rId47"/>
    <p:sldId id="713" r:id="rId48"/>
    <p:sldId id="714" r:id="rId49"/>
    <p:sldId id="715" r:id="rId50"/>
    <p:sldId id="716" r:id="rId51"/>
    <p:sldId id="717" r:id="rId52"/>
    <p:sldId id="662" r:id="rId53"/>
    <p:sldId id="718" r:id="rId54"/>
    <p:sldId id="592" r:id="rId55"/>
    <p:sldId id="679" r:id="rId56"/>
    <p:sldId id="593" r:id="rId57"/>
    <p:sldId id="668" r:id="rId58"/>
    <p:sldId id="669" r:id="rId59"/>
    <p:sldId id="605" r:id="rId60"/>
    <p:sldId id="702" r:id="rId61"/>
    <p:sldId id="703" r:id="rId62"/>
    <p:sldId id="607" r:id="rId63"/>
    <p:sldId id="608" r:id="rId64"/>
    <p:sldId id="609" r:id="rId65"/>
    <p:sldId id="610" r:id="rId66"/>
    <p:sldId id="611" r:id="rId67"/>
    <p:sldId id="613" r:id="rId68"/>
    <p:sldId id="671" r:id="rId69"/>
    <p:sldId id="722" r:id="rId70"/>
    <p:sldId id="720" r:id="rId71"/>
    <p:sldId id="721" r:id="rId72"/>
    <p:sldId id="632" r:id="rId73"/>
    <p:sldId id="633" r:id="rId74"/>
    <p:sldId id="634" r:id="rId75"/>
    <p:sldId id="635" r:id="rId76"/>
    <p:sldId id="636" r:id="rId77"/>
    <p:sldId id="637" r:id="rId78"/>
    <p:sldId id="638" r:id="rId79"/>
    <p:sldId id="639" r:id="rId80"/>
    <p:sldId id="640" r:id="rId81"/>
    <p:sldId id="641" r:id="rId82"/>
    <p:sldId id="642" r:id="rId83"/>
    <p:sldId id="643" r:id="rId84"/>
    <p:sldId id="644" r:id="rId85"/>
    <p:sldId id="645" r:id="rId86"/>
    <p:sldId id="650" r:id="rId87"/>
    <p:sldId id="723" r:id="rId88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/overview" id="{E0A0C6C4-A036-4A9D-8603-7E8121D830EF}">
          <p14:sldIdLst>
            <p14:sldId id="574"/>
            <p14:sldId id="647"/>
          </p14:sldIdLst>
        </p14:section>
        <p14:section name="1st hour" id="{FB95F1A9-A47E-47DD-8139-9E8D930DCC80}">
          <p14:sldIdLst>
            <p14:sldId id="53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659"/>
            <p14:sldId id="648"/>
            <p14:sldId id="670"/>
            <p14:sldId id="674"/>
            <p14:sldId id="678"/>
            <p14:sldId id="680"/>
          </p14:sldIdLst>
        </p14:section>
        <p14:section name="2nd hour" id="{49558274-D7D9-451B-8BB3-140F6C5CCFBA}">
          <p14:sldIdLst>
            <p14:sldId id="590"/>
            <p14:sldId id="658"/>
            <p14:sldId id="665"/>
            <p14:sldId id="719"/>
            <p14:sldId id="682"/>
            <p14:sldId id="683"/>
            <p14:sldId id="684"/>
            <p14:sldId id="660"/>
            <p14:sldId id="667"/>
            <p14:sldId id="664"/>
            <p14:sldId id="672"/>
            <p14:sldId id="681"/>
            <p14:sldId id="661"/>
            <p14:sldId id="685"/>
            <p14:sldId id="686"/>
            <p14:sldId id="687"/>
            <p14:sldId id="663"/>
            <p14:sldId id="688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662"/>
            <p14:sldId id="718"/>
          </p14:sldIdLst>
        </p14:section>
        <p14:section name="3rd hour" id="{FB1C2902-8BA3-4567-86BC-9D1D63D654F5}">
          <p14:sldIdLst>
            <p14:sldId id="592"/>
            <p14:sldId id="679"/>
            <p14:sldId id="593"/>
            <p14:sldId id="668"/>
            <p14:sldId id="669"/>
            <p14:sldId id="605"/>
            <p14:sldId id="702"/>
            <p14:sldId id="703"/>
            <p14:sldId id="607"/>
            <p14:sldId id="608"/>
            <p14:sldId id="609"/>
            <p14:sldId id="610"/>
            <p14:sldId id="611"/>
            <p14:sldId id="613"/>
            <p14:sldId id="671"/>
            <p14:sldId id="722"/>
            <p14:sldId id="720"/>
            <p14:sldId id="72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50"/>
            <p14:sldId id="7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00"/>
    <a:srgbClr val="0B00E2"/>
    <a:srgbClr val="0000FF"/>
    <a:srgbClr val="00FF00"/>
    <a:srgbClr val="23CFCF"/>
    <a:srgbClr val="D39173"/>
    <a:srgbClr val="6464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4" autoAdjust="0"/>
    <p:restoredTop sz="78525" autoAdjust="0"/>
  </p:normalViewPr>
  <p:slideViewPr>
    <p:cSldViewPr>
      <p:cViewPr varScale="1">
        <p:scale>
          <a:sx n="74" d="100"/>
          <a:sy n="74" d="100"/>
        </p:scale>
        <p:origin x="66" y="11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F57AF-D3F5-4F4C-9284-61BFB8C87F6B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2675F-B92E-4A65-AFDA-1E220F00B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19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80DEA8-C52D-4C82-A0F7-53C8005FA717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77B847-0E78-4FDE-8257-2FEBC06720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8580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3585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TFCE, see Smith &amp; Nichols 2009.</a:t>
            </a:r>
          </a:p>
          <a:p>
            <a:r>
              <a:rPr lang="en-GB" dirty="0" smtClean="0"/>
              <a:t>For DISTATIS, see e.g. </a:t>
            </a:r>
            <a:r>
              <a:rPr lang="en-GB" smtClean="0"/>
              <a:t>Abdi et al 2009.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899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find fieldtrip paths troublesome…</a:t>
            </a:r>
          </a:p>
          <a:p>
            <a:r>
              <a:rPr lang="en-GB" dirty="0" smtClean="0"/>
              <a:t>Using </a:t>
            </a:r>
            <a:r>
              <a:rPr lang="en-GB" dirty="0" err="1" smtClean="0"/>
              <a:t>ft_defaults</a:t>
            </a:r>
            <a:r>
              <a:rPr lang="en-GB" baseline="0" dirty="0" smtClean="0"/>
              <a:t> causes other things to break, probably by shadowing basic functions. Various </a:t>
            </a:r>
            <a:r>
              <a:rPr lang="en-GB" baseline="0" dirty="0" err="1" smtClean="0"/>
              <a:t>ft</a:t>
            </a:r>
            <a:r>
              <a:rPr lang="en-GB" baseline="0" dirty="0" smtClean="0"/>
              <a:t>_ functions call </a:t>
            </a:r>
            <a:r>
              <a:rPr lang="en-GB" baseline="0" dirty="0" err="1" smtClean="0"/>
              <a:t>ft_defaults</a:t>
            </a:r>
            <a:r>
              <a:rPr lang="en-GB" baseline="0" dirty="0" smtClean="0"/>
              <a:t> internally (e.g. </a:t>
            </a:r>
            <a:r>
              <a:rPr lang="en-GB" baseline="0" dirty="0" err="1" smtClean="0"/>
              <a:t>ft_multiplotTFR</a:t>
            </a:r>
            <a:r>
              <a:rPr lang="en-GB" baseline="0" dirty="0" smtClean="0"/>
              <a:t>)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For EEGLAB data,</a:t>
            </a:r>
            <a:r>
              <a:rPr lang="en-GB" baseline="0" dirty="0" smtClean="0"/>
              <a:t> get EEGLAB from: https://sccn.ucsd.edu/eeglab/ 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gifti</a:t>
            </a:r>
            <a:r>
              <a:rPr lang="en-GB" dirty="0" smtClean="0"/>
              <a:t> toolbox, </a:t>
            </a:r>
            <a:r>
              <a:rPr lang="en-GB" dirty="0" err="1" smtClean="0"/>
              <a:t>vist</a:t>
            </a:r>
            <a:r>
              <a:rPr lang="en-GB" dirty="0" smtClean="0"/>
              <a:t>: www.artefact.tk/software/matlab/gifti</a:t>
            </a:r>
          </a:p>
          <a:p>
            <a:r>
              <a:rPr lang="en-GB" dirty="0" err="1" smtClean="0"/>
              <a:t>Nifti</a:t>
            </a:r>
            <a:r>
              <a:rPr lang="en-GB" baseline="0" dirty="0" smtClean="0"/>
              <a:t> and DISTATIS toolboxes seem to be included in default installation.</a:t>
            </a:r>
          </a:p>
          <a:p>
            <a:endParaRPr lang="en-GB" dirty="0" smtClean="0"/>
          </a:p>
          <a:p>
            <a:r>
              <a:rPr lang="en-GB" dirty="0" smtClean="0"/>
              <a:t>Lines</a:t>
            </a:r>
            <a:r>
              <a:rPr lang="en-GB" baseline="0" dirty="0" smtClean="0"/>
              <a:t> can be added to start-up script: .</a:t>
            </a:r>
            <a:r>
              <a:rPr lang="en-GB" baseline="0" dirty="0" err="1" smtClean="0"/>
              <a:t>octaverc</a:t>
            </a:r>
            <a:endParaRPr lang="en-GB" baseline="0" dirty="0" smtClean="0"/>
          </a:p>
          <a:p>
            <a:r>
              <a:rPr lang="en-GB" baseline="0" dirty="0" smtClean="0"/>
              <a:t>E.g.:</a:t>
            </a:r>
          </a:p>
          <a:p>
            <a:r>
              <a:rPr lang="en-GB" dirty="0" smtClean="0"/>
              <a:t>more off</a:t>
            </a:r>
          </a:p>
          <a:p>
            <a:r>
              <a:rPr lang="en-GB" dirty="0" err="1" smtClean="0"/>
              <a:t>pkg</a:t>
            </a:r>
            <a:r>
              <a:rPr lang="en-GB" dirty="0" smtClean="0"/>
              <a:t> load </a:t>
            </a:r>
            <a:r>
              <a:rPr lang="en-GB" dirty="0" err="1" smtClean="0"/>
              <a:t>io</a:t>
            </a:r>
            <a:endParaRPr lang="en-GB" dirty="0" smtClean="0"/>
          </a:p>
          <a:p>
            <a:r>
              <a:rPr lang="en-GB" dirty="0" err="1" smtClean="0"/>
              <a:t>pkg</a:t>
            </a:r>
            <a:r>
              <a:rPr lang="en-GB" dirty="0" smtClean="0"/>
              <a:t> unload nan</a:t>
            </a:r>
          </a:p>
          <a:p>
            <a:r>
              <a:rPr lang="en-GB" dirty="0" err="1" smtClean="0"/>
              <a:t>pkg</a:t>
            </a:r>
            <a:r>
              <a:rPr lang="en-GB" dirty="0" smtClean="0"/>
              <a:t> load nan</a:t>
            </a:r>
          </a:p>
          <a:p>
            <a:r>
              <a:rPr lang="en-GB" dirty="0" err="1" smtClean="0"/>
              <a:t>pkg</a:t>
            </a:r>
            <a:r>
              <a:rPr lang="en-GB" dirty="0" smtClean="0"/>
              <a:t> load statistics</a:t>
            </a:r>
          </a:p>
          <a:p>
            <a:r>
              <a:rPr lang="en-GB" dirty="0" err="1" smtClean="0"/>
              <a:t>pkg</a:t>
            </a:r>
            <a:r>
              <a:rPr lang="en-GB" dirty="0" smtClean="0"/>
              <a:t> load miscellaneous</a:t>
            </a:r>
          </a:p>
          <a:p>
            <a:r>
              <a:rPr lang="en-GB" dirty="0" err="1" smtClean="0"/>
              <a:t>pkg</a:t>
            </a:r>
            <a:r>
              <a:rPr lang="en-GB" dirty="0" smtClean="0"/>
              <a:t> load general</a:t>
            </a:r>
          </a:p>
          <a:p>
            <a:endParaRPr lang="en-GB" dirty="0" smtClean="0"/>
          </a:p>
          <a:p>
            <a:r>
              <a:rPr lang="en-GB" dirty="0" smtClean="0"/>
              <a:t>Note: I would recommend to structure</a:t>
            </a:r>
            <a:r>
              <a:rPr lang="en-GB" baseline="0" dirty="0" smtClean="0"/>
              <a:t> all scripts as functions. </a:t>
            </a:r>
            <a:r>
              <a:rPr lang="en-GB" baseline="0" dirty="0" err="1" smtClean="0"/>
              <a:t>CoSMoMVPA</a:t>
            </a:r>
            <a:r>
              <a:rPr lang="en-GB" baseline="0" dirty="0" smtClean="0"/>
              <a:t> demos and exercises are scripts, so probably wise to run “clear all” before launching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453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689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 smtClean="0"/>
              <a:t>demo_fmri_searchlight_naive_bayes.m</a:t>
            </a:r>
            <a:endParaRPr lang="en-GB" altLang="en-US" sz="1200" b="1" dirty="0" smtClean="0"/>
          </a:p>
          <a:p>
            <a:r>
              <a:rPr lang="en-GB" dirty="0" smtClean="0"/>
              <a:t>Should</a:t>
            </a:r>
            <a:r>
              <a:rPr lang="en-GB" baseline="0" dirty="0" smtClean="0"/>
              <a:t> take &lt;1 minute (slowest step is defining searchlight neighbourhoods).</a:t>
            </a:r>
          </a:p>
          <a:p>
            <a:r>
              <a:rPr lang="en-GB" baseline="0" dirty="0" smtClean="0"/>
              <a:t>Chance is 0.5, so the colours scale here is [0 1]</a:t>
            </a:r>
          </a:p>
          <a:p>
            <a:endParaRPr lang="en-GB" baseline="0" dirty="0" smtClean="0"/>
          </a:p>
          <a:p>
            <a:r>
              <a:rPr lang="en-GB" baseline="0" dirty="0" smtClean="0"/>
              <a:t>Exercise: resave in .</a:t>
            </a:r>
            <a:r>
              <a:rPr lang="en-GB" baseline="0" dirty="0" err="1" smtClean="0"/>
              <a:t>nii</a:t>
            </a:r>
            <a:r>
              <a:rPr lang="en-GB" baseline="0" dirty="0" smtClean="0"/>
              <a:t> format, and visualise in </a:t>
            </a:r>
            <a:r>
              <a:rPr lang="en-GB" baseline="0" dirty="0" err="1" smtClean="0"/>
              <a:t>MRIcroN</a:t>
            </a:r>
            <a:endParaRPr lang="en-GB" baseline="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554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2718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.targets and .labels typically correspond</a:t>
            </a:r>
            <a:r>
              <a:rPr lang="en-GB" baseline="0" dirty="0" smtClean="0"/>
              <a:t> here.</a:t>
            </a:r>
          </a:p>
          <a:p>
            <a:r>
              <a:rPr lang="en-GB" baseline="0" dirty="0" smtClean="0"/>
              <a:t>A dataset can be created without attributes, and arbitrary attributes can be added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29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See also:</a:t>
            </a:r>
          </a:p>
          <a:p>
            <a:r>
              <a:rPr lang="en-GB" dirty="0" err="1" smtClean="0"/>
              <a:t>cosmo_synthetic_dataset</a:t>
            </a:r>
            <a:r>
              <a:rPr lang="en-GB" smtClean="0"/>
              <a:t>()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1976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fMRI</a:t>
            </a:r>
            <a:r>
              <a:rPr lang="en-GB" baseline="0" dirty="0" smtClean="0"/>
              <a:t> data, use:</a:t>
            </a:r>
          </a:p>
          <a:p>
            <a:r>
              <a:rPr lang="en-GB" dirty="0" err="1" smtClean="0"/>
              <a:t>cosmo_vol_coordinates</a:t>
            </a:r>
            <a:r>
              <a:rPr lang="en-GB" dirty="0" smtClean="0"/>
              <a:t>(ds, </a:t>
            </a:r>
            <a:r>
              <a:rPr lang="en-GB" dirty="0" err="1" smtClean="0"/>
              <a:t>coords</a:t>
            </a:r>
            <a:r>
              <a:rPr lang="en-GB" dirty="0" smtClean="0"/>
              <a:t>)</a:t>
            </a:r>
          </a:p>
          <a:p>
            <a:r>
              <a:rPr lang="en-GB" smtClean="0"/>
              <a:t>to convert feature indices </a:t>
            </a:r>
            <a:r>
              <a:rPr lang="en-GB" dirty="0" smtClean="0"/>
              <a:t>to and from spatial (</a:t>
            </a:r>
            <a:r>
              <a:rPr lang="en-GB" dirty="0" err="1" smtClean="0"/>
              <a:t>x,y,z</a:t>
            </a:r>
            <a:r>
              <a:rPr lang="en-GB" dirty="0" smtClean="0"/>
              <a:t>) coordinates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8120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7846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 – same </a:t>
            </a:r>
            <a:r>
              <a:rPr lang="en-GB" sz="1200" dirty="0" err="1" smtClean="0">
                <a:latin typeface="Consolas" panose="020B0609020204030204" pitchFamily="49" charset="0"/>
              </a:rPr>
              <a:t>cosmo_fmri_dataset</a:t>
            </a:r>
            <a:r>
              <a:rPr lang="en-GB" sz="1200" dirty="0" smtClean="0">
                <a:latin typeface="Consolas" panose="020B0609020204030204" pitchFamily="49" charset="0"/>
              </a:rPr>
              <a:t> </a:t>
            </a:r>
            <a:r>
              <a:rPr lang="en-GB" dirty="0" smtClean="0"/>
              <a:t>function can load an</a:t>
            </a:r>
            <a:r>
              <a:rPr lang="en-GB" baseline="0" dirty="0" smtClean="0"/>
              <a:t> ROI mask, just omitting target and chunk inputs.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Can merge chunks using </a:t>
            </a:r>
            <a:r>
              <a:rPr lang="en-GB" baseline="0" dirty="0" err="1" smtClean="0"/>
              <a:t>cosmo_chunkize</a:t>
            </a:r>
            <a:r>
              <a:rPr lang="en-GB" baseline="0" dirty="0" smtClean="0"/>
              <a:t>(ds, </a:t>
            </a:r>
            <a:r>
              <a:rPr lang="en-GB" baseline="0" dirty="0" err="1" smtClean="0"/>
              <a:t>nchunks</a:t>
            </a:r>
            <a:r>
              <a:rPr lang="en-GB" baseline="0" dirty="0" smtClean="0"/>
              <a:t>)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See also:</a:t>
            </a:r>
          </a:p>
          <a:p>
            <a:r>
              <a:rPr lang="en-GB" baseline="0" dirty="0" err="1" smtClean="0"/>
              <a:t>cosmo_check_dataset</a:t>
            </a:r>
            <a:endParaRPr lang="en-GB" baseline="0" dirty="0" smtClean="0"/>
          </a:p>
          <a:p>
            <a:r>
              <a:rPr lang="en-GB" dirty="0" err="1" smtClean="0"/>
              <a:t>cosmo_dim_insert</a:t>
            </a:r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cosmo_dim_remove</a:t>
            </a:r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cosmo_dim_prune</a:t>
            </a:r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cosmo_dim_rename</a:t>
            </a:r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cosmo_dim_transpose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799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Multivariate Bayes, see e.g. </a:t>
            </a:r>
            <a:r>
              <a:rPr lang="en-GB" dirty="0" err="1" smtClean="0"/>
              <a:t>Friston</a:t>
            </a:r>
            <a:r>
              <a:rPr lang="en-GB" dirty="0" smtClean="0"/>
              <a:t> et al., 2008: https://pubmed.ncbi.nlm.nih.gov/17919928/</a:t>
            </a:r>
          </a:p>
          <a:p>
            <a:r>
              <a:rPr lang="en-GB" dirty="0" smtClean="0"/>
              <a:t>For</a:t>
            </a:r>
            <a:r>
              <a:rPr lang="en-GB" baseline="0" dirty="0" smtClean="0"/>
              <a:t> Pattern Component Modelling see </a:t>
            </a:r>
            <a:r>
              <a:rPr lang="en-GB" baseline="0" dirty="0" err="1" smtClean="0"/>
              <a:t>Diedrichsen</a:t>
            </a:r>
            <a:r>
              <a:rPr lang="en-GB" baseline="0" dirty="0" smtClean="0"/>
              <a:t> et al. 2018: https://www.sciencedirect.com/science/article/pii/S1053811917306985 (this uses priors so is a hierarchical Bayesian model)</a:t>
            </a:r>
          </a:p>
          <a:p>
            <a:r>
              <a:rPr lang="en-GB" baseline="0" dirty="0" smtClean="0"/>
              <a:t>For cross-validated MANOVA see </a:t>
            </a:r>
            <a:r>
              <a:rPr lang="en-GB" baseline="0" dirty="0" err="1" smtClean="0"/>
              <a:t>Allefeld</a:t>
            </a:r>
            <a:r>
              <a:rPr lang="en-GB" baseline="0" dirty="0" smtClean="0"/>
              <a:t> &amp; Haynes, 2014: https://pubmed.ncbi.nlm.nih.gov/24296330/  (I think this is equivalent to, or a specific case of, PCM)</a:t>
            </a:r>
          </a:p>
          <a:p>
            <a:r>
              <a:rPr lang="en-GB" baseline="0" dirty="0" smtClean="0"/>
              <a:t>For Inverted Encoding Models, see e.g. Sprague…</a:t>
            </a:r>
            <a:r>
              <a:rPr lang="en-GB" baseline="0" dirty="0" err="1" smtClean="0"/>
              <a:t>Serences</a:t>
            </a:r>
            <a:r>
              <a:rPr lang="en-GB" baseline="0" dirty="0" smtClean="0"/>
              <a:t> 2015: https://www.ncbi.nlm.nih.gov/pmc/articles/PMC4532299/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2218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Slice by giving it indices or logical mask, and dimension to slice along (1=samples; 2=features)</a:t>
            </a:r>
          </a:p>
          <a:p>
            <a:endParaRPr lang="en-GB" dirty="0" smtClean="0"/>
          </a:p>
          <a:p>
            <a:r>
              <a:rPr lang="en-GB" dirty="0" smtClean="0"/>
              <a:t>See also: </a:t>
            </a:r>
          </a:p>
          <a:p>
            <a:r>
              <a:rPr lang="en-GB" dirty="0" err="1" smtClean="0"/>
              <a:t>cosmo_split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1028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9112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Advanced exercise: Try “</a:t>
            </a:r>
            <a:r>
              <a:rPr lang="en-GB" dirty="0" err="1" smtClean="0"/>
              <a:t>run_operations_on_datasets_skl</a:t>
            </a:r>
            <a:r>
              <a:rPr lang="en-GB" smtClean="0"/>
              <a:t>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8382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 the output result shares the “</a:t>
            </a:r>
            <a:r>
              <a:rPr lang="en-GB" dirty="0" err="1" smtClean="0"/>
              <a:t>dat.aset</a:t>
            </a:r>
            <a:r>
              <a:rPr lang="en-GB" dirty="0" smtClean="0"/>
              <a:t>” structure</a:t>
            </a:r>
          </a:p>
          <a:p>
            <a:endParaRPr lang="en-GB" dirty="0" smtClean="0"/>
          </a:p>
          <a:p>
            <a:r>
              <a:rPr lang="en-GB" dirty="0" err="1" smtClean="0"/>
              <a:t>cosmo_crossvalidation_measure</a:t>
            </a:r>
            <a:r>
              <a:rPr lang="en-GB" dirty="0" smtClean="0"/>
              <a:t> also supports:</a:t>
            </a:r>
          </a:p>
          <a:p>
            <a:r>
              <a:rPr lang="en-GB" dirty="0" err="1" smtClean="0"/>
              <a:t>args.output</a:t>
            </a:r>
            <a:endParaRPr lang="en-GB" dirty="0" smtClean="0"/>
          </a:p>
          <a:p>
            <a:r>
              <a:rPr lang="en-GB" dirty="0" err="1" smtClean="0"/>
              <a:t>args.check_partitions</a:t>
            </a:r>
            <a:endParaRPr lang="en-GB" dirty="0" smtClean="0"/>
          </a:p>
          <a:p>
            <a:r>
              <a:rPr lang="en-GB" dirty="0" err="1" smtClean="0"/>
              <a:t>args.normalization</a:t>
            </a:r>
            <a:r>
              <a:rPr lang="en-GB" dirty="0" smtClean="0"/>
              <a:t> (</a:t>
            </a:r>
            <a:r>
              <a:rPr lang="en-GB" dirty="0" err="1" smtClean="0"/>
              <a:t>zscore</a:t>
            </a:r>
            <a:r>
              <a:rPr lang="en-GB" dirty="0" smtClean="0"/>
              <a:t>,</a:t>
            </a:r>
            <a:r>
              <a:rPr lang="en-GB" baseline="0" dirty="0" smtClean="0"/>
              <a:t> demean, or </a:t>
            </a:r>
            <a:r>
              <a:rPr lang="en-GB" baseline="0" dirty="0" err="1" smtClean="0"/>
              <a:t>scale_unit</a:t>
            </a:r>
            <a:r>
              <a:rPr lang="en-GB" baseline="0" dirty="0" smtClean="0"/>
              <a:t>, per feature; plus PCA by # or by percent variance)</a:t>
            </a:r>
          </a:p>
          <a:p>
            <a:r>
              <a:rPr lang="en-GB" baseline="0" dirty="0" err="1" smtClean="0"/>
              <a:t>args.average_train_count</a:t>
            </a:r>
            <a:r>
              <a:rPr lang="en-GB" baseline="0" dirty="0" smtClean="0"/>
              <a:t> (for making </a:t>
            </a:r>
            <a:r>
              <a:rPr lang="en-GB" baseline="0" dirty="0" err="1" smtClean="0"/>
              <a:t>pseudotrials</a:t>
            </a:r>
            <a:r>
              <a:rPr lang="en-GB" baseline="0" dirty="0" smtClean="0"/>
              <a:t>)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4948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Many of the examples in the </a:t>
            </a:r>
            <a:r>
              <a:rPr lang="en-GB" dirty="0" err="1" smtClean="0"/>
              <a:t>CoSMoMVPA</a:t>
            </a:r>
            <a:r>
              <a:rPr lang="en-GB" baseline="0" dirty="0" smtClean="0"/>
              <a:t> toolbox use this approach.</a:t>
            </a:r>
          </a:p>
          <a:p>
            <a:r>
              <a:rPr lang="en-GB" baseline="0" dirty="0" smtClean="0"/>
              <a:t>It’s fast and sensitive, but outperformed by other classifiers e.g. SVM. (See e.g. </a:t>
            </a:r>
            <a:r>
              <a:rPr lang="en-GB" baseline="0" dirty="0" err="1" smtClean="0"/>
              <a:t>Haxby</a:t>
            </a:r>
            <a:r>
              <a:rPr lang="en-GB" baseline="0" dirty="0" smtClean="0"/>
              <a:t> et al 2011; </a:t>
            </a:r>
            <a:r>
              <a:rPr lang="en-GB" baseline="0" dirty="0" err="1" smtClean="0"/>
              <a:t>Haxby</a:t>
            </a:r>
            <a:r>
              <a:rPr lang="en-GB" baseline="0" dirty="0" smtClean="0"/>
              <a:t> 2012), so we won’t use it here.</a:t>
            </a:r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It</a:t>
            </a:r>
            <a:r>
              <a:rPr lang="en-GB" baseline="0" dirty="0" smtClean="0"/>
              <a:t> c</a:t>
            </a:r>
            <a:r>
              <a:rPr lang="en-GB" dirty="0" smtClean="0"/>
              <a:t>an be thought of as 1-nearest neighbour</a:t>
            </a:r>
            <a:r>
              <a:rPr lang="en-GB" baseline="0" dirty="0" smtClean="0"/>
              <a:t> classification, using correlation as a distance measure and one particular partition.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6123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1635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8605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sz="1200" dirty="0" err="1" smtClean="0">
                <a:latin typeface="Consolas" panose="020B0609020204030204" pitchFamily="49" charset="0"/>
              </a:rPr>
              <a:t>nfold_partitioner</a:t>
            </a:r>
            <a:r>
              <a:rPr lang="en-GB" sz="1200" dirty="0" smtClean="0">
                <a:latin typeface="Consolas" panose="020B0609020204030204" pitchFamily="49" charset="0"/>
              </a:rPr>
              <a:t> &amp;</a:t>
            </a:r>
            <a:r>
              <a:rPr lang="en-GB" sz="1200" baseline="0" dirty="0" smtClean="0">
                <a:latin typeface="Consolas" panose="020B0609020204030204" pitchFamily="49" charset="0"/>
              </a:rPr>
              <a:t> </a:t>
            </a:r>
            <a:r>
              <a:rPr lang="en-GB" sz="1200" dirty="0" err="1" smtClean="0">
                <a:latin typeface="Consolas" panose="020B0609020204030204" pitchFamily="49" charset="0"/>
              </a:rPr>
              <a:t>oddeven_partitioner</a:t>
            </a:r>
            <a:r>
              <a:rPr lang="en-GB" sz="1200" dirty="0" smtClean="0">
                <a:latin typeface="Consolas" panose="020B0609020204030204" pitchFamily="49" charset="0"/>
              </a:rPr>
              <a:t> are just special cases of the </a:t>
            </a:r>
            <a:r>
              <a:rPr lang="en-GB" sz="1200" b="0" dirty="0" err="1" smtClean="0">
                <a:latin typeface="Consolas" panose="020B0609020204030204" pitchFamily="49" charset="0"/>
              </a:rPr>
              <a:t>nchoosek_partitioner</a:t>
            </a:r>
            <a:endParaRPr lang="en-GB" b="0" dirty="0" smtClean="0"/>
          </a:p>
          <a:p>
            <a:endParaRPr lang="en-GB" dirty="0" smtClean="0"/>
          </a:p>
          <a:p>
            <a:r>
              <a:rPr lang="en-GB" dirty="0" smtClean="0"/>
              <a:t>See also:</a:t>
            </a:r>
          </a:p>
          <a:p>
            <a:r>
              <a:rPr lang="en-GB" dirty="0" err="1" smtClean="0"/>
              <a:t>cosmo_chunkize</a:t>
            </a:r>
            <a:endParaRPr lang="en-GB" dirty="0" smtClean="0"/>
          </a:p>
          <a:p>
            <a:r>
              <a:rPr lang="en-GB" dirty="0" err="1" smtClean="0"/>
              <a:t>cosmo_check_partitions</a:t>
            </a:r>
            <a:endParaRPr lang="en-GB" dirty="0" smtClean="0"/>
          </a:p>
          <a:p>
            <a:r>
              <a:rPr lang="en-GB" dirty="0" err="1" smtClean="0"/>
              <a:t>cosmo_balance_partitions</a:t>
            </a:r>
            <a:endParaRPr lang="en-GB" dirty="0" smtClean="0"/>
          </a:p>
          <a:p>
            <a:r>
              <a:rPr lang="en-GB" dirty="0" err="1" smtClean="0"/>
              <a:t>cosmo_independent_samples_partitioner</a:t>
            </a:r>
            <a:endParaRPr lang="en-GB" dirty="0" smtClean="0"/>
          </a:p>
          <a:p>
            <a:r>
              <a:rPr lang="en-GB" dirty="0" err="1" smtClean="0"/>
              <a:t>cosmo_average_samples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0414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Should take just a few seconds to run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9481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44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…Real data are noisy, so we need to test whether pattern differences are consistent across repeated presentations…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1141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LDA</a:t>
            </a:r>
            <a:r>
              <a:rPr lang="en-US" altLang="en-US" baseline="0" dirty="0" smtClean="0"/>
              <a:t> is equivalent to Linearly Constrained Minimum Variance </a:t>
            </a:r>
            <a:r>
              <a:rPr lang="en-US" altLang="en-US" baseline="0" dirty="0" err="1" smtClean="0"/>
              <a:t>Beamformer</a:t>
            </a:r>
            <a:r>
              <a:rPr lang="en-US" altLang="en-US" baseline="0" dirty="0" smtClean="0"/>
              <a:t>?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Also, Logistic regression</a:t>
            </a:r>
          </a:p>
          <a:p>
            <a:endParaRPr lang="en-US" altLang="en-US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/>
              <a:t>GNB, LDA and QDA are generative/parametric models</a:t>
            </a:r>
          </a:p>
          <a:p>
            <a:r>
              <a:rPr lang="en-GB" altLang="en-US" dirty="0" smtClean="0"/>
              <a:t>Logistic regression &amp; linear</a:t>
            </a:r>
            <a:r>
              <a:rPr lang="en-GB" altLang="en-US" baseline="0" dirty="0" smtClean="0"/>
              <a:t> </a:t>
            </a:r>
            <a:r>
              <a:rPr lang="en-GB" altLang="en-US" dirty="0" smtClean="0"/>
              <a:t>SVM are discriminative models</a:t>
            </a:r>
          </a:p>
          <a:p>
            <a:r>
              <a:rPr lang="en-GB" altLang="en-US" dirty="0" smtClean="0"/>
              <a:t>Nearest</a:t>
            </a:r>
            <a:r>
              <a:rPr lang="en-GB" altLang="en-US" baseline="0" dirty="0" smtClean="0"/>
              <a:t> neighbour classifiers are simpler in that no parameters are learned, but require a choice of distance metric and of neighbourhood definition</a:t>
            </a:r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7C55E-4138-4B2B-9351-4DFFE8F7452F}" type="slidenum">
              <a:rPr lang="en-GB" altLang="en-US" smtClean="0"/>
              <a:pPr>
                <a:spcBef>
                  <a:spcPct val="0"/>
                </a:spcBef>
              </a:pPr>
              <a:t>39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2645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LDA can do simultaneous multiclass classification, but SVM needs to combine pairwise classifications.</a:t>
            </a:r>
          </a:p>
          <a:p>
            <a:r>
              <a:rPr lang="en-GB" dirty="0" smtClean="0"/>
              <a:t>Covariance matrix estimation can be slow, especially for many voxels.</a:t>
            </a:r>
          </a:p>
          <a:p>
            <a:r>
              <a:rPr lang="en-GB" dirty="0" smtClean="0"/>
              <a:t>So with</a:t>
            </a:r>
            <a:r>
              <a:rPr lang="en-GB" baseline="0" dirty="0" smtClean="0"/>
              <a:t> few voxels and many classes, perhaps prefer LDA? With few classes and many voxels, perhaps prefer SVM?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They will also differ somewhat in their sensitivity to outliers.</a:t>
            </a:r>
          </a:p>
          <a:p>
            <a:r>
              <a:rPr lang="en-GB" baseline="0" dirty="0" smtClean="0"/>
              <a:t>LDA gives a more direct measure of class membership probability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4127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 is the LDA classifier from before. It is making three mistakes on the training set.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8554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Regularisation: use prior assumptions to constrain the ways in which the boundary is shaped and shifted so as to discriminate the categories in the training data.</a:t>
            </a:r>
            <a:endParaRPr lang="en-GB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810767-52C5-421F-BEEB-99016DEA7716}" type="slidenum">
              <a:rPr lang="en-GB" altLang="en-US" smtClean="0"/>
              <a:pPr>
                <a:spcBef>
                  <a:spcPct val="0"/>
                </a:spcBef>
              </a:pPr>
              <a:t>50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26175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 smtClean="0"/>
              <a:t>Regularisation</a:t>
            </a:r>
            <a:r>
              <a:rPr lang="en-US" altLang="en-US" dirty="0" smtClean="0"/>
              <a:t>: use prior assumptions to constrain the ways in which the boundary is shaped and shifted so as to discriminate the categories in the training data.</a:t>
            </a:r>
            <a:endParaRPr lang="en-GB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41C083-DCA7-49EA-A24A-43ECA58244B8}" type="slidenum">
              <a:rPr lang="en-GB" altLang="en-US" smtClean="0"/>
              <a:pPr>
                <a:spcBef>
                  <a:spcPct val="0"/>
                </a:spcBef>
              </a:pPr>
              <a:t>51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04840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Frequency </a:t>
            </a:r>
            <a:r>
              <a:rPr lang="en-GB" dirty="0" err="1" smtClean="0"/>
              <a:t>neighborhoods</a:t>
            </a:r>
            <a:r>
              <a:rPr lang="en-GB" dirty="0" smtClean="0"/>
              <a:t> are also possible.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9007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might take ~4 </a:t>
            </a:r>
            <a:r>
              <a:rPr lang="en-GB" dirty="0" err="1" smtClean="0"/>
              <a:t>mins</a:t>
            </a:r>
            <a:r>
              <a:rPr lang="en-GB" dirty="0" smtClean="0"/>
              <a:t> to run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8927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F34730-6A55-48C7-89D2-4C202CF40F51}" type="slidenum">
              <a:rPr lang="en-GB" altLang="en-US" smtClean="0"/>
              <a:pPr>
                <a:spcBef>
                  <a:spcPct val="0"/>
                </a:spcBef>
              </a:pPr>
              <a:t>56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7649594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4421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4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42352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CF4F69-1589-4E74-BBF9-800CA29AD74A}" type="slidenum">
              <a:rPr lang="en-GB" altLang="en-US" smtClean="0"/>
              <a:pPr>
                <a:spcBef>
                  <a:spcPct val="0"/>
                </a:spcBef>
              </a:pPr>
              <a:t>60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702161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875155-C60E-45A8-867F-A5E546AD3F46}" type="slidenum">
              <a:rPr lang="en-GB" altLang="en-US" smtClean="0"/>
              <a:pPr>
                <a:spcBef>
                  <a:spcPct val="0"/>
                </a:spcBef>
              </a:pPr>
              <a:t>62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77508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F143BD-6173-488B-8572-F65280D0995B}" type="slidenum">
              <a:rPr lang="en-GB" altLang="en-US" smtClean="0"/>
              <a:pPr>
                <a:spcBef>
                  <a:spcPct val="0"/>
                </a:spcBef>
              </a:pPr>
              <a:t>63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397238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3E5636-7227-42CB-A0E2-A184D8B366DF}" type="slidenum">
              <a:rPr lang="en-GB" altLang="en-US" smtClean="0"/>
              <a:pPr>
                <a:spcBef>
                  <a:spcPct val="0"/>
                </a:spcBef>
              </a:pPr>
              <a:t>64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033305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30CB51-0692-4B0F-B611-31BF8FD9E5F5}" type="slidenum">
              <a:rPr lang="en-GB" altLang="en-US" smtClean="0"/>
              <a:pPr>
                <a:spcBef>
                  <a:spcPct val="0"/>
                </a:spcBef>
              </a:pPr>
              <a:t>65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021463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Safe (likely to be valid), but time-consuming, and fixed-effects inference.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B87C2B-F45B-4F2A-BD03-C46A9BEE3039}" type="slidenum">
              <a:rPr lang="en-GB" altLang="en-US" smtClean="0"/>
              <a:pPr/>
              <a:t>67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458740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TFCE Monte Carlo multiple comparison correction</a:t>
            </a:r>
            <a:r>
              <a:rPr lang="en-GB" i="0" dirty="0" smtClean="0"/>
              <a:t> 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returns 2-tailed z-scores:</a:t>
            </a:r>
          </a:p>
          <a:p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beyond 1.65 (for one-tailed) or 1.96 (for</a:t>
            </a:r>
            <a:r>
              <a:rPr lang="en-GB" i="0" dirty="0" smtClean="0"/>
              <a:t> 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two-tailed) tests are significant.</a:t>
            </a:r>
          </a:p>
          <a:p>
            <a:endParaRPr lang="en-GB" dirty="0" smtClean="0"/>
          </a:p>
          <a:p>
            <a:r>
              <a:rPr lang="en-GB" dirty="0" smtClean="0"/>
              <a:t>Use 1-normcdf(z) to convert to p-values</a:t>
            </a:r>
          </a:p>
          <a:p>
            <a:endParaRPr lang="en-GB" dirty="0" smtClean="0"/>
          </a:p>
          <a:p>
            <a:r>
              <a:rPr lang="en-GB" dirty="0" smtClean="0"/>
              <a:t>For cluster correction</a:t>
            </a:r>
            <a:r>
              <a:rPr lang="en-GB" baseline="0" dirty="0" smtClean="0"/>
              <a:t> of permutation test, pass the null distribution to </a:t>
            </a:r>
          </a:p>
          <a:p>
            <a:r>
              <a:rPr lang="en-GB" dirty="0" err="1" smtClean="0"/>
              <a:t>cosmo_montecarlo_cluster_stat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opt.null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 smtClean="0">
                <a:latin typeface="Consolas" panose="020B0609020204030204" pitchFamily="49" charset="0"/>
              </a:rPr>
              <a:t>run_multiple_comparisons_correction</a:t>
            </a:r>
            <a:r>
              <a:rPr lang="en-US" altLang="en-US" sz="1200" dirty="0" smtClean="0">
                <a:latin typeface="Consolas" panose="020B0609020204030204" pitchFamily="49" charset="0"/>
              </a:rPr>
              <a:t>() is very slow!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12560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classification is quick – most of this time is loading the data per subject.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23839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~50 s per “case”; the classification is quick – most of this time is loading the data per subject.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81298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7ADAC-7272-4853-A411-278294C77EEE}" type="slidenum">
              <a:rPr lang="en-GB" altLang="en-US" smtClean="0"/>
              <a:pPr>
                <a:spcBef>
                  <a:spcPct val="0"/>
                </a:spcBef>
              </a:pPr>
              <a:t>83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2328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Listed</a:t>
            </a:r>
            <a:r>
              <a:rPr lang="en-GB" baseline="0" dirty="0" smtClean="0"/>
              <a:t> in r</a:t>
            </a:r>
            <a:r>
              <a:rPr lang="en-GB" dirty="0" smtClean="0"/>
              <a:t>everse order of importance: It’s the sensitivity that allows interesting questions to be addressed, and in turn</a:t>
            </a:r>
            <a:r>
              <a:rPr lang="en-GB" baseline="0" dirty="0" smtClean="0"/>
              <a:t> this makes it popular.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67314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CDC1B2-E4F5-4956-BA61-348CDBE4328C}" type="slidenum">
              <a:rPr lang="en-GB" altLang="en-US" smtClean="0"/>
              <a:pPr>
                <a:spcBef>
                  <a:spcPct val="0"/>
                </a:spcBef>
              </a:pPr>
              <a:t>84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80926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Note</a:t>
            </a:r>
            <a:r>
              <a:rPr lang="en-GB" baseline="0" dirty="0" smtClean="0"/>
              <a:t> – we won’t cover multivariate regression, but it’s conceptually similar: instead of predicting a binary label, the model predicts a continuous label. To evaluate performance, the predicted labels across items in the test set can be correlated with their actual labels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60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 that MVPA</a:t>
            </a:r>
            <a:r>
              <a:rPr lang="en-GB" baseline="0" dirty="0" smtClean="0"/>
              <a:t> is not always more sensitive. Requirement for cross-validation means that 1) model does not use all data at once and 2) there is a risk of overfitting. Univariate analysis on smoothed/averaged data might be more sensitive if its assumptions of homogeneous and consistent activation are correct. (See e.g. </a:t>
            </a:r>
            <a:r>
              <a:rPr lang="en-GB" baseline="0" dirty="0" err="1" smtClean="0"/>
              <a:t>Kriegeskorte</a:t>
            </a:r>
            <a:r>
              <a:rPr lang="en-GB" baseline="0" dirty="0" smtClean="0"/>
              <a:t> 2006)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385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Orientation column in human is about 0.8mm</a:t>
            </a:r>
            <a:r>
              <a:rPr lang="en-GB" baseline="0" dirty="0" smtClean="0"/>
              <a:t> diameter (</a:t>
            </a:r>
            <a:r>
              <a:rPr lang="en-GB" baseline="0" dirty="0" err="1" smtClean="0"/>
              <a:t>Yacoub</a:t>
            </a:r>
            <a:r>
              <a:rPr lang="en-GB" baseline="0" dirty="0" smtClean="0"/>
              <a:t> 2008)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370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many people prefer Python over </a:t>
            </a:r>
            <a:r>
              <a:rPr lang="en-GB" dirty="0" err="1" smtClean="0"/>
              <a:t>Matlab</a:t>
            </a:r>
            <a:r>
              <a:rPr lang="en-GB" dirty="0" smtClean="0"/>
              <a:t>, and vice versa?</a:t>
            </a:r>
          </a:p>
          <a:p>
            <a:r>
              <a:rPr lang="en-GB" dirty="0" smtClean="0"/>
              <a:t>How many people have access to </a:t>
            </a:r>
            <a:r>
              <a:rPr lang="en-GB" dirty="0" err="1" smtClean="0"/>
              <a:t>Matlab</a:t>
            </a:r>
            <a:r>
              <a:rPr lang="en-GB" dirty="0" smtClean="0"/>
              <a:t> through their institution?</a:t>
            </a:r>
          </a:p>
          <a:p>
            <a:r>
              <a:rPr lang="en-GB" dirty="0" smtClean="0"/>
              <a:t>Would</a:t>
            </a:r>
            <a:r>
              <a:rPr lang="en-GB" baseline="0" dirty="0" smtClean="0"/>
              <a:t> people prefer to only be using Python, or is it helpful to see toolboxes in a variety of languages?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617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218E-F352-46D1-982C-6A958C14BB32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29890-843E-4A4E-A949-F5C93750B9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951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138F9-3AD7-4937-804A-5E3B6AE7CE11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49CE-F4FB-41A5-9064-FF617E64F1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952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1350-4417-4D0D-B4D1-8A8117B953B7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5D7B-135B-45E8-BCFD-C5376BF5BA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54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C8C-FC0E-4302-8FC3-258CE703ABB9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8675C-BF31-4376-A672-40E311BF14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254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EBA6C-2B77-4B16-B3D4-0E5667EECE55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6F08B-EA2D-4C4A-9480-0A3A1DB4FD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3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4A40-3AFE-48B6-9F63-C153C7019734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5E8B-059F-4553-AB96-620E0BC492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991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30D46-CCB8-4EFC-8D81-C45CA2CB17BA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FF07-4CCF-4958-A3C9-E89050C3B0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09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1F33-3F54-41FF-9E74-B81C5A428A76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8D20-DA66-491F-840D-4EC1E036F3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483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174F-9F05-4FD8-BCB6-19C7E055052D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9B427-EF74-4520-9FF1-22994A13E8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851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C3BE-6DA8-4974-8A1E-9BF36E5F49A7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29F87-2342-4EFF-B4F7-76AB30BBBC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514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8C8D-467B-44AF-93D5-2A327DD5288B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33AA-BB30-4B61-A6AC-2861F4F110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388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3C0DB2-ABB2-4597-92E0-50E42C3FDF8E}" type="datetimeFigureOut">
              <a:rPr lang="en-GB"/>
              <a:pPr>
                <a:defRPr/>
              </a:pPr>
              <a:t>26/09/2023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8D27A1-E359-4959-B171-49B632E5F5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ie.ntu.edu.tw/~cjlin/libsv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mvpa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brainiak.org/" TargetMode="External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hyperlink" Target="http://www.pymvpa.org/" TargetMode="External"/><Relationship Id="rId7" Type="http://schemas.openxmlformats.org/officeDocument/2006/relationships/hyperlink" Target="https://nilearn.github.io/stable" TargetMode="External"/><Relationship Id="rId12" Type="http://schemas.openxmlformats.org/officeDocument/2006/relationships/hyperlink" Target="https://github.com/rsagroup/rsatoolbox" TargetMode="External"/><Relationship Id="rId17" Type="http://schemas.openxmlformats.org/officeDocument/2006/relationships/image" Target="../media/image26.png"/><Relationship Id="rId2" Type="http://schemas.openxmlformats.org/officeDocument/2006/relationships/hyperlink" Target="http://cosmomvpa.org/" TargetMode="Externa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lnl.cs.ucl.ac.uk/pronto/" TargetMode="External"/><Relationship Id="rId11" Type="http://schemas.openxmlformats.org/officeDocument/2006/relationships/hyperlink" Target="https://git.fmrib.ox.ac.uk/hnili/rsa" TargetMode="External"/><Relationship Id="rId5" Type="http://schemas.openxmlformats.org/officeDocument/2006/relationships/hyperlink" Target="https://mne.tools/stable" TargetMode="External"/><Relationship Id="rId15" Type="http://schemas.openxmlformats.org/officeDocument/2006/relationships/image" Target="../media/image22.png"/><Relationship Id="rId10" Type="http://schemas.openxmlformats.org/officeDocument/2006/relationships/hyperlink" Target="http://www.franciscopereira.org/searchmight/" TargetMode="External"/><Relationship Id="rId4" Type="http://schemas.openxmlformats.org/officeDocument/2006/relationships/hyperlink" Target="https://sites.google.com/site/tdtdecodingtoolbox/" TargetMode="External"/><Relationship Id="rId9" Type="http://schemas.openxmlformats.org/officeDocument/2006/relationships/hyperlink" Target="https://github.com/treder/MVPA-Light" TargetMode="External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g/cosmomvp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nno/surfing" TargetMode="External"/><Relationship Id="rId3" Type="http://schemas.openxmlformats.org/officeDocument/2006/relationships/hyperlink" Target="http://www.octave.org/" TargetMode="External"/><Relationship Id="rId7" Type="http://schemas.openxmlformats.org/officeDocument/2006/relationships/hyperlink" Target="https://github.com/cjlin1/libsv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eldtrip.fcdonders.nl/" TargetMode="External"/><Relationship Id="rId5" Type="http://schemas.openxmlformats.org/officeDocument/2006/relationships/hyperlink" Target="http://afni.nimh.nih.gov/afni" TargetMode="External"/><Relationship Id="rId4" Type="http://schemas.openxmlformats.org/officeDocument/2006/relationships/hyperlink" Target="http://www.cosmomvpa.org/" TargetMode="External"/><Relationship Id="rId9" Type="http://schemas.openxmlformats.org/officeDocument/2006/relationships/hyperlink" Target="http://neuroelf.net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mvpa.org/matindex_skl_run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mvpa.org/matindex_skl_run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mvpa.org/matindex_skl_run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4392488"/>
          </a:xfrm>
        </p:spPr>
        <p:txBody>
          <a:bodyPr/>
          <a:lstStyle/>
          <a:p>
            <a:pPr eaLnBrk="1" hangingPunct="1"/>
            <a:r>
              <a:rPr lang="en-GB" altLang="en-US" sz="2800" b="1" dirty="0" smtClean="0"/>
              <a:t>An introduction to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Multi-Variate Pattern Analysis (MVPA)</a:t>
            </a:r>
            <a:br>
              <a:rPr lang="en-GB" altLang="en-US" sz="4000" b="1" dirty="0" smtClean="0"/>
            </a:br>
            <a:r>
              <a:rPr lang="en-GB" altLang="en-US" sz="2800" b="1" dirty="0" smtClean="0"/>
              <a:t>using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err="1" smtClean="0"/>
              <a:t>CoSMoMVPA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2800" b="1" dirty="0" smtClean="0"/>
              <a:t>and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The RSA Toolbox</a:t>
            </a:r>
            <a:endParaRPr lang="en-GB" altLang="en-US" sz="2800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3217"/>
            <a:ext cx="9144000" cy="100811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COGNESTIC, 2023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Daniel Mitchell</a:t>
            </a:r>
            <a:endParaRPr lang="en-US" sz="3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Daniel.Mitchell@mrc-cbu.cam.ac.uk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6977EFE-A528-B64A-9FC1-E2D34F46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2" y="87784"/>
            <a:ext cx="88011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Play with SVMs…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749300"/>
          </a:xfrm>
        </p:spPr>
        <p:txBody>
          <a:bodyPr/>
          <a:lstStyle/>
          <a:p>
            <a:r>
              <a:rPr lang="en-GB" altLang="en-US" smtClean="0"/>
              <a:t>LIBSVM:</a:t>
            </a:r>
          </a:p>
          <a:p>
            <a:endParaRPr lang="en-GB" altLang="en-US" smtClean="0"/>
          </a:p>
          <a:p>
            <a:pPr lvl="2"/>
            <a:endParaRPr lang="en-GB" altLang="en-US" smtClean="0"/>
          </a:p>
        </p:txBody>
      </p:sp>
      <p:sp>
        <p:nvSpPr>
          <p:cNvPr id="69636" name="Content Placeholder 2"/>
          <p:cNvSpPr txBox="1">
            <a:spLocks/>
          </p:cNvSpPr>
          <p:nvPr/>
        </p:nvSpPr>
        <p:spPr bwMode="auto">
          <a:xfrm>
            <a:off x="457200" y="3068638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hlinkClick r:id="rId2"/>
              </a:rPr>
              <a:t>https://www.csie.ntu.edu.tw/~cjlin/libsvm/</a:t>
            </a:r>
            <a:r>
              <a:rPr lang="en-GB" altLang="en-US" dirty="0"/>
              <a:t> </a:t>
            </a:r>
          </a:p>
          <a:p>
            <a:pPr lvl="2" algn="ctr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64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31126" y="764704"/>
            <a:ext cx="435689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Flexibly combines weak/noisy signal</a:t>
            </a:r>
            <a:br>
              <a:rPr lang="en-GB" altLang="en-US" sz="2400" dirty="0" smtClean="0"/>
            </a:br>
            <a:r>
              <a:rPr lang="en-GB" altLang="en-US" sz="2400" dirty="0" smtClean="0"/>
              <a:t>across features</a:t>
            </a:r>
            <a:br>
              <a:rPr lang="en-GB" altLang="en-US" sz="2400" dirty="0" smtClean="0"/>
            </a:br>
            <a:r>
              <a:rPr lang="en-GB" altLang="en-US" sz="2400" dirty="0" smtClean="0"/>
              <a:t>(including relative activation, non-uniform responses)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b="1" dirty="0" smtClean="0"/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Suppresses correlated noise </a:t>
            </a:r>
            <a:r>
              <a:rPr lang="en-GB" altLang="en-US" sz="1800" dirty="0"/>
              <a:t>(Hebart &amp; Baker 2018;</a:t>
            </a:r>
            <a:br>
              <a:rPr lang="en-GB" altLang="en-US" sz="1800" dirty="0"/>
            </a:br>
            <a:r>
              <a:rPr lang="en-GB" altLang="en-US" sz="1800" dirty="0"/>
              <a:t>interpreting weight vector is tricky: </a:t>
            </a:r>
            <a:r>
              <a:rPr lang="en-GB" altLang="en-US" sz="1800" dirty="0" err="1"/>
              <a:t>Haufe</a:t>
            </a:r>
            <a:r>
              <a:rPr lang="en-GB" altLang="en-US" sz="1800" dirty="0"/>
              <a:t> et al., 2014)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Abstracts from subjects’ idiosyncratic response patterns </a:t>
            </a:r>
            <a:br>
              <a:rPr lang="en-GB" altLang="en-US" sz="2400" dirty="0" smtClean="0"/>
            </a:br>
            <a:r>
              <a:rPr lang="en-GB" altLang="en-US" sz="1400" dirty="0" smtClean="0"/>
              <a:t>(information versus activation)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can MVPA be more sensitive?</a:t>
            </a:r>
            <a:endParaRPr lang="en-GB" altLang="en-US" sz="36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900969" y="2801944"/>
            <a:ext cx="3745528" cy="2125285"/>
            <a:chOff x="4900969" y="2801944"/>
            <a:chExt cx="3745528" cy="21252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8225" y="2801944"/>
              <a:ext cx="2058272" cy="2125285"/>
            </a:xfrm>
            <a:prstGeom prst="rect">
              <a:avLst/>
            </a:prstGeom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900969" y="3957927"/>
              <a:ext cx="17314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err="1" smtClean="0">
                  <a:latin typeface="Times New Roman" panose="02020603050405020304" pitchFamily="18" charset="0"/>
                </a:rPr>
                <a:t>Kriegeskorte</a:t>
              </a:r>
              <a:r>
                <a:rPr lang="en-GB" altLang="en-US" sz="1400" i="1" dirty="0" smtClean="0">
                  <a:latin typeface="Times New Roman" panose="02020603050405020304" pitchFamily="18" charset="0"/>
                </a:rPr>
                <a:t> </a:t>
              </a:r>
              <a:br>
                <a:rPr lang="en-GB" altLang="en-US" sz="1400" i="1" dirty="0" smtClean="0">
                  <a:latin typeface="Times New Roman" panose="02020603050405020304" pitchFamily="18" charset="0"/>
                </a:rPr>
              </a:br>
              <a:r>
                <a:rPr lang="en-GB" altLang="en-US" sz="1400" i="1" dirty="0" smtClean="0">
                  <a:latin typeface="Times New Roman" panose="02020603050405020304" pitchFamily="18" charset="0"/>
                </a:rPr>
                <a:t>&amp; Douglas (2019</a:t>
              </a:r>
              <a:r>
                <a:rPr lang="en-GB" altLang="en-US" sz="1400" i="1" dirty="0">
                  <a:latin typeface="Times New Roman" panose="02020603050405020304" pitchFamily="18" charset="0"/>
                </a:rPr>
                <a:t>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11025" y="5191743"/>
            <a:ext cx="2921669" cy="1549625"/>
            <a:chOff x="4511025" y="5047727"/>
            <a:chExt cx="2921669" cy="15496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4137" t="25926" r="26388" b="29629"/>
            <a:stretch/>
          </p:blipFill>
          <p:spPr>
            <a:xfrm flipH="1" flipV="1">
              <a:off x="6369653" y="5445224"/>
              <a:ext cx="792088" cy="8640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34137" t="25926" r="26388" b="29629"/>
            <a:stretch/>
          </p:blipFill>
          <p:spPr>
            <a:xfrm rot="10800000" flipH="1" flipV="1">
              <a:off x="4802065" y="5445224"/>
              <a:ext cx="792088" cy="864096"/>
            </a:xfrm>
            <a:prstGeom prst="rect">
              <a:avLst/>
            </a:prstGeom>
          </p:spPr>
        </p:pic>
        <p:sp>
          <p:nvSpPr>
            <p:cNvPr id="10" name="Text Box 1056"/>
            <p:cNvSpPr txBox="1">
              <a:spLocks noChangeArrowheads="1"/>
            </p:cNvSpPr>
            <p:nvPr/>
          </p:nvSpPr>
          <p:spPr bwMode="auto">
            <a:xfrm>
              <a:off x="4788024" y="6320353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1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1" name="Text Box 1056"/>
            <p:cNvSpPr txBox="1">
              <a:spLocks noChangeArrowheads="1"/>
            </p:cNvSpPr>
            <p:nvPr/>
          </p:nvSpPr>
          <p:spPr bwMode="auto">
            <a:xfrm>
              <a:off x="6386242" y="6320353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1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2" name="Text Box 1056"/>
            <p:cNvSpPr txBox="1">
              <a:spLocks noChangeArrowheads="1"/>
            </p:cNvSpPr>
            <p:nvPr/>
          </p:nvSpPr>
          <p:spPr bwMode="auto">
            <a:xfrm rot="16200000">
              <a:off x="4253481" y="5738772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2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3" name="Text Box 1056"/>
            <p:cNvSpPr txBox="1">
              <a:spLocks noChangeArrowheads="1"/>
            </p:cNvSpPr>
            <p:nvPr/>
          </p:nvSpPr>
          <p:spPr bwMode="auto">
            <a:xfrm rot="16200000">
              <a:off x="5835109" y="5738772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2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4" name="Text Box 1056"/>
            <p:cNvSpPr txBox="1">
              <a:spLocks noChangeArrowheads="1"/>
            </p:cNvSpPr>
            <p:nvPr/>
          </p:nvSpPr>
          <p:spPr bwMode="auto">
            <a:xfrm>
              <a:off x="4572000" y="5047727"/>
              <a:ext cx="12241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SUBJECT A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5" name="Text Box 1056"/>
            <p:cNvSpPr txBox="1">
              <a:spLocks noChangeArrowheads="1"/>
            </p:cNvSpPr>
            <p:nvPr/>
          </p:nvSpPr>
          <p:spPr bwMode="auto">
            <a:xfrm>
              <a:off x="6208558" y="5047727"/>
              <a:ext cx="12241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SUBJECT B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33884" y="950819"/>
            <a:ext cx="4102612" cy="1849790"/>
            <a:chOff x="4933884" y="950819"/>
            <a:chExt cx="4102612" cy="18497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3884" y="950819"/>
              <a:ext cx="1909113" cy="1849790"/>
            </a:xfrm>
            <a:prstGeom prst="rect">
              <a:avLst/>
            </a:prstGeom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7092280" y="1604033"/>
              <a:ext cx="19442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Cox &amp; Savoy (2003)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6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1052736"/>
            <a:ext cx="836327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 smtClean="0"/>
              <a:t>Original view: biased sampling of sub-voxel patterns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endParaRPr lang="en-GB" altLang="en-US" sz="2000" dirty="0"/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endParaRPr lang="en-GB" altLang="en-US" sz="2000" dirty="0" smtClean="0"/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endParaRPr lang="en-GB" altLang="en-US" sz="2000" dirty="0" smtClean="0"/>
          </a:p>
          <a:p>
            <a:pPr marL="571500" indent="-571500" eaLnBrk="1" hangingPunct="1">
              <a:spcBef>
                <a:spcPct val="0"/>
              </a:spcBef>
              <a:spcAft>
                <a:spcPts val="0"/>
              </a:spcAft>
            </a:pPr>
            <a:r>
              <a:rPr lang="en-GB" altLang="en-US" sz="2000" dirty="0" smtClean="0"/>
              <a:t>Later spatial filtering experiments: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0"/>
              </a:spcAft>
            </a:pPr>
            <a:r>
              <a:rPr lang="en-GB" altLang="en-US" sz="1800" dirty="0" smtClean="0"/>
              <a:t>Removing high spatial frequencies doesn’t always hurt</a:t>
            </a:r>
            <a:br>
              <a:rPr lang="en-GB" altLang="en-US" sz="1800" dirty="0" smtClean="0"/>
            </a:br>
            <a:r>
              <a:rPr lang="en-GB" altLang="en-US" sz="1600" dirty="0" smtClean="0"/>
              <a:t>(e.g. Op de </a:t>
            </a:r>
            <a:r>
              <a:rPr lang="en-GB" altLang="en-US" sz="1600" dirty="0" err="1" smtClean="0"/>
              <a:t>Beeck</a:t>
            </a:r>
            <a:r>
              <a:rPr lang="en-GB" altLang="en-US" sz="1600" dirty="0" smtClean="0"/>
              <a:t>, 2010)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dirty="0" smtClean="0"/>
              <a:t>Therefore sampled patterns may be coarse</a:t>
            </a:r>
            <a:endParaRPr lang="en-GB" altLang="en-US" sz="2000" dirty="0" smtClean="0"/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 smtClean="0"/>
              <a:t>Much evidence that information is represented at multiple scales</a:t>
            </a:r>
            <a:br>
              <a:rPr lang="en-GB" altLang="en-US" sz="2000" dirty="0" smtClean="0"/>
            </a:br>
            <a:r>
              <a:rPr lang="en-GB" altLang="en-US" sz="1600" dirty="0" smtClean="0"/>
              <a:t>(e.g. FFA/PPA, </a:t>
            </a:r>
            <a:r>
              <a:rPr lang="en-GB" altLang="en-US" sz="1600" dirty="0" err="1" smtClean="0"/>
              <a:t>Haxby</a:t>
            </a:r>
            <a:r>
              <a:rPr lang="en-GB" altLang="en-US" sz="1600" dirty="0" smtClean="0"/>
              <a:t> 2001; radial orientation bias, etc.)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 smtClean="0"/>
              <a:t>Veins as multipronged sensors? </a:t>
            </a:r>
            <a:br>
              <a:rPr lang="en-GB" altLang="en-US" sz="2000" dirty="0" smtClean="0"/>
            </a:br>
            <a:r>
              <a:rPr lang="en-GB" altLang="en-US" sz="1600" dirty="0" smtClean="0"/>
              <a:t>(We sample from veins, which sample from neurons)</a:t>
            </a:r>
            <a:endParaRPr lang="en-GB" altLang="en-US" sz="2000" dirty="0"/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 smtClean="0"/>
              <a:t>Often unimportant… </a:t>
            </a:r>
            <a:br>
              <a:rPr lang="en-GB" altLang="en-US" sz="2000" dirty="0" smtClean="0"/>
            </a:br>
            <a:r>
              <a:rPr lang="en-GB" altLang="en-US" sz="1600" dirty="0" smtClean="0"/>
              <a:t>(we want to ask “is there information?” </a:t>
            </a:r>
            <a:br>
              <a:rPr lang="en-GB" altLang="en-US" sz="1600" dirty="0" smtClean="0"/>
            </a:br>
            <a:r>
              <a:rPr lang="en-GB" altLang="en-US" sz="1600" dirty="0" smtClean="0"/>
              <a:t>not “what scale is the information?”)</a:t>
            </a:r>
            <a:r>
              <a:rPr lang="en-GB" altLang="en-US" sz="1800" dirty="0" smtClean="0"/>
              <a:t>, </a:t>
            </a:r>
            <a:br>
              <a:rPr lang="en-GB" altLang="en-US" sz="1800" dirty="0" smtClean="0"/>
            </a:br>
            <a:r>
              <a:rPr lang="en-GB" altLang="en-US" sz="2000" dirty="0" smtClean="0"/>
              <a:t>but could have practical consequences</a:t>
            </a:r>
            <a:br>
              <a:rPr lang="en-GB" altLang="en-US" sz="2000" dirty="0" smtClean="0"/>
            </a:br>
            <a:r>
              <a:rPr lang="en-GB" altLang="en-US" sz="1600" dirty="0" smtClean="0"/>
              <a:t>(consider smoothing and motion)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Physiology: fine or coarser scale patterns?</a:t>
            </a:r>
            <a:endParaRPr lang="en-GB" altLang="en-US" sz="3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6156176" y="4293096"/>
            <a:ext cx="2530624" cy="2376264"/>
            <a:chOff x="6156176" y="4221088"/>
            <a:chExt cx="2530624" cy="237626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6156176" y="6289377"/>
              <a:ext cx="2403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err="1">
                  <a:latin typeface="Times New Roman" panose="02020603050405020304" pitchFamily="18" charset="0"/>
                </a:rPr>
                <a:t>Kriegeskorte</a:t>
              </a:r>
              <a:r>
                <a:rPr lang="en-GB" altLang="en-US" sz="1400" i="1" dirty="0">
                  <a:latin typeface="Times New Roman" panose="02020603050405020304" pitchFamily="18" charset="0"/>
                </a:rPr>
                <a:t> et al. (2009)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613" y="4221088"/>
              <a:ext cx="2262187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763688" y="1196752"/>
            <a:ext cx="5862662" cy="1319024"/>
            <a:chOff x="1763688" y="1389896"/>
            <a:chExt cx="5862662" cy="13190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688" y="1412776"/>
              <a:ext cx="1320375" cy="1152128"/>
            </a:xfrm>
            <a:prstGeom prst="rect">
              <a:avLst/>
            </a:prstGeom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222875" y="1511786"/>
              <a:ext cx="24034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err="1" smtClean="0">
                  <a:latin typeface="Times New Roman" panose="02020603050405020304" pitchFamily="18" charset="0"/>
                </a:rPr>
                <a:t>Kamitani</a:t>
              </a:r>
              <a:r>
                <a:rPr lang="en-GB" altLang="en-US" sz="1400" i="1" dirty="0" smtClean="0">
                  <a:latin typeface="Times New Roman" panose="02020603050405020304" pitchFamily="18" charset="0"/>
                </a:rPr>
                <a:t> &amp; Tong (2005)</a:t>
              </a:r>
            </a:p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Haynes &amp; Rees (2005)</a:t>
              </a:r>
            </a:p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Boynton </a:t>
              </a:r>
              <a:r>
                <a:rPr lang="en-GB" altLang="en-US" sz="1400" i="1" dirty="0">
                  <a:latin typeface="Times New Roman" panose="02020603050405020304" pitchFamily="18" charset="0"/>
                </a:rPr>
                <a:t>(</a:t>
              </a:r>
              <a:r>
                <a:rPr lang="en-GB" altLang="en-US" sz="1400" i="1" dirty="0" smtClean="0">
                  <a:latin typeface="Times New Roman" panose="02020603050405020304" pitchFamily="18" charset="0"/>
                </a:rPr>
                <a:t>2005)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3381" y="1389896"/>
              <a:ext cx="1202528" cy="1319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5173959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sz="3600" dirty="0" smtClean="0"/>
              <a:t/>
            </a:r>
            <a:br>
              <a:rPr lang="en-GB" altLang="en-US" sz="3600" dirty="0" smtClean="0"/>
            </a:br>
            <a:r>
              <a:rPr lang="en-GB" altLang="en-US" sz="3600" dirty="0" smtClean="0"/>
              <a:t>an fMRI/EMEG MVPA toolbox </a:t>
            </a:r>
            <a:br>
              <a:rPr lang="en-GB" altLang="en-US" sz="3600" dirty="0" smtClean="0"/>
            </a:br>
            <a:r>
              <a:rPr lang="en-GB" altLang="en-US" sz="3600" dirty="0" smtClean="0"/>
              <a:t>for Octave &amp; </a:t>
            </a:r>
            <a:r>
              <a:rPr lang="en-GB" altLang="en-US" sz="3600" dirty="0" err="1" smtClean="0"/>
              <a:t>Matlab</a:t>
            </a:r>
            <a:r>
              <a:rPr lang="en-GB" altLang="en-US" sz="3600" dirty="0"/>
              <a:t/>
            </a:r>
            <a:br>
              <a:rPr lang="en-GB" altLang="en-US" sz="3600" dirty="0"/>
            </a:br>
            <a:r>
              <a:rPr lang="en-GB" altLang="en-US" sz="3600" dirty="0"/>
              <a:t/>
            </a:r>
            <a:br>
              <a:rPr lang="en-GB" altLang="en-US" sz="3600" dirty="0"/>
            </a:br>
            <a:r>
              <a:rPr lang="en-GB" altLang="en-US" sz="3600" dirty="0" err="1"/>
              <a:t>Oosterhof</a:t>
            </a:r>
            <a:r>
              <a:rPr lang="en-GB" altLang="en-US" sz="3600" dirty="0"/>
              <a:t> et al. (2016)</a:t>
            </a:r>
            <a:r>
              <a:rPr lang="en-GB" altLang="en-US" sz="3600" dirty="0" smtClean="0"/>
              <a:t/>
            </a:r>
            <a:br>
              <a:rPr lang="en-GB" altLang="en-US" sz="3600" dirty="0" smtClean="0"/>
            </a:br>
            <a:r>
              <a:rPr lang="en-GB" altLang="en-US" sz="3600" dirty="0">
                <a:hlinkClick r:id="rId3"/>
              </a:rPr>
              <a:t>http://cosmomvpa.org/</a:t>
            </a:r>
            <a:r>
              <a:rPr lang="en-GB" altLang="en-US" sz="3600" dirty="0"/>
              <a:t> </a:t>
            </a:r>
            <a:endParaRPr lang="en-GB" alt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348" y="1196752"/>
            <a:ext cx="2089303" cy="21496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What is </a:t>
            </a:r>
            <a:r>
              <a:rPr lang="en-GB" altLang="en-US" sz="3600" b="1" dirty="0" err="1" smtClean="0"/>
              <a:t>CoSMo</a:t>
            </a:r>
            <a:r>
              <a:rPr lang="en-GB" altLang="en-US" sz="3600" b="1" dirty="0" smtClean="0"/>
              <a:t> MVPA?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478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504181"/>
              </p:ext>
            </p:extLst>
          </p:nvPr>
        </p:nvGraphicFramePr>
        <p:xfrm>
          <a:off x="251520" y="716632"/>
          <a:ext cx="8678507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857">
                  <a:extLst>
                    <a:ext uri="{9D8B030D-6E8A-4147-A177-3AD203B41FA5}">
                      <a16:colId xmlns:a16="http://schemas.microsoft.com/office/drawing/2014/main" val="164590898"/>
                    </a:ext>
                  </a:extLst>
                </a:gridCol>
                <a:gridCol w="4046650">
                  <a:extLst>
                    <a:ext uri="{9D8B030D-6E8A-4147-A177-3AD203B41FA5}">
                      <a16:colId xmlns:a16="http://schemas.microsoft.com/office/drawing/2014/main" val="4211507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Matlab</a:t>
                      </a:r>
                      <a:r>
                        <a:rPr lang="en-GB" dirty="0" smtClean="0"/>
                        <a:t> (or Octave)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Python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530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 smtClean="0"/>
                        <a:t>CoSMoMVPA</a:t>
                      </a:r>
                      <a:endParaRPr lang="en-US" altLang="en-US" sz="18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600" dirty="0" smtClean="0">
                          <a:hlinkClick r:id="rId2"/>
                        </a:rPr>
                        <a:t>http://cosmomvpa.org/</a:t>
                      </a:r>
                      <a:r>
                        <a:rPr lang="en-GB" altLang="en-US" sz="1600" dirty="0" smtClean="0"/>
                        <a:t> </a:t>
                      </a:r>
                      <a:endParaRPr lang="en-US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 smtClean="0"/>
                        <a:t>PyMVPA</a:t>
                      </a:r>
                      <a:r>
                        <a:rPr lang="en-US" altLang="en-US" sz="2000" dirty="0" smtClean="0"/>
                        <a:t/>
                      </a:r>
                      <a:br>
                        <a:rPr lang="en-US" altLang="en-US" sz="2000" dirty="0" smtClean="0"/>
                      </a:br>
                      <a:r>
                        <a:rPr lang="en-GB" altLang="en-US" sz="1600" dirty="0" smtClean="0">
                          <a:hlinkClick r:id="rId3"/>
                        </a:rPr>
                        <a:t>http://www.pymvpa.org/</a:t>
                      </a:r>
                      <a:endParaRPr lang="en-GB" alt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484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2000" dirty="0" smtClean="0"/>
                        <a:t>The Decoding Toolbox </a:t>
                      </a:r>
                      <a:br>
                        <a:rPr lang="en-GB" altLang="en-US" sz="2000" dirty="0" smtClean="0"/>
                      </a:br>
                      <a:r>
                        <a:rPr lang="en-GB" altLang="en-US" sz="1600" dirty="0" smtClean="0">
                          <a:hlinkClick r:id="rId4"/>
                        </a:rPr>
                        <a:t>sites.google.com/site/</a:t>
                      </a:r>
                      <a:r>
                        <a:rPr lang="en-GB" altLang="en-US" sz="1600" dirty="0" err="1" smtClean="0">
                          <a:hlinkClick r:id="rId4"/>
                        </a:rPr>
                        <a:t>tdtdecodingtoolbox</a:t>
                      </a:r>
                      <a:r>
                        <a:rPr lang="en-GB" altLang="en-US" sz="1600" dirty="0" smtClean="0">
                          <a:hlinkClick r:id="rId4"/>
                        </a:rPr>
                        <a:t>/</a:t>
                      </a:r>
                      <a:r>
                        <a:rPr lang="en-GB" altLang="en-US" sz="1600" dirty="0" smtClean="0"/>
                        <a:t> </a:t>
                      </a:r>
                      <a:endParaRPr lang="en-GB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MNE-python</a:t>
                      </a:r>
                      <a:r>
                        <a:rPr lang="en-GB" baseline="0" dirty="0" smtClean="0"/>
                        <a:t> (for EMEG)</a:t>
                      </a:r>
                      <a:br>
                        <a:rPr lang="en-GB" baseline="0" dirty="0" smtClean="0"/>
                      </a:br>
                      <a:r>
                        <a:rPr lang="en-GB" sz="1600" baseline="0" dirty="0" smtClean="0">
                          <a:hlinkClick r:id="rId5"/>
                        </a:rPr>
                        <a:t>https://mne.tools/stable</a:t>
                      </a:r>
                      <a:r>
                        <a:rPr lang="en-GB" sz="1600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52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err="1" smtClean="0"/>
                        <a:t>PRoNTo</a:t>
                      </a:r>
                      <a:r>
                        <a:rPr lang="en-US" altLang="en-US" sz="1800" dirty="0" smtClean="0"/>
                        <a:t> (for SPM)</a:t>
                      </a:r>
                      <a:br>
                        <a:rPr lang="en-US" altLang="en-US" sz="1800" dirty="0" smtClean="0"/>
                      </a:br>
                      <a:r>
                        <a:rPr lang="en-GB" altLang="en-US" sz="1600" dirty="0" smtClean="0">
                          <a:hlinkClick r:id="rId6"/>
                        </a:rPr>
                        <a:t>http://www.mlnl.cs.ucl.ac.uk/pronto/</a:t>
                      </a:r>
                      <a:endParaRPr lang="en-US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NiLearn</a:t>
                      </a:r>
                      <a:r>
                        <a:rPr lang="en-GB" dirty="0" smtClean="0"/>
                        <a:t> (general/fMRI)</a:t>
                      </a:r>
                      <a:br>
                        <a:rPr lang="en-GB" dirty="0" smtClean="0"/>
                      </a:br>
                      <a:r>
                        <a:rPr lang="en-GB" sz="1600" dirty="0" smtClean="0">
                          <a:hlinkClick r:id="rId7"/>
                        </a:rPr>
                        <a:t>https://nilearn.github.io/stable</a:t>
                      </a:r>
                      <a:r>
                        <a:rPr lang="en-GB" sz="160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5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en-US" sz="1800" dirty="0" smtClean="0"/>
                        <a:t>Princeton Decoding Toolbox (discontinued)</a:t>
                      </a:r>
                      <a:r>
                        <a:rPr lang="en-GB" altLang="en-US" sz="2000" dirty="0" smtClean="0"/>
                        <a:t/>
                      </a:r>
                      <a:br>
                        <a:rPr lang="en-GB" altLang="en-US" sz="2000" dirty="0" smtClean="0"/>
                      </a:b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BrainIAK</a:t>
                      </a:r>
                      <a:r>
                        <a:rPr lang="en-GB" dirty="0" smtClean="0"/>
                        <a:t> (+advanced non-MVPA)</a:t>
                      </a:r>
                    </a:p>
                    <a:p>
                      <a:r>
                        <a:rPr lang="en-GB" sz="1600" dirty="0" smtClean="0">
                          <a:hlinkClick r:id="rId8"/>
                        </a:rPr>
                        <a:t>https://brainiak.org/</a:t>
                      </a:r>
                      <a:r>
                        <a:rPr lang="en-GB" sz="1600" dirty="0" smtClean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40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MVPA-Light, </a:t>
                      </a:r>
                      <a:r>
                        <a:rPr lang="en-GB" sz="1600" dirty="0" smtClean="0">
                          <a:hlinkClick r:id="rId9"/>
                        </a:rPr>
                        <a:t>https://github.com/treder/MVPA-Light</a:t>
                      </a:r>
                      <a:r>
                        <a:rPr lang="en-GB" sz="1600" dirty="0" smtClean="0"/>
                        <a:t>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591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en-US" sz="1800" dirty="0" err="1" smtClean="0"/>
                        <a:t>Searchmight</a:t>
                      </a:r>
                      <a:r>
                        <a:rPr lang="en-GB" altLang="en-US" sz="1800" dirty="0" smtClean="0"/>
                        <a:t> (focus</a:t>
                      </a:r>
                      <a:r>
                        <a:rPr lang="en-GB" altLang="en-US" sz="1800" baseline="0" dirty="0" smtClean="0"/>
                        <a:t> on</a:t>
                      </a:r>
                      <a:r>
                        <a:rPr lang="en-GB" altLang="en-US" sz="1800" dirty="0" smtClean="0"/>
                        <a:t> searchlights)</a:t>
                      </a:r>
                      <a:br>
                        <a:rPr lang="en-GB" altLang="en-US" sz="1800" dirty="0" smtClean="0"/>
                      </a:br>
                      <a:r>
                        <a:rPr lang="en-GB" altLang="en-US" sz="1600" dirty="0" smtClean="0">
                          <a:hlinkClick r:id="rId10"/>
                        </a:rPr>
                        <a:t>http://www.franciscopereira.org/searchmight/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14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Built-in</a:t>
                      </a:r>
                      <a:r>
                        <a:rPr lang="en-GB" baseline="0" dirty="0" smtClean="0"/>
                        <a:t> functions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General ML packages</a:t>
                      </a:r>
                      <a:r>
                        <a:rPr lang="en-GB" baseline="0" dirty="0" smtClean="0"/>
                        <a:t> e.g. </a:t>
                      </a:r>
                      <a:r>
                        <a:rPr lang="en-GB" baseline="0" dirty="0" err="1" smtClean="0"/>
                        <a:t>scikit</a:t>
                      </a:r>
                      <a:r>
                        <a:rPr lang="en-GB" baseline="0" dirty="0" smtClean="0"/>
                        <a:t>-learn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52132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RSA Toolbox (focus on RSA)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hlinkClick r:id="rId11"/>
                        </a:rPr>
                        <a:t>https://git.fmrib.ox.ac.uk/hnili/rsa</a:t>
                      </a:r>
                      <a:r>
                        <a:rPr lang="en-GB" sz="1600" baseline="0" dirty="0" smtClean="0"/>
                        <a:t>                           </a:t>
                      </a:r>
                      <a:r>
                        <a:rPr lang="en-US" sz="1600" b="0" dirty="0" smtClean="0">
                          <a:hlinkClick r:id="rId12"/>
                        </a:rPr>
                        <a:t>https://github.com/rsagroup/rsatoolbox</a:t>
                      </a:r>
                      <a:r>
                        <a:rPr lang="en-US" sz="1600" b="1" dirty="0" smtClean="0"/>
                        <a:t> </a:t>
                      </a:r>
                      <a:endParaRPr lang="en-US" sz="16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62154"/>
                  </a:ext>
                </a:extLst>
              </a:tr>
            </a:tbl>
          </a:graphicData>
        </a:graphic>
      </p:graphicFrame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457200" y="150690"/>
            <a:ext cx="8229600" cy="39799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3000" b="1" dirty="0" smtClean="0"/>
              <a:t>Many alternatives…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36281"/>
            <a:ext cx="703622" cy="57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39906"/>
            <a:ext cx="1566758" cy="5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508" y="5661248"/>
            <a:ext cx="8758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Within larger packages (e.g. </a:t>
            </a:r>
            <a:r>
              <a:rPr lang="en-GB" altLang="en-US" dirty="0" err="1"/>
              <a:t>BrainVoyager</a:t>
            </a:r>
            <a:r>
              <a:rPr lang="en-GB" altLang="en-US" dirty="0" smtClean="0"/>
              <a:t>;  </a:t>
            </a:r>
            <a:r>
              <a:rPr lang="en-GB" altLang="en-US" dirty="0"/>
              <a:t>MNE; </a:t>
            </a:r>
            <a:r>
              <a:rPr lang="en-GB" altLang="en-US" dirty="0" smtClean="0"/>
              <a:t> 3dSVM </a:t>
            </a:r>
            <a:r>
              <a:rPr lang="en-GB" altLang="en-US" dirty="0"/>
              <a:t>in AFNI</a:t>
            </a:r>
            <a:r>
              <a:rPr lang="en-GB" altLang="en-US" dirty="0" smtClean="0"/>
              <a:t>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Yet more in </a:t>
            </a:r>
            <a:r>
              <a:rPr lang="en-GB" altLang="en-US" dirty="0" err="1" smtClean="0"/>
              <a:t>Matlab</a:t>
            </a:r>
            <a:r>
              <a:rPr lang="en-GB" altLang="en-US" dirty="0" smtClean="0"/>
              <a:t>:  MANIA,  MANAS, MVPANI,  Brain </a:t>
            </a:r>
            <a:r>
              <a:rPr lang="en-GB" altLang="en-US" dirty="0"/>
              <a:t>Decoder Toolbox </a:t>
            </a:r>
            <a:r>
              <a:rPr lang="en-GB" altLang="en-US" dirty="0" smtClean="0"/>
              <a:t>2…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Any I’ve missed?</a:t>
            </a:r>
            <a:endParaRPr lang="en-GB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2689" y="1118433"/>
            <a:ext cx="558877" cy="575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15875" y="3003962"/>
            <a:ext cx="559187" cy="504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6151" y="1807012"/>
            <a:ext cx="1128911" cy="400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5875" y="2399434"/>
            <a:ext cx="559187" cy="4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438150" y="476672"/>
            <a:ext cx="8229600" cy="6224166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Pros:</a:t>
            </a:r>
          </a:p>
          <a:p>
            <a:pPr lvl="1" eaLnBrk="1" hangingPunct="1"/>
            <a:r>
              <a:rPr lang="en-GB" altLang="en-US" sz="2400" dirty="0" smtClean="0"/>
              <a:t>Open source (Octave &amp; </a:t>
            </a:r>
            <a:r>
              <a:rPr lang="en-GB" altLang="en-US" sz="2400" dirty="0" err="1" smtClean="0"/>
              <a:t>Matlab</a:t>
            </a:r>
            <a:r>
              <a:rPr lang="en-GB" altLang="en-US" sz="2400" dirty="0" smtClean="0"/>
              <a:t>)</a:t>
            </a:r>
          </a:p>
          <a:p>
            <a:pPr lvl="1" eaLnBrk="1" hangingPunct="1"/>
            <a:r>
              <a:rPr lang="en-GB" altLang="en-US" sz="2400" dirty="0" smtClean="0"/>
              <a:t>“Simple” but powerful/general </a:t>
            </a:r>
            <a:r>
              <a:rPr lang="en-GB" altLang="en-US" sz="2000" dirty="0" smtClean="0"/>
              <a:t>(e.g. searchlight concept)</a:t>
            </a:r>
            <a:endParaRPr lang="en-GB" altLang="en-US" sz="2400" dirty="0" smtClean="0"/>
          </a:p>
          <a:p>
            <a:pPr lvl="1" eaLnBrk="1" hangingPunct="1"/>
            <a:r>
              <a:rPr lang="en-GB" altLang="en-US" sz="2400" dirty="0" smtClean="0"/>
              <a:t>Modular/extendible</a:t>
            </a:r>
          </a:p>
          <a:p>
            <a:pPr lvl="1" eaLnBrk="1" hangingPunct="1"/>
            <a:r>
              <a:rPr lang="en-GB" altLang="en-US" sz="2400" dirty="0" smtClean="0"/>
              <a:t>Flexible data spaces (fMRI &amp; EMEG)</a:t>
            </a:r>
          </a:p>
          <a:p>
            <a:pPr lvl="1" eaLnBrk="1" hangingPunct="1"/>
            <a:r>
              <a:rPr lang="en-GB" altLang="en-US" sz="2400" dirty="0" smtClean="0"/>
              <a:t>Compatibility with other software (e.g. </a:t>
            </a:r>
            <a:r>
              <a:rPr lang="en-GB" altLang="en-US" sz="2400" dirty="0" err="1" smtClean="0"/>
              <a:t>PyMVPA</a:t>
            </a:r>
            <a:r>
              <a:rPr lang="en-GB" altLang="en-US" sz="2400" dirty="0" smtClean="0"/>
              <a:t>)</a:t>
            </a:r>
          </a:p>
          <a:p>
            <a:pPr lvl="1" eaLnBrk="1" hangingPunct="1"/>
            <a:r>
              <a:rPr lang="en-GB" altLang="en-US" sz="2400" dirty="0" smtClean="0"/>
              <a:t>Many methods (</a:t>
            </a:r>
            <a:r>
              <a:rPr lang="en-GB" altLang="en-US" sz="2000" dirty="0" err="1" smtClean="0"/>
              <a:t>inc.</a:t>
            </a:r>
            <a:r>
              <a:rPr lang="en-GB" altLang="en-US" sz="2000" dirty="0" smtClean="0"/>
              <a:t> some less common e.g. DISTATIS; TFCE</a:t>
            </a:r>
            <a:r>
              <a:rPr lang="en-GB" altLang="en-US" sz="2400" dirty="0" smtClean="0"/>
              <a:t>)</a:t>
            </a:r>
          </a:p>
          <a:p>
            <a:pPr lvl="1" eaLnBrk="1" hangingPunct="1"/>
            <a:r>
              <a:rPr lang="en-GB" altLang="en-US" sz="2400" dirty="0" smtClean="0"/>
              <a:t>Documentation, examples and support</a:t>
            </a:r>
            <a:br>
              <a:rPr lang="en-GB" altLang="en-US" sz="2400" dirty="0" smtClean="0"/>
            </a:br>
            <a:r>
              <a:rPr lang="en-GB" altLang="en-US" sz="2000" dirty="0" smtClean="0"/>
              <a:t>(mailing </a:t>
            </a:r>
            <a:r>
              <a:rPr lang="en-GB" altLang="en-US" sz="2000" dirty="0"/>
              <a:t>list</a:t>
            </a:r>
            <a:r>
              <a:rPr lang="en-GB" altLang="en-US" sz="2000" dirty="0" smtClean="0"/>
              <a:t>: </a:t>
            </a:r>
            <a:r>
              <a:rPr lang="en-GB" altLang="en-US" sz="2000" dirty="0" smtClean="0">
                <a:hlinkClick r:id="rId3"/>
              </a:rPr>
              <a:t>https</a:t>
            </a:r>
            <a:r>
              <a:rPr lang="en-GB" altLang="en-US" sz="2000" dirty="0">
                <a:hlinkClick r:id="rId3"/>
              </a:rPr>
              <a:t>://</a:t>
            </a:r>
            <a:r>
              <a:rPr lang="en-GB" altLang="en-US" sz="2000" dirty="0" smtClean="0">
                <a:hlinkClick r:id="rId3"/>
              </a:rPr>
              <a:t>groups.google.com/g/cosmomvpa</a:t>
            </a:r>
            <a:r>
              <a:rPr lang="en-GB" altLang="en-US" sz="2000" dirty="0" smtClean="0"/>
              <a:t> )</a:t>
            </a:r>
          </a:p>
          <a:p>
            <a:pPr eaLnBrk="1" hangingPunct="1"/>
            <a:r>
              <a:rPr lang="en-GB" altLang="en-US" sz="2800" dirty="0" smtClean="0"/>
              <a:t>Limits:</a:t>
            </a:r>
          </a:p>
          <a:p>
            <a:pPr lvl="1" eaLnBrk="1" hangingPunct="1"/>
            <a:r>
              <a:rPr lang="en-GB" altLang="en-US" sz="2400" dirty="0" smtClean="0"/>
              <a:t>Not blazingly fast </a:t>
            </a:r>
            <a:r>
              <a:rPr lang="en-GB" altLang="en-US" sz="1800" dirty="0" smtClean="0"/>
              <a:t>(but decent)</a:t>
            </a:r>
          </a:p>
          <a:p>
            <a:pPr lvl="1" eaLnBrk="1" hangingPunct="1"/>
            <a:r>
              <a:rPr lang="en-GB" altLang="en-US" sz="2400" dirty="0" smtClean="0"/>
              <a:t>No GUI or pretty pictures </a:t>
            </a:r>
            <a:r>
              <a:rPr lang="en-GB" altLang="en-US" sz="1800" dirty="0" smtClean="0"/>
              <a:t>(but coding is more reproducible)</a:t>
            </a:r>
          </a:p>
          <a:p>
            <a:pPr lvl="1" eaLnBrk="1" hangingPunct="1"/>
            <a:r>
              <a:rPr lang="en-GB" altLang="en-US" sz="2400" dirty="0" smtClean="0"/>
              <a:t>No nested cross-validation </a:t>
            </a:r>
            <a:r>
              <a:rPr lang="en-GB" altLang="en-US" sz="1800" dirty="0" smtClean="0"/>
              <a:t>(but rarely worthwhile)</a:t>
            </a:r>
          </a:p>
          <a:p>
            <a:pPr lvl="1" eaLnBrk="1" hangingPunct="1"/>
            <a:r>
              <a:rPr lang="en-GB" altLang="en-US" sz="2400" dirty="0" smtClean="0"/>
              <a:t>Development stalled ~ 3-4 years ago? </a:t>
            </a:r>
            <a:r>
              <a:rPr lang="en-GB" altLang="en-US" sz="1800" dirty="0" smtClean="0"/>
              <a:t>(but mailing list still active)</a:t>
            </a:r>
            <a:endParaRPr lang="en-GB" altLang="en-US" sz="24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use </a:t>
            </a:r>
            <a:r>
              <a:rPr lang="en-GB" altLang="en-US" sz="3600" b="1" dirty="0" err="1" smtClean="0"/>
              <a:t>CoSMoMVPA</a:t>
            </a:r>
            <a:r>
              <a:rPr lang="en-GB" altLang="en-US" sz="3600" b="1" dirty="0" smtClean="0"/>
              <a:t>?</a:t>
            </a:r>
            <a:endParaRPr lang="en-GB" alt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197222"/>
            <a:ext cx="1260675" cy="12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720110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Install Octave from </a:t>
            </a:r>
            <a:r>
              <a:rPr lang="en-GB" altLang="en-US" sz="2800" dirty="0" smtClean="0">
                <a:hlinkClick r:id="rId3"/>
              </a:rPr>
              <a:t>www.octave.org</a:t>
            </a:r>
            <a:r>
              <a:rPr lang="en-GB" altLang="en-US" sz="2800" dirty="0" smtClean="0"/>
              <a:t> </a:t>
            </a:r>
            <a:br>
              <a:rPr lang="en-GB" altLang="en-US" sz="2800" dirty="0" smtClean="0"/>
            </a:br>
            <a:r>
              <a:rPr lang="en-GB" altLang="en-US" sz="2000" dirty="0" smtClean="0"/>
              <a:t>(unless you have a </a:t>
            </a:r>
            <a:r>
              <a:rPr lang="en-GB" altLang="en-US" sz="2000" dirty="0" err="1" smtClean="0"/>
              <a:t>Matlab</a:t>
            </a:r>
            <a:r>
              <a:rPr lang="en-GB" altLang="en-US" sz="2000" dirty="0" smtClean="0"/>
              <a:t> installation)</a:t>
            </a:r>
          </a:p>
          <a:p>
            <a:pPr eaLnBrk="1" hangingPunct="1"/>
            <a:r>
              <a:rPr lang="en-GB" altLang="en-US" sz="2800" dirty="0" smtClean="0"/>
              <a:t>Download </a:t>
            </a:r>
            <a:r>
              <a:rPr lang="en-GB" altLang="en-US" sz="2800" dirty="0" err="1" smtClean="0"/>
              <a:t>CoSMoMVPA</a:t>
            </a:r>
            <a:r>
              <a:rPr lang="en-GB" altLang="en-US" sz="2800" dirty="0" smtClean="0"/>
              <a:t> from </a:t>
            </a:r>
            <a:r>
              <a:rPr lang="en-GB" altLang="en-US" sz="2800" dirty="0" smtClean="0">
                <a:hlinkClick r:id="rId4"/>
              </a:rPr>
              <a:t>www.cosmomvpa.org</a:t>
            </a:r>
            <a:r>
              <a:rPr lang="en-GB" altLang="en-US" sz="2800" dirty="0" smtClean="0"/>
              <a:t> </a:t>
            </a:r>
          </a:p>
          <a:p>
            <a:pPr lvl="1" eaLnBrk="1" hangingPunct="1"/>
            <a:r>
              <a:rPr lang="en-GB" altLang="en-US" sz="2000" dirty="0"/>
              <a:t>F</a:t>
            </a:r>
            <a:r>
              <a:rPr lang="en-GB" altLang="en-US" sz="2000" dirty="0" smtClean="0"/>
              <a:t>ollow instructions there to add any extra packages to Octave</a:t>
            </a:r>
            <a:br>
              <a:rPr lang="en-GB" altLang="en-US" sz="2000" dirty="0" smtClean="0"/>
            </a:br>
            <a:r>
              <a:rPr lang="en-GB" altLang="en-US" sz="2000" dirty="0" smtClean="0"/>
              <a:t>(but </a:t>
            </a:r>
            <a:r>
              <a:rPr lang="en-GB" altLang="en-US" sz="2000" dirty="0" err="1" smtClean="0"/>
              <a:t>cosmo_set_path</a:t>
            </a:r>
            <a:r>
              <a:rPr lang="en-GB" altLang="en-US" sz="2000" dirty="0" smtClean="0"/>
              <a:t> can be very slow and may not be needed)</a:t>
            </a:r>
          </a:p>
          <a:p>
            <a:pPr lvl="1" eaLnBrk="1" hangingPunct="1"/>
            <a:r>
              <a:rPr lang="en-GB" altLang="en-US" sz="2000" dirty="0" smtClean="0"/>
              <a:t>Download &amp; unzip tutorial data</a:t>
            </a:r>
          </a:p>
          <a:p>
            <a:pPr lvl="1" eaLnBrk="1" hangingPunct="1"/>
            <a:r>
              <a:rPr lang="en-GB" altLang="en-US" sz="2000" dirty="0" smtClean="0"/>
              <a:t>Run “…/examples/</a:t>
            </a:r>
            <a:r>
              <a:rPr lang="en-GB" altLang="en-US" sz="2000" dirty="0" err="1" smtClean="0"/>
              <a:t>cosmo_wizard_set_config</a:t>
            </a:r>
            <a:r>
              <a:rPr lang="en-GB" altLang="en-US" sz="2000" dirty="0" smtClean="0"/>
              <a:t>” to specify data location</a:t>
            </a:r>
          </a:p>
          <a:p>
            <a:pPr eaLnBrk="1" hangingPunct="1"/>
            <a:r>
              <a:rPr lang="en-GB" altLang="en-US" sz="2800" dirty="0" smtClean="0"/>
              <a:t>Download external functions as needed </a:t>
            </a:r>
            <a:r>
              <a:rPr lang="en-GB" altLang="en-US" sz="2400" dirty="0" smtClean="0"/>
              <a:t>(and add full path)</a:t>
            </a:r>
            <a:r>
              <a:rPr lang="en-GB" altLang="en-US" sz="2800" dirty="0" smtClean="0"/>
              <a:t>:</a:t>
            </a:r>
          </a:p>
          <a:p>
            <a:pPr lvl="1" eaLnBrk="1" hangingPunct="1"/>
            <a:r>
              <a:rPr lang="en-GB" altLang="en-US" sz="2000" dirty="0" smtClean="0"/>
              <a:t>AFNI, for AFNI data </a:t>
            </a:r>
            <a:r>
              <a:rPr lang="en-GB" altLang="en-US" sz="2000" dirty="0"/>
              <a:t>(</a:t>
            </a:r>
            <a:r>
              <a:rPr lang="en-GB" altLang="en-US" sz="2000" dirty="0">
                <a:hlinkClick r:id="rId5"/>
              </a:rPr>
              <a:t>http://</a:t>
            </a:r>
            <a:r>
              <a:rPr lang="en-GB" altLang="en-US" sz="2000" dirty="0" smtClean="0">
                <a:hlinkClick r:id="rId5"/>
              </a:rPr>
              <a:t>afni.nimh.nih.gov/afni</a:t>
            </a:r>
            <a:r>
              <a:rPr lang="en-GB" altLang="en-US" sz="2000" dirty="0" smtClean="0"/>
              <a:t>; just “</a:t>
            </a:r>
            <a:r>
              <a:rPr lang="en-GB" altLang="en-US" sz="2000" dirty="0" err="1" smtClean="0"/>
              <a:t>matlab</a:t>
            </a:r>
            <a:r>
              <a:rPr lang="en-GB" altLang="en-US" sz="2000" dirty="0" smtClean="0"/>
              <a:t>” subfolder)</a:t>
            </a:r>
          </a:p>
          <a:p>
            <a:pPr lvl="1" eaLnBrk="1" hangingPunct="1"/>
            <a:r>
              <a:rPr lang="en-GB" altLang="en-US" sz="2000" dirty="0" smtClean="0"/>
              <a:t>Fieldtrip, if analysing EMEG </a:t>
            </a:r>
            <a:r>
              <a:rPr lang="en-GB" altLang="en-US" sz="2000" dirty="0"/>
              <a:t>data (</a:t>
            </a:r>
            <a:r>
              <a:rPr lang="en-GB" altLang="en-US" sz="2000" dirty="0">
                <a:hlinkClick r:id="rId6"/>
              </a:rPr>
              <a:t>http://</a:t>
            </a:r>
            <a:r>
              <a:rPr lang="en-GB" altLang="en-US" sz="2000" dirty="0" smtClean="0">
                <a:hlinkClick r:id="rId6"/>
              </a:rPr>
              <a:t>fieldtrip.fcdonders.nl</a:t>
            </a:r>
            <a:r>
              <a:rPr lang="en-GB" altLang="en-US" sz="2000" dirty="0" smtClean="0"/>
              <a:t>; we’ll skip this)</a:t>
            </a:r>
          </a:p>
          <a:p>
            <a:pPr lvl="1" eaLnBrk="1" hangingPunct="1"/>
            <a:r>
              <a:rPr lang="en-GB" altLang="en-US" sz="2000" dirty="0" smtClean="0"/>
              <a:t>LIBSVM, to use SVM </a:t>
            </a:r>
            <a:r>
              <a:rPr lang="en-GB" altLang="en-US" sz="2000" dirty="0"/>
              <a:t>in Octave (</a:t>
            </a:r>
            <a:r>
              <a:rPr lang="en-GB" altLang="en-US" sz="2000" dirty="0">
                <a:hlinkClick r:id="rId7"/>
              </a:rPr>
              <a:t>https://</a:t>
            </a:r>
            <a:r>
              <a:rPr lang="en-GB" altLang="en-US" sz="2000" dirty="0" smtClean="0">
                <a:hlinkClick r:id="rId7"/>
              </a:rPr>
              <a:t>github.com/cjlin1/libsvm</a:t>
            </a:r>
            <a:r>
              <a:rPr lang="en-GB" altLang="en-US" sz="2000" dirty="0" smtClean="0"/>
              <a:t>; can skip)</a:t>
            </a:r>
          </a:p>
          <a:p>
            <a:pPr lvl="1" eaLnBrk="1" hangingPunct="1"/>
            <a:r>
              <a:rPr lang="en-GB" altLang="en-US" sz="2000" dirty="0" smtClean="0"/>
              <a:t>surfing toolbox, </a:t>
            </a:r>
            <a:r>
              <a:rPr lang="en-GB" altLang="en-US" sz="2000" dirty="0"/>
              <a:t>for </a:t>
            </a:r>
            <a:r>
              <a:rPr lang="en-GB" altLang="en-US" sz="2000" dirty="0" smtClean="0"/>
              <a:t>surface analyses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(</a:t>
            </a:r>
            <a:r>
              <a:rPr lang="en-GB" altLang="en-US" sz="2000" dirty="0" smtClean="0">
                <a:hlinkClick r:id="rId8"/>
              </a:rPr>
              <a:t>https</a:t>
            </a:r>
            <a:r>
              <a:rPr lang="en-GB" altLang="en-US" sz="2000" dirty="0">
                <a:hlinkClick r:id="rId8"/>
              </a:rPr>
              <a:t>://</a:t>
            </a:r>
            <a:r>
              <a:rPr lang="en-GB" altLang="en-US" sz="2000" dirty="0" smtClean="0">
                <a:hlinkClick r:id="rId8"/>
              </a:rPr>
              <a:t>github.com/nno/surfing</a:t>
            </a:r>
            <a:r>
              <a:rPr lang="en-GB" altLang="en-US" sz="2000" dirty="0" smtClean="0"/>
              <a:t>; skip)</a:t>
            </a:r>
          </a:p>
          <a:p>
            <a:pPr lvl="1" eaLnBrk="1" hangingPunct="1"/>
            <a:r>
              <a:rPr lang="en-GB" altLang="en-US" sz="2000" dirty="0" err="1" smtClean="0"/>
              <a:t>NeuroElf</a:t>
            </a:r>
            <a:r>
              <a:rPr lang="en-GB" altLang="en-US" sz="2000" dirty="0" smtClean="0"/>
              <a:t>, for </a:t>
            </a:r>
            <a:r>
              <a:rPr lang="en-GB" altLang="en-US" sz="2000" dirty="0" err="1" smtClean="0"/>
              <a:t>BrainVoyager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data (</a:t>
            </a:r>
            <a:r>
              <a:rPr lang="en-GB" altLang="en-US" sz="2000" dirty="0">
                <a:hlinkClick r:id="rId9"/>
              </a:rPr>
              <a:t>http://</a:t>
            </a:r>
            <a:r>
              <a:rPr lang="en-GB" altLang="en-US" sz="2000" dirty="0" smtClean="0">
                <a:hlinkClick r:id="rId9"/>
              </a:rPr>
              <a:t>neuroelf.net</a:t>
            </a:r>
            <a:r>
              <a:rPr lang="en-GB" altLang="en-US" sz="2000" dirty="0" smtClean="0"/>
              <a:t>; skip; not on Octave)</a:t>
            </a:r>
          </a:p>
          <a:p>
            <a:pPr eaLnBrk="1" hangingPunct="1"/>
            <a:r>
              <a:rPr lang="en-GB" altLang="en-US" sz="2400" dirty="0" smtClean="0"/>
              <a:t>(I’d recommend running “</a:t>
            </a:r>
            <a:r>
              <a:rPr lang="en-GB" altLang="en-US" sz="2400" dirty="0" err="1" smtClean="0">
                <a:latin typeface="Consolas" panose="020B0609020204030204" pitchFamily="49" charset="0"/>
              </a:rPr>
              <a:t>dbstop</a:t>
            </a:r>
            <a:r>
              <a:rPr lang="en-GB" altLang="en-US" sz="2400" dirty="0" smtClean="0">
                <a:latin typeface="Consolas" panose="020B0609020204030204" pitchFamily="49" charset="0"/>
              </a:rPr>
              <a:t> if error</a:t>
            </a:r>
            <a:r>
              <a:rPr lang="en-GB" altLang="en-US" sz="2400" dirty="0" smtClean="0"/>
              <a:t>”)</a:t>
            </a:r>
          </a:p>
          <a:p>
            <a:pPr marL="457200" lvl="1" indent="0" eaLnBrk="1" hangingPunct="1">
              <a:buNone/>
            </a:pPr>
            <a:endParaRPr lang="en-GB" altLang="en-US" sz="2000" dirty="0" smtClean="0"/>
          </a:p>
          <a:p>
            <a:pPr lvl="1" eaLnBrk="1" hangingPunct="1"/>
            <a:endParaRPr lang="en-GB" altLang="en-US" sz="2000" dirty="0" smtClean="0"/>
          </a:p>
          <a:p>
            <a:pPr lvl="1" eaLnBrk="1" hangingPunct="1"/>
            <a:endParaRPr lang="en-GB" altLang="en-US" sz="20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To run the </a:t>
            </a:r>
            <a:r>
              <a:rPr lang="en-GB" altLang="en-US" sz="3600" b="1" dirty="0" err="1" smtClean="0"/>
              <a:t>CoSMoMVPA</a:t>
            </a:r>
            <a:r>
              <a:rPr lang="en-GB" altLang="en-US" sz="3600" b="1" dirty="0" smtClean="0"/>
              <a:t> demos</a:t>
            </a:r>
            <a:endParaRPr lang="en-GB" alt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683568" y="4581128"/>
            <a:ext cx="8352928" cy="144016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2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251520" y="764704"/>
            <a:ext cx="8892480" cy="5688632"/>
          </a:xfrm>
        </p:spPr>
        <p:txBody>
          <a:bodyPr/>
          <a:lstStyle/>
          <a:p>
            <a:pPr eaLnBrk="1" hangingPunct="1"/>
            <a:r>
              <a:rPr lang="en-GB" altLang="en-US" sz="1900" dirty="0" smtClean="0"/>
              <a:t>Python and Octave/</a:t>
            </a:r>
            <a:r>
              <a:rPr lang="en-GB" altLang="en-US" sz="1900" dirty="0" err="1" smtClean="0"/>
              <a:t>Matlab</a:t>
            </a:r>
            <a:r>
              <a:rPr lang="en-GB" altLang="en-US" sz="1900" dirty="0" smtClean="0"/>
              <a:t> are both high-level programming languages with many similarities</a:t>
            </a:r>
          </a:p>
          <a:p>
            <a:pPr eaLnBrk="1" hangingPunct="1"/>
            <a:r>
              <a:rPr lang="en-GB" altLang="en-US" sz="1900" dirty="0" smtClean="0"/>
              <a:t>Demos mostly use </a:t>
            </a:r>
            <a:r>
              <a:rPr lang="en-GB" altLang="en-US" sz="1900" dirty="0" err="1" smtClean="0"/>
              <a:t>CoSMo</a:t>
            </a:r>
            <a:r>
              <a:rPr lang="en-GB" altLang="en-US" sz="1900" dirty="0" smtClean="0"/>
              <a:t> functions, so minimal programming required, but note:</a:t>
            </a:r>
          </a:p>
          <a:p>
            <a:pPr eaLnBrk="1" hangingPunct="1"/>
            <a:endParaRPr lang="en-GB" altLang="en-US" sz="2200" dirty="0" smtClean="0"/>
          </a:p>
          <a:p>
            <a:pPr eaLnBrk="1" hangingPunct="1"/>
            <a:endParaRPr lang="en-GB" altLang="en-US" sz="2200" dirty="0" smtClean="0"/>
          </a:p>
          <a:p>
            <a:pPr eaLnBrk="1" hangingPunct="1"/>
            <a:endParaRPr lang="en-GB" altLang="en-US" sz="2200" dirty="0" smtClean="0"/>
          </a:p>
          <a:p>
            <a:pPr eaLnBrk="1" hangingPunct="1"/>
            <a:endParaRPr lang="en-GB" altLang="en-US" sz="2200" dirty="0"/>
          </a:p>
          <a:p>
            <a:pPr eaLnBrk="1" hangingPunct="1"/>
            <a:endParaRPr lang="en-GB" altLang="en-US" sz="2200" dirty="0" smtClean="0"/>
          </a:p>
          <a:p>
            <a:pPr eaLnBrk="1" hangingPunct="1"/>
            <a:endParaRPr lang="en-GB" altLang="en-US" sz="2200" dirty="0"/>
          </a:p>
          <a:p>
            <a:pPr eaLnBrk="1" hangingPunct="1"/>
            <a:endParaRPr lang="en-GB" altLang="en-US" sz="2200" dirty="0" smtClean="0"/>
          </a:p>
          <a:p>
            <a:pPr eaLnBrk="1" hangingPunct="1"/>
            <a:endParaRPr lang="en-GB" altLang="en-US" sz="2200" dirty="0"/>
          </a:p>
          <a:p>
            <a:pPr eaLnBrk="1" hangingPunct="1"/>
            <a:endParaRPr lang="en-GB" altLang="en-US" sz="2200" dirty="0" smtClean="0"/>
          </a:p>
          <a:p>
            <a:pPr eaLnBrk="1" hangingPunct="1"/>
            <a:endParaRPr lang="en-GB" altLang="en-US" sz="2200" dirty="0"/>
          </a:p>
          <a:p>
            <a:pPr eaLnBrk="1" hangingPunct="1"/>
            <a:endParaRPr lang="en-GB" altLang="en-US" sz="2200" dirty="0" smtClean="0"/>
          </a:p>
          <a:p>
            <a:pPr eaLnBrk="1" hangingPunct="1"/>
            <a:r>
              <a:rPr lang="en-GB" altLang="en-US" sz="2200" dirty="0" smtClean="0"/>
              <a:t>If unsure, just ask!   (</a:t>
            </a:r>
            <a:r>
              <a:rPr lang="en-GB" altLang="en-US" sz="2200" dirty="0"/>
              <a:t>or </a:t>
            </a:r>
            <a:r>
              <a:rPr lang="en-GB" altLang="en-US" sz="2200" dirty="0" smtClean="0"/>
              <a:t>Google e.g. “</a:t>
            </a:r>
            <a:r>
              <a:rPr lang="en-GB" altLang="en-US" sz="2200" dirty="0" err="1" smtClean="0"/>
              <a:t>numpy</a:t>
            </a:r>
            <a:r>
              <a:rPr lang="en-GB" altLang="en-US" sz="2200" dirty="0" smtClean="0"/>
              <a:t>-for-</a:t>
            </a:r>
            <a:r>
              <a:rPr lang="en-GB" altLang="en-US" sz="2200" dirty="0" err="1" smtClean="0"/>
              <a:t>matlab</a:t>
            </a:r>
            <a:r>
              <a:rPr lang="en-GB" altLang="en-US" sz="2200" dirty="0" smtClean="0"/>
              <a:t>-users”)</a:t>
            </a:r>
          </a:p>
          <a:p>
            <a:pPr marL="457200" lvl="1" indent="0" eaLnBrk="1" hangingPunct="1">
              <a:buNone/>
            </a:pPr>
            <a:endParaRPr lang="en-GB" altLang="en-US" sz="22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188640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Python(+</a:t>
            </a:r>
            <a:r>
              <a:rPr lang="en-GB" altLang="en-US" sz="3600" b="1" dirty="0" err="1" smtClean="0"/>
              <a:t>Numpy</a:t>
            </a:r>
            <a:r>
              <a:rPr lang="en-GB" altLang="en-US" sz="3600" b="1" dirty="0" smtClean="0"/>
              <a:t>) vs Octave/</a:t>
            </a:r>
            <a:r>
              <a:rPr lang="en-GB" altLang="en-US" sz="3600" b="1" dirty="0" err="1" smtClean="0"/>
              <a:t>Matlab</a:t>
            </a:r>
            <a:endParaRPr lang="en-GB" alt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851539"/>
              </p:ext>
            </p:extLst>
          </p:nvPr>
        </p:nvGraphicFramePr>
        <p:xfrm>
          <a:off x="332493" y="1988840"/>
          <a:ext cx="849694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3949759393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4219300975"/>
                    </a:ext>
                  </a:extLst>
                </a:gridCol>
              </a:tblGrid>
              <a:tr h="2749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Python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Octave/</a:t>
                      </a:r>
                      <a:r>
                        <a:rPr lang="en-GB" dirty="0" err="1" smtClean="0"/>
                        <a:t>Matlab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091634"/>
                  </a:ext>
                </a:extLst>
              </a:tr>
              <a:tr h="481144">
                <a:tc>
                  <a:txBody>
                    <a:bodyPr/>
                    <a:lstStyle/>
                    <a:p>
                      <a:r>
                        <a:rPr lang="en-GB" dirty="0" smtClean="0"/>
                        <a:t>Zero-based indexing, with [ ]:</a:t>
                      </a:r>
                    </a:p>
                    <a:p>
                      <a:r>
                        <a:rPr lang="en-GB" dirty="0" smtClean="0"/>
                        <a:t>e.g. </a:t>
                      </a:r>
                      <a:r>
                        <a:rPr lang="en-GB" b="1" dirty="0" smtClean="0"/>
                        <a:t>a[0:2]</a:t>
                      </a:r>
                      <a:r>
                        <a:rPr lang="en-GB" dirty="0" smtClean="0"/>
                        <a:t> returns first 3 elements of </a:t>
                      </a:r>
                      <a:r>
                        <a:rPr lang="en-GB" b="1" dirty="0" smtClean="0"/>
                        <a:t>a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One-based indexing, with ( ):</a:t>
                      </a:r>
                    </a:p>
                    <a:p>
                      <a:r>
                        <a:rPr lang="en-GB" dirty="0" smtClean="0"/>
                        <a:t>e.g. </a:t>
                      </a:r>
                      <a:r>
                        <a:rPr lang="en-GB" b="1" dirty="0" smtClean="0"/>
                        <a:t>a(1:3) </a:t>
                      </a:r>
                      <a:r>
                        <a:rPr lang="en-GB" dirty="0" smtClean="0"/>
                        <a:t>returns first 3 elements of </a:t>
                      </a:r>
                      <a:r>
                        <a:rPr lang="en-GB" b="1" dirty="0" smtClean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811076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r>
                        <a:rPr lang="en-GB" b="0" dirty="0" smtClean="0"/>
                        <a:t>Transpose with: </a:t>
                      </a:r>
                      <a:r>
                        <a:rPr lang="en-GB" b="1" dirty="0" err="1" smtClean="0"/>
                        <a:t>a.conj</a:t>
                      </a:r>
                      <a:r>
                        <a:rPr lang="en-GB" b="1" dirty="0" smtClean="0"/>
                        <a:t>().T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Transpose with: </a:t>
                      </a:r>
                      <a:r>
                        <a:rPr lang="en-GB" b="1" dirty="0" smtClean="0"/>
                        <a:t>a’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36299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r>
                        <a:rPr lang="en-GB" dirty="0" smtClean="0"/>
                        <a:t>Comment with #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Comment with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900121"/>
                  </a:ext>
                </a:extLst>
              </a:tr>
              <a:tr h="481144">
                <a:tc>
                  <a:txBody>
                    <a:bodyPr/>
                    <a:lstStyle/>
                    <a:p>
                      <a:r>
                        <a:rPr lang="en-GB" dirty="0" smtClean="0"/>
                        <a:t>Print values with: </a:t>
                      </a:r>
                      <a:r>
                        <a:rPr lang="en-GB" b="1" dirty="0" smtClean="0"/>
                        <a:t>print(a)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Print values with: </a:t>
                      </a:r>
                      <a:r>
                        <a:rPr lang="en-GB" b="1" dirty="0" smtClean="0"/>
                        <a:t>a,     </a:t>
                      </a:r>
                      <a:r>
                        <a:rPr lang="en-GB" b="0" dirty="0" smtClean="0"/>
                        <a:t>or</a:t>
                      </a:r>
                      <a:r>
                        <a:rPr lang="en-GB" b="1" dirty="0" smtClean="0"/>
                        <a:t>      </a:t>
                      </a:r>
                      <a:r>
                        <a:rPr lang="en-GB" b="1" dirty="0" err="1" smtClean="0"/>
                        <a:t>disp</a:t>
                      </a:r>
                      <a:r>
                        <a:rPr lang="en-GB" b="1" dirty="0" smtClean="0"/>
                        <a:t>(a)</a:t>
                      </a:r>
                      <a:r>
                        <a:rPr lang="en-GB" dirty="0" smtClean="0"/>
                        <a:t>,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or                            </a:t>
                      </a:r>
                      <a:r>
                        <a:rPr lang="en-GB" b="1" dirty="0" err="1" smtClean="0"/>
                        <a:t>fprintf</a:t>
                      </a:r>
                      <a:r>
                        <a:rPr lang="en-GB" b="1" dirty="0" smtClean="0"/>
                        <a:t>( ‘%g’ , a)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939614"/>
                  </a:ext>
                </a:extLst>
              </a:tr>
              <a:tr h="481144">
                <a:tc>
                  <a:txBody>
                    <a:bodyPr/>
                    <a:lstStyle/>
                    <a:p>
                      <a:r>
                        <a:rPr lang="en-GB" dirty="0" smtClean="0"/>
                        <a:t>Loop</a:t>
                      </a:r>
                      <a:r>
                        <a:rPr lang="en-GB" baseline="0" dirty="0" smtClean="0"/>
                        <a:t> with e.g.: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en-GB" b="1" dirty="0" smtClean="0"/>
                        <a:t> </a:t>
                      </a:r>
                      <a:r>
                        <a:rPr lang="en-GB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GB" b="1" dirty="0" smtClean="0"/>
                        <a:t>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lang="en-GB" b="1" dirty="0" smtClean="0"/>
                        <a:t>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range(1,</a:t>
                      </a:r>
                      <a:r>
                        <a:rPr lang="en-GB" b="1" dirty="0" smtClean="0"/>
                        <a:t>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4):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Loop with</a:t>
                      </a:r>
                      <a:r>
                        <a:rPr lang="en-GB" baseline="0" dirty="0" smtClean="0"/>
                        <a:t> e.g.</a:t>
                      </a:r>
                      <a:r>
                        <a:rPr lang="en-GB" dirty="0" smtClean="0"/>
                        <a:t>: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en-GB" b="1" dirty="0" smtClean="0"/>
                        <a:t> </a:t>
                      </a: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= 1:3</a:t>
                      </a:r>
                      <a:b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end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637143"/>
                  </a:ext>
                </a:extLst>
              </a:tr>
              <a:tr h="481144">
                <a:tc>
                  <a:txBody>
                    <a:bodyPr/>
                    <a:lstStyle/>
                    <a:p>
                      <a:r>
                        <a:rPr lang="en-GB" b="0" dirty="0" smtClean="0"/>
                        <a:t>Can</a:t>
                      </a:r>
                      <a:r>
                        <a:rPr lang="en-GB" b="0" baseline="0" dirty="0" smtClean="0"/>
                        <a:t> store arbitrary items in a list, e.g.:</a:t>
                      </a:r>
                      <a:br>
                        <a:rPr lang="en-GB" b="0" baseline="0" dirty="0" smtClean="0"/>
                      </a:br>
                      <a:r>
                        <a:rPr lang="en-GB" b="1" baseline="0" dirty="0" smtClean="0"/>
                        <a:t>a = [10, “hello” ];  </a:t>
                      </a:r>
                      <a:r>
                        <a:rPr lang="en-GB" b="0" baseline="0" dirty="0" smtClean="0"/>
                        <a:t>get last item with: </a:t>
                      </a:r>
                      <a:r>
                        <a:rPr lang="en-GB" b="1" baseline="0" dirty="0" smtClean="0"/>
                        <a:t>a[-1]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/>
                        <a:t>Can</a:t>
                      </a:r>
                      <a:r>
                        <a:rPr lang="en-GB" b="0" baseline="0" dirty="0" smtClean="0"/>
                        <a:t> store arbitrary items in cell array, e.g.:</a:t>
                      </a:r>
                      <a:br>
                        <a:rPr lang="en-GB" b="0" baseline="0" dirty="0" smtClean="0"/>
                      </a:br>
                      <a:r>
                        <a:rPr lang="en-GB" b="1" baseline="0" dirty="0" smtClean="0"/>
                        <a:t>a = {10, “hello” }; </a:t>
                      </a:r>
                      <a:r>
                        <a:rPr lang="en-GB" b="0" baseline="0" dirty="0" smtClean="0"/>
                        <a:t>get last item with: </a:t>
                      </a:r>
                      <a:r>
                        <a:rPr lang="en-GB" b="1" baseline="0" dirty="0" smtClean="0"/>
                        <a:t>a{end}</a:t>
                      </a:r>
                      <a:endParaRPr lang="en-GB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456287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r>
                        <a:rPr lang="en-GB" dirty="0" smtClean="0"/>
                        <a:t>Get help with: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="1" baseline="0" dirty="0" err="1" smtClean="0"/>
                        <a:t>func</a:t>
                      </a:r>
                      <a:r>
                        <a:rPr lang="en-GB" b="1" baseline="0" dirty="0" smtClean="0"/>
                        <a:t>?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Get help with:  </a:t>
                      </a:r>
                      <a:r>
                        <a:rPr lang="en-GB" b="1" dirty="0" smtClean="0"/>
                        <a:t>help </a:t>
                      </a:r>
                      <a:r>
                        <a:rPr lang="en-GB" b="1" dirty="0" err="1" smtClean="0"/>
                        <a:t>func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001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66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A first example: Tutorial dataset “digit”</a:t>
            </a:r>
            <a:endParaRPr lang="en-GB" altLang="en-US" sz="2400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81234" y="908720"/>
            <a:ext cx="8363272" cy="2736304"/>
          </a:xfrm>
        </p:spPr>
        <p:txBody>
          <a:bodyPr/>
          <a:lstStyle/>
          <a:p>
            <a:pPr eaLnBrk="1" hangingPunct="1"/>
            <a:r>
              <a:rPr lang="en-GB" altLang="en-US" sz="2400" dirty="0" smtClean="0"/>
              <a:t>single participant</a:t>
            </a:r>
          </a:p>
          <a:p>
            <a:pPr eaLnBrk="1" hangingPunct="1"/>
            <a:r>
              <a:rPr lang="en-GB" altLang="en-US" sz="2400" dirty="0" smtClean="0"/>
              <a:t>2 conditions: </a:t>
            </a:r>
            <a:r>
              <a:rPr lang="en-GB" altLang="en-US" sz="2400" b="1" dirty="0" smtClean="0"/>
              <a:t>index vs middle finger </a:t>
            </a:r>
            <a:r>
              <a:rPr lang="en-GB" altLang="en-US" sz="2400" dirty="0" smtClean="0"/>
              <a:t>right-hand button presses for 8 s, followed by 16 s rest</a:t>
            </a:r>
          </a:p>
          <a:p>
            <a:pPr eaLnBrk="1" hangingPunct="1"/>
            <a:r>
              <a:rPr lang="en-GB" altLang="en-US" sz="2400" dirty="0" smtClean="0"/>
              <a:t>4 fMRI runs with 4 repeats of each condition per run</a:t>
            </a:r>
          </a:p>
          <a:p>
            <a:pPr eaLnBrk="1" hangingPunct="1"/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32 volumes of t-value maps</a:t>
            </a:r>
          </a:p>
          <a:p>
            <a:pPr eaLnBrk="1" hangingPunct="1"/>
            <a:r>
              <a:rPr lang="en-GB" altLang="en-US" sz="2400" dirty="0" smtClean="0"/>
              <a:t>AFNI format</a:t>
            </a:r>
            <a:endParaRPr lang="en-GB" altLang="en-US" sz="2000" dirty="0" smtClean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81234" y="3645024"/>
            <a:ext cx="8862766" cy="5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altLang="en-US" sz="2400" dirty="0" smtClean="0"/>
              <a:t>We might ask – where in the brain is there information about which finger is moving?</a:t>
            </a:r>
            <a:endParaRPr lang="en-GB" altLang="en-US" sz="2000" dirty="0" smtClean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0" y="4509120"/>
            <a:ext cx="9117941" cy="228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en-US" sz="2400" b="1" dirty="0" smtClean="0"/>
              <a:t>From </a:t>
            </a:r>
            <a:r>
              <a:rPr lang="en-GB" altLang="en-US" sz="2400" b="1" dirty="0" err="1" smtClean="0"/>
              <a:t>CoSMoMVPA’s</a:t>
            </a:r>
            <a:r>
              <a:rPr lang="en-GB" altLang="en-US" sz="2400" b="1" dirty="0" smtClean="0"/>
              <a:t> “examples” folder, open: “</a:t>
            </a:r>
            <a:r>
              <a:rPr lang="en-GB" altLang="en-US" sz="2400" b="1" dirty="0" err="1" smtClean="0"/>
              <a:t>demo_fmri_searchlight_naive_bayes.m</a:t>
            </a:r>
            <a:r>
              <a:rPr lang="en-GB" altLang="en-US" sz="2400" b="1" dirty="0" smtClean="0"/>
              <a:t>”</a:t>
            </a:r>
          </a:p>
          <a:p>
            <a:pPr marL="0" indent="0" algn="ctr" eaLnBrk="1" hangingPunct="1">
              <a:buNone/>
            </a:pPr>
            <a:r>
              <a:rPr lang="en-GB" altLang="en-US" sz="2400" b="1" dirty="0" smtClean="0"/>
              <a:t>Add a breakpoint on the last line, then run it.</a:t>
            </a:r>
          </a:p>
          <a:p>
            <a:pPr marL="0" indent="0" algn="ctr" eaLnBrk="1" hangingPunct="1">
              <a:buNone/>
            </a:pPr>
            <a:r>
              <a:rPr lang="en-GB" altLang="en-US" sz="2400" dirty="0" smtClean="0"/>
              <a:t>(Don’t worry about the code for now, </a:t>
            </a:r>
            <a:br>
              <a:rPr lang="en-GB" altLang="en-US" sz="2400" dirty="0" smtClean="0"/>
            </a:br>
            <a:r>
              <a:rPr lang="en-GB" altLang="en-US" sz="2400" dirty="0" smtClean="0"/>
              <a:t>we’ll unpick the details  next…)</a:t>
            </a:r>
            <a:endParaRPr lang="en-GB" alt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38" y="4541163"/>
            <a:ext cx="60275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8" grpId="0" uiExpand="1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A first example: Tutorial dataset “digit”</a:t>
            </a:r>
            <a:endParaRPr lang="en-GB" altLang="en-US" sz="24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81234" y="836712"/>
            <a:ext cx="8611247" cy="5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en-US" sz="2000" dirty="0" smtClean="0"/>
              <a:t>Where in the brain is there information about digit?</a:t>
            </a:r>
            <a:endParaRPr lang="en-GB" altLang="en-US" sz="1800" dirty="0" smtClean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81235" y="3356992"/>
            <a:ext cx="861124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altLang="en-US" sz="2400" dirty="0" smtClean="0"/>
              <a:t>What choices do we need to make to produce this output?</a:t>
            </a:r>
          </a:p>
          <a:p>
            <a:pPr lvl="1" eaLnBrk="1" hangingPunct="1"/>
            <a:r>
              <a:rPr lang="en-GB" altLang="en-US" sz="1600" dirty="0" smtClean="0"/>
              <a:t>Which voxels will we include?</a:t>
            </a:r>
          </a:p>
          <a:p>
            <a:pPr lvl="1" eaLnBrk="1" hangingPunct="1"/>
            <a:r>
              <a:rPr lang="en-GB" altLang="en-US" sz="1600" dirty="0"/>
              <a:t>How will we partition/cross-validate? </a:t>
            </a:r>
          </a:p>
          <a:p>
            <a:pPr lvl="1" eaLnBrk="1" hangingPunct="1"/>
            <a:r>
              <a:rPr lang="en-GB" altLang="en-US" sz="1600" dirty="0" smtClean="0"/>
              <a:t>Which method/classifier will we use?</a:t>
            </a:r>
          </a:p>
          <a:p>
            <a:pPr lvl="1" eaLnBrk="1" hangingPunct="1"/>
            <a:r>
              <a:rPr lang="en-GB" altLang="en-US" sz="1600" dirty="0" smtClean="0"/>
              <a:t>Which output measure will we use?</a:t>
            </a:r>
          </a:p>
          <a:p>
            <a:pPr lvl="1" eaLnBrk="1" hangingPunct="1"/>
            <a:r>
              <a:rPr lang="en-GB" altLang="en-US" sz="1600" dirty="0" smtClean="0"/>
              <a:t>(Also, choice of pre-processing etc…)</a:t>
            </a:r>
            <a:endParaRPr lang="en-GB" altLang="en-US" sz="1400" dirty="0"/>
          </a:p>
          <a:p>
            <a:pPr marL="0" indent="0" eaLnBrk="1" hangingPunct="1">
              <a:buNone/>
            </a:pPr>
            <a:r>
              <a:rPr lang="en-GB" altLang="en-US" sz="2400" dirty="0" smtClean="0"/>
              <a:t>What question should we ask next?</a:t>
            </a:r>
          </a:p>
          <a:p>
            <a:pPr lvl="1" eaLnBrk="1" hangingPunct="1"/>
            <a:r>
              <a:rPr lang="en-GB" altLang="en-US" sz="1600" dirty="0" smtClean="0"/>
              <a:t>Is the information significant?</a:t>
            </a:r>
          </a:p>
          <a:p>
            <a:pPr lvl="2" eaLnBrk="1" hangingPunct="1"/>
            <a:r>
              <a:rPr lang="en-GB" altLang="en-US" sz="1600" dirty="0" smtClean="0"/>
              <a:t>for this participant?</a:t>
            </a:r>
          </a:p>
          <a:p>
            <a:pPr lvl="2" eaLnBrk="1" hangingPunct="1"/>
            <a:r>
              <a:rPr lang="en-GB" altLang="en-US" sz="1600" dirty="0" smtClean="0"/>
              <a:t>on average across participants?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4" y="1391678"/>
            <a:ext cx="5359567" cy="17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Plan for the day</a:t>
            </a:r>
            <a:endParaRPr lang="en-GB" alt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23743"/>
              </p:ext>
            </p:extLst>
          </p:nvPr>
        </p:nvGraphicFramePr>
        <p:xfrm>
          <a:off x="683568" y="836711"/>
          <a:ext cx="7776864" cy="5900812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660902">
                  <a:extLst>
                    <a:ext uri="{9D8B030D-6E8A-4147-A177-3AD203B41FA5}">
                      <a16:colId xmlns:a16="http://schemas.microsoft.com/office/drawing/2014/main" val="1722292224"/>
                    </a:ext>
                  </a:extLst>
                </a:gridCol>
                <a:gridCol w="6115962">
                  <a:extLst>
                    <a:ext uri="{9D8B030D-6E8A-4147-A177-3AD203B41FA5}">
                      <a16:colId xmlns:a16="http://schemas.microsoft.com/office/drawing/2014/main" val="1650833295"/>
                    </a:ext>
                  </a:extLst>
                </a:gridCol>
              </a:tblGrid>
              <a:tr h="792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9:05 – 10:00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MVPA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the </a:t>
                      </a:r>
                      <a:r>
                        <a:rPr lang="en-GB" sz="1600" dirty="0" err="1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CoSMoMVPA</a:t>
                      </a: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Toolbox</a:t>
                      </a:r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alternatives)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example – fast classification searchlight</a:t>
                      </a:r>
                      <a:endParaRPr lang="en-GB" sz="1600" dirty="0" smtClean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03334842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799809"/>
                  </a:ext>
                </a:extLst>
              </a:tr>
              <a:tr h="8117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10:15 – 11:00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baseline="0" dirty="0" err="1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CoSMoMVPA’s</a:t>
                      </a:r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dataset structure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features to use (ROIs, searchlights)?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method/classifier?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376462315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836358"/>
                  </a:ext>
                </a:extLst>
              </a:tr>
              <a:tr h="667724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11:15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12:00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Partitions and cross-validation</a:t>
                      </a:r>
                      <a:endParaRPr lang="en-GB" sz="1600" dirty="0" smtClean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measures and s</a:t>
                      </a: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tatistics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702048638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98302"/>
                  </a:ext>
                </a:extLst>
              </a:tr>
              <a:tr h="667724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1:30 – 2:15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RSA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the RSA toolbox; dataset demos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81977363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5515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2:30 – 3:15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RSA Toolbox Demos: RDMs,</a:t>
                      </a:r>
                      <a:r>
                        <a:rPr lang="en-GB" sz="1600" baseline="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visualisations, statistics</a:t>
                      </a:r>
                      <a:endParaRPr lang="en-GB" sz="16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23948523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615666"/>
                  </a:ext>
                </a:extLst>
              </a:tr>
              <a:tr h="425861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3:30 – 4:30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Time-resolved MVPA, with Olaf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Hauk</a:t>
                      </a:r>
                      <a:endParaRPr lang="en-GB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223637752"/>
                  </a:ext>
                </a:extLst>
              </a:tr>
              <a:tr h="356195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i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7 pm: Social event at the Tivoli</a:t>
                      </a:r>
                      <a:endParaRPr lang="en-GB" sz="1600" i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510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9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36910"/>
          </a:xfrm>
        </p:spPr>
        <p:txBody>
          <a:bodyPr/>
          <a:lstStyle/>
          <a:p>
            <a:pPr eaLnBrk="1" hangingPunct="1"/>
            <a:r>
              <a:rPr lang="en-GB" altLang="en-US" sz="3600" dirty="0" smtClean="0"/>
              <a:t>The </a:t>
            </a:r>
            <a:r>
              <a:rPr lang="en-GB" altLang="en-US" sz="3600" dirty="0" smtClean="0">
                <a:solidFill>
                  <a:srgbClr val="0070C0"/>
                </a:solidFill>
              </a:rPr>
              <a:t>“dataset” </a:t>
            </a:r>
            <a:r>
              <a:rPr lang="en-GB" altLang="en-US" sz="3600" dirty="0" smtClean="0"/>
              <a:t>structure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</a:t>
            </a:r>
            <a:r>
              <a:rPr lang="en-GB" altLang="en-US" sz="3600" b="1" dirty="0" err="1" smtClean="0"/>
              <a:t>CoSMoMVPA</a:t>
            </a:r>
            <a:r>
              <a:rPr lang="en-GB" altLang="en-US" sz="3600" b="1" dirty="0" smtClean="0"/>
              <a:t> work?</a:t>
            </a:r>
            <a:endParaRPr lang="en-GB" alt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949" y="2492896"/>
            <a:ext cx="5493039" cy="388902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57723" y="1777677"/>
            <a:ext cx="2520282" cy="532929"/>
            <a:chOff x="2057723" y="1777677"/>
            <a:chExt cx="2520282" cy="532929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2057723" y="2310606"/>
              <a:ext cx="2520281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2057723" y="1777677"/>
              <a:ext cx="2520282" cy="43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en-US" sz="3200" dirty="0" smtClean="0">
                  <a:solidFill>
                    <a:srgbClr val="0070C0"/>
                  </a:solidFill>
                </a:rPr>
                <a:t>“features”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3569" y="2564903"/>
            <a:ext cx="582066" cy="2520282"/>
            <a:chOff x="683569" y="2564903"/>
            <a:chExt cx="582066" cy="252028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265635" y="2924943"/>
              <a:ext cx="0" cy="1800203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tle 1"/>
            <p:cNvSpPr txBox="1">
              <a:spLocks/>
            </p:cNvSpPr>
            <p:nvPr/>
          </p:nvSpPr>
          <p:spPr bwMode="auto">
            <a:xfrm rot="16200000">
              <a:off x="-358117" y="3606589"/>
              <a:ext cx="2520282" cy="43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en-US" sz="3200" dirty="0" smtClean="0">
                  <a:solidFill>
                    <a:srgbClr val="0070C0"/>
                  </a:solidFill>
                </a:rPr>
                <a:t>“samples”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36296" y="2636912"/>
            <a:ext cx="878603" cy="3745011"/>
            <a:chOff x="7236296" y="2636912"/>
            <a:chExt cx="878603" cy="3745011"/>
          </a:xfrm>
        </p:grpSpPr>
        <p:sp>
          <p:nvSpPr>
            <p:cNvPr id="23" name="Right Brace 22"/>
            <p:cNvSpPr/>
            <p:nvPr/>
          </p:nvSpPr>
          <p:spPr>
            <a:xfrm>
              <a:off x="7236296" y="2636912"/>
              <a:ext cx="248162" cy="374501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 bwMode="auto">
            <a:xfrm rot="5400000">
              <a:off x="6636303" y="4290962"/>
              <a:ext cx="2520282" cy="43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en-US" sz="3200" dirty="0" smtClean="0">
                  <a:solidFill>
                    <a:srgbClr val="0070C0"/>
                  </a:solidFill>
                </a:rPr>
                <a:t>“attributes”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55949" y="2700338"/>
            <a:ext cx="3187501" cy="2240830"/>
          </a:xfrm>
          <a:prstGeom prst="rect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229600" cy="843064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The </a:t>
            </a:r>
            <a:r>
              <a:rPr lang="en-GB" altLang="en-US" sz="2800" dirty="0">
                <a:solidFill>
                  <a:srgbClr val="0070C0"/>
                </a:solidFill>
              </a:rPr>
              <a:t>d</a:t>
            </a:r>
            <a:r>
              <a:rPr lang="en-GB" altLang="en-US" sz="2800" dirty="0" smtClean="0">
                <a:solidFill>
                  <a:srgbClr val="0070C0"/>
                </a:solidFill>
              </a:rPr>
              <a:t>ataset </a:t>
            </a:r>
            <a:r>
              <a:rPr lang="en-GB" altLang="en-US" sz="2800" dirty="0" smtClean="0"/>
              <a:t>object is very general, with functions to interface with different software/file types: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</a:t>
            </a:r>
            <a:r>
              <a:rPr lang="en-GB" altLang="en-US" sz="3600" b="1" dirty="0" err="1" smtClean="0"/>
              <a:t>CoSMoMVPA</a:t>
            </a:r>
            <a:r>
              <a:rPr lang="en-GB" altLang="en-US" sz="3600" b="1" dirty="0" smtClean="0"/>
              <a:t> work?</a:t>
            </a:r>
            <a:endParaRPr lang="en-GB" alt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869905"/>
            <a:ext cx="6480720" cy="45083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88078" y="1980819"/>
            <a:ext cx="976028" cy="3496489"/>
            <a:chOff x="4188078" y="1980819"/>
            <a:chExt cx="976028" cy="3496489"/>
          </a:xfrm>
        </p:grpSpPr>
        <p:sp>
          <p:nvSpPr>
            <p:cNvPr id="2" name="Rectangle 1"/>
            <p:cNvSpPr/>
            <p:nvPr/>
          </p:nvSpPr>
          <p:spPr>
            <a:xfrm>
              <a:off x="4188078" y="1980819"/>
              <a:ext cx="832012" cy="43204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32094" y="3564995"/>
              <a:ext cx="832012" cy="43204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6099" y="5045260"/>
              <a:ext cx="832012" cy="43204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0867" y="2716760"/>
            <a:ext cx="515453" cy="3505780"/>
            <a:chOff x="3850867" y="2716760"/>
            <a:chExt cx="515453" cy="3505780"/>
          </a:xfrm>
        </p:grpSpPr>
        <p:sp>
          <p:nvSpPr>
            <p:cNvPr id="5" name="Rectangle 4"/>
            <p:cNvSpPr/>
            <p:nvPr/>
          </p:nvSpPr>
          <p:spPr>
            <a:xfrm>
              <a:off x="3995936" y="2716760"/>
              <a:ext cx="370384" cy="43204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50867" y="4302206"/>
              <a:ext cx="370384" cy="43204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95246" y="5790492"/>
              <a:ext cx="370384" cy="43204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93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en-GB" sz="3600" dirty="0" smtClean="0"/>
              <a:t>Feature attributes for different dataset types:</a:t>
            </a:r>
            <a:endParaRPr lang="en-GB" sz="3600" dirty="0"/>
          </a:p>
        </p:txBody>
      </p:sp>
      <p:sp>
        <p:nvSpPr>
          <p:cNvPr id="3" name="Rectangle 2"/>
          <p:cNvSpPr/>
          <p:nvPr/>
        </p:nvSpPr>
        <p:spPr>
          <a:xfrm>
            <a:off x="6641976" y="6211669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/>
              <a:t>Oosterhof</a:t>
            </a:r>
            <a:r>
              <a:rPr lang="en-GB" altLang="en-US" dirty="0"/>
              <a:t> et al. (2016)</a:t>
            </a:r>
            <a:br>
              <a:rPr lang="en-GB" altLang="en-US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980728"/>
            <a:ext cx="5184576" cy="56949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120" y="993268"/>
            <a:ext cx="150304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altLang="en-US" b="1" dirty="0" smtClean="0"/>
              <a:t>fMRI volume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580120" y="2852936"/>
            <a:ext cx="150304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altLang="en-US" b="1" dirty="0" smtClean="0"/>
              <a:t>fMRI surface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580120" y="4712604"/>
            <a:ext cx="23356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altLang="en-US" b="1" dirty="0" smtClean="0"/>
              <a:t>EMEG sensor x time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6548953" y="3146485"/>
            <a:ext cx="23356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altLang="en-US" b="1" dirty="0"/>
              <a:t>C</a:t>
            </a:r>
            <a:r>
              <a:rPr lang="en-GB" altLang="en-US" b="1" dirty="0" smtClean="0"/>
              <a:t>an expand to e.g.:</a:t>
            </a:r>
            <a:br>
              <a:rPr lang="en-GB" altLang="en-US" b="1" dirty="0" smtClean="0"/>
            </a:br>
            <a:r>
              <a:rPr lang="en-GB" altLang="en-US" b="1" dirty="0" smtClean="0"/>
              <a:t>EMEG source xyz</a:t>
            </a:r>
            <a:br>
              <a:rPr lang="en-GB" altLang="en-US" b="1" dirty="0" smtClean="0"/>
            </a:br>
            <a:r>
              <a:rPr lang="en-GB" altLang="en-US" b="1" dirty="0" smtClean="0"/>
              <a:t>x </a:t>
            </a:r>
            <a:r>
              <a:rPr lang="en-GB" b="1" dirty="0" smtClean="0"/>
              <a:t>time</a:t>
            </a:r>
          </a:p>
          <a:p>
            <a:pPr algn="ctr"/>
            <a:r>
              <a:rPr lang="en-GB" b="1" dirty="0" smtClean="0"/>
              <a:t>x frequency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914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69" y="188640"/>
            <a:ext cx="8888527" cy="490066"/>
          </a:xfrm>
        </p:spPr>
        <p:txBody>
          <a:bodyPr/>
          <a:lstStyle/>
          <a:p>
            <a:r>
              <a:rPr lang="en-GB" sz="4000" dirty="0" smtClean="0"/>
              <a:t>Overview of </a:t>
            </a:r>
            <a:r>
              <a:rPr lang="en-GB" sz="4000" dirty="0" err="1" smtClean="0"/>
              <a:t>CoSMoMVPA</a:t>
            </a:r>
            <a:r>
              <a:rPr lang="en-GB" sz="4000" dirty="0" smtClean="0"/>
              <a:t> architecture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59469"/>
            <a:ext cx="5904655" cy="6012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41976" y="6211669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/>
              <a:t>Oosterhof</a:t>
            </a:r>
            <a:r>
              <a:rPr lang="en-GB" altLang="en-US" dirty="0"/>
              <a:t> et al. (2016)</a:t>
            </a:r>
            <a:br>
              <a:rPr lang="en-GB" alt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5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en-US" sz="3600" b="1" dirty="0" smtClean="0"/>
              <a:t>With many features, we need to choose,     which of them we want to use</a:t>
            </a:r>
            <a:endParaRPr lang="en-GB" alt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532859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000" dirty="0" smtClean="0"/>
              <a:t>Voxel selection must be based on data independent from test data set </a:t>
            </a:r>
            <a:br>
              <a:rPr lang="en-US" altLang="en-US" sz="2000" dirty="0" smtClean="0"/>
            </a:br>
            <a:r>
              <a:rPr lang="en-US" altLang="en-US" sz="1600" dirty="0" smtClean="0"/>
              <a:t>(not specific to MVPA!)</a:t>
            </a:r>
            <a:endParaRPr lang="en-US" altLang="en-US" sz="1600" dirty="0"/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Choice of which features to use determines: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inference that can be made; 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SNR/risk of overfitting</a:t>
            </a:r>
            <a:endParaRPr lang="en-US" altLang="en-US" sz="2000" dirty="0" smtClean="0"/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Most common ways of voxel selection: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structural ROI </a:t>
            </a:r>
            <a:r>
              <a:rPr lang="en-US" altLang="en-US" sz="1600" dirty="0" smtClean="0"/>
              <a:t>(anatomy; e.g. traced per subject, or from an atlas)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functional ROI </a:t>
            </a:r>
            <a:r>
              <a:rPr lang="en-US" altLang="en-US" sz="1600" dirty="0" smtClean="0"/>
              <a:t>(activity; e.g. from per-subject localizer, or coordinates from literature)</a:t>
            </a:r>
          </a:p>
          <a:p>
            <a:pPr lvl="2">
              <a:spcAft>
                <a:spcPts val="600"/>
              </a:spcAft>
            </a:pPr>
            <a:r>
              <a:rPr lang="en-US" altLang="en-US" sz="1400" dirty="0" smtClean="0"/>
              <a:t>univariate (activation differences)</a:t>
            </a:r>
          </a:p>
          <a:p>
            <a:pPr lvl="2">
              <a:spcAft>
                <a:spcPts val="600"/>
              </a:spcAft>
            </a:pPr>
            <a:r>
              <a:rPr lang="en-US" altLang="en-US" sz="1400" dirty="0" smtClean="0"/>
              <a:t>multivariate (pattern differences)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“Searchlight” </a:t>
            </a:r>
            <a:r>
              <a:rPr lang="en-US" altLang="en-US" sz="1400" dirty="0" smtClean="0"/>
              <a:t>(roving ROI; often local/contiguous, but needn’t be)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“whole brain” </a:t>
            </a:r>
            <a:r>
              <a:rPr lang="en-US" altLang="en-US" sz="1400" dirty="0" smtClean="0"/>
              <a:t>(global ROI; more for prediction applications)</a:t>
            </a:r>
          </a:p>
          <a:p>
            <a:pPr>
              <a:spcAft>
                <a:spcPts val="600"/>
              </a:spcAft>
            </a:pPr>
            <a:r>
              <a:rPr lang="en-US" altLang="en-US" sz="1800" dirty="0" smtClean="0"/>
              <a:t>Could do this at same time as training the model, but would need nested-cross-validation </a:t>
            </a:r>
            <a:r>
              <a:rPr lang="en-US" altLang="en-US" sz="1600" dirty="0" smtClean="0"/>
              <a:t>(complicated, slow, and loss of training data may outweigh any benefits)</a:t>
            </a:r>
            <a:endParaRPr lang="en-US" altLang="en-US" sz="1800" dirty="0" smtClean="0"/>
          </a:p>
          <a:p>
            <a:endParaRPr lang="en-US" altLang="en-US" sz="2400" dirty="0" smtClean="0"/>
          </a:p>
          <a:p>
            <a:pPr>
              <a:buFont typeface="Arial" panose="020B0604020202020204" pitchFamily="34" charset="0"/>
              <a:buNone/>
            </a:pPr>
            <a:endParaRPr lang="en-GB" altLang="en-US" sz="2400" dirty="0" smtClean="0"/>
          </a:p>
        </p:txBody>
      </p:sp>
      <p:pic>
        <p:nvPicPr>
          <p:cNvPr id="4" name="Content Placeholder 3" descr="granada_multivariateSearchlight_3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740" y="5038779"/>
            <a:ext cx="1231080" cy="92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68344" y="5282044"/>
            <a:ext cx="1594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 err="1"/>
              <a:t>Kriegeskorte</a:t>
            </a:r>
            <a:r>
              <a:rPr lang="en-US" altLang="en-US" sz="1400" i="1" dirty="0"/>
              <a:t> et </a:t>
            </a:r>
            <a:r>
              <a:rPr lang="en-US" altLang="en-US" sz="1400" i="1" dirty="0" smtClean="0"/>
              <a:t>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 smtClean="0"/>
              <a:t>2006</a:t>
            </a:r>
            <a:endParaRPr lang="en-GB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303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103688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4"/>
          <p:cNvSpPr txBox="1">
            <a:spLocks noChangeArrowheads="1"/>
          </p:cNvSpPr>
          <p:nvPr/>
        </p:nvSpPr>
        <p:spPr bwMode="auto">
          <a:xfrm>
            <a:off x="5867400" y="6345238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Kriegeskorte et al. 2006, 2007</a:t>
            </a:r>
            <a:endParaRPr lang="en-GB" altLang="en-US" sz="1800"/>
          </a:p>
        </p:txBody>
      </p:sp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4894895" y="3933056"/>
            <a:ext cx="396113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dirty="0" smtClean="0"/>
              <a:t>The first searchlight paper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dirty="0" smtClean="0"/>
              <a:t>Example </a:t>
            </a:r>
            <a:r>
              <a:rPr lang="en-US" altLang="en-US" sz="2400" dirty="0"/>
              <a:t>comparison of activation-based and information-based mapping</a:t>
            </a:r>
            <a:endParaRPr lang="en-GB" altLang="en-US" sz="2400" dirty="0"/>
          </a:p>
        </p:txBody>
      </p:sp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2159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7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altLang="en-US" sz="3600" b="1" dirty="0" smtClean="0"/>
              <a:t>Selecting voxels, continued</a:t>
            </a:r>
            <a:endParaRPr lang="en-GB" alt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688632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altLang="en-US" sz="2400" dirty="0" smtClean="0"/>
              <a:t>How many voxels?</a:t>
            </a:r>
          </a:p>
          <a:p>
            <a:pPr lvl="1">
              <a:spcAft>
                <a:spcPts val="300"/>
              </a:spcAft>
            </a:pPr>
            <a:r>
              <a:rPr lang="en-US" altLang="en-US" sz="2000" dirty="0" smtClean="0"/>
              <a:t>Depends on the expected spatial extent of effects, </a:t>
            </a:r>
            <a:br>
              <a:rPr lang="en-US" altLang="en-US" sz="2000" dirty="0" smtClean="0"/>
            </a:br>
            <a:r>
              <a:rPr lang="en-US" altLang="en-US" sz="2000" dirty="0" smtClean="0"/>
              <a:t>and the scientific question.</a:t>
            </a:r>
            <a:endParaRPr lang="en-US" altLang="en-US" sz="2400" dirty="0" smtClean="0"/>
          </a:p>
          <a:p>
            <a:pPr lvl="1">
              <a:spcAft>
                <a:spcPts val="300"/>
              </a:spcAft>
            </a:pPr>
            <a:r>
              <a:rPr lang="en-US" altLang="en-US" sz="2000" dirty="0" smtClean="0"/>
              <a:t>few </a:t>
            </a:r>
            <a:r>
              <a:rPr lang="en-US" altLang="en-US" sz="2000" dirty="0" smtClean="0">
                <a:sym typeface="Wingdings" panose="05000000000000000000" pitchFamily="2" charset="2"/>
              </a:rPr>
              <a:t></a:t>
            </a:r>
            <a:r>
              <a:rPr lang="en-US" altLang="en-US" sz="2000" dirty="0" smtClean="0"/>
              <a:t> risk of missing signal</a:t>
            </a:r>
          </a:p>
          <a:p>
            <a:pPr lvl="1">
              <a:spcAft>
                <a:spcPts val="300"/>
              </a:spcAft>
            </a:pPr>
            <a:r>
              <a:rPr lang="en-US" altLang="en-US" sz="2000" dirty="0" smtClean="0"/>
              <a:t>many </a:t>
            </a:r>
            <a:r>
              <a:rPr lang="en-US" altLang="en-US" sz="2000" dirty="0" smtClean="0">
                <a:sym typeface="Wingdings" panose="05000000000000000000" pitchFamily="2" charset="2"/>
              </a:rPr>
              <a:t> </a:t>
            </a:r>
            <a:r>
              <a:rPr lang="en-US" altLang="en-US" sz="2000" dirty="0" smtClean="0"/>
              <a:t>risk of overfitting (too noisy) &amp; weaker localization</a:t>
            </a:r>
            <a:endParaRPr lang="en-US" altLang="en-US" sz="2400" dirty="0" smtClean="0"/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Might information be distributed across </a:t>
            </a:r>
            <a:br>
              <a:rPr lang="en-US" altLang="en-US" sz="2400" dirty="0" smtClean="0"/>
            </a:br>
            <a:r>
              <a:rPr lang="en-US" altLang="en-US" sz="2400" dirty="0" smtClean="0"/>
              <a:t>non-contiguous regions?</a:t>
            </a:r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Sometimes people select the same number of voxels in each subject, and for each region of interest.</a:t>
            </a:r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But beware direct comparisons between regions!</a:t>
            </a:r>
            <a:br>
              <a:rPr lang="en-US" altLang="en-US" sz="2400" dirty="0" smtClean="0"/>
            </a:br>
            <a:r>
              <a:rPr lang="en-US" altLang="en-US" sz="1800" dirty="0" smtClean="0"/>
              <a:t>(Equating voxel number doesn’t make them equal; 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1800" dirty="0" smtClean="0"/>
              <a:t>e.g. MT neurons might encode motion more strongly than V1/V2, but decoding is weaker because neurons are more finely intermixed.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1800" dirty="0"/>
              <a:t>O</a:t>
            </a:r>
            <a:r>
              <a:rPr lang="en-US" altLang="en-US" sz="1800" dirty="0" smtClean="0"/>
              <a:t>ften important to consider interaction with condition)</a:t>
            </a:r>
          </a:p>
          <a:p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14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892480" cy="5832648"/>
          </a:xfrm>
        </p:spPr>
        <p:txBody>
          <a:bodyPr/>
          <a:lstStyle/>
          <a:p>
            <a:pPr algn="l" eaLnBrk="1" hangingPunct="1"/>
            <a:r>
              <a:rPr lang="en-GB" altLang="en-US" sz="3200" dirty="0" smtClean="0"/>
              <a:t>To create a </a:t>
            </a:r>
            <a:r>
              <a:rPr lang="en-GB" altLang="en-US" sz="3200" dirty="0" smtClean="0">
                <a:solidFill>
                  <a:srgbClr val="0070C0"/>
                </a:solidFill>
              </a:rPr>
              <a:t>dataset, </a:t>
            </a:r>
            <a:r>
              <a:rPr lang="en-GB" altLang="en-US" sz="3200" dirty="0" smtClean="0"/>
              <a:t>specify:</a:t>
            </a:r>
            <a:br>
              <a:rPr lang="en-GB" altLang="en-US" sz="3200" dirty="0" smtClean="0"/>
            </a:br>
            <a:r>
              <a:rPr lang="en-GB" altLang="en-US" sz="2400" dirty="0"/>
              <a:t> </a:t>
            </a:r>
            <a:r>
              <a:rPr lang="en-GB" altLang="en-US" sz="2400" dirty="0" smtClean="0"/>
              <a:t>  -   “samples” (the activation patterns themselves)</a:t>
            </a:r>
            <a:br>
              <a:rPr lang="en-GB" altLang="en-US" sz="2400" dirty="0" smtClean="0"/>
            </a:br>
            <a:r>
              <a:rPr lang="en-GB" altLang="en-US" sz="2400" dirty="0"/>
              <a:t> </a:t>
            </a:r>
            <a:r>
              <a:rPr lang="en-GB" altLang="en-US" sz="2400" dirty="0" smtClean="0"/>
              <a:t>  -   “target” (class labels)</a:t>
            </a:r>
            <a:br>
              <a:rPr lang="en-GB" altLang="en-US" sz="2400" dirty="0" smtClean="0"/>
            </a:br>
            <a:r>
              <a:rPr lang="en-GB" altLang="en-US" sz="2400" dirty="0" smtClean="0"/>
              <a:t>   -   “chunks” (to be treated as independent)</a:t>
            </a:r>
            <a:br>
              <a:rPr lang="en-GB" altLang="en-US" sz="2400" dirty="0" smtClean="0"/>
            </a:br>
            <a:r>
              <a:rPr lang="en-GB" altLang="en-US" sz="2400" dirty="0" smtClean="0"/>
              <a:t>   </a:t>
            </a:r>
            <a:r>
              <a:rPr lang="en-GB" altLang="en-US" sz="2400" dirty="0"/>
              <a:t>-   optional feature mask</a:t>
            </a: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>E.g. :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r>
              <a:rPr lang="en-GB" altLang="en-US" sz="2800" dirty="0"/>
              <a:t>	</a:t>
            </a:r>
            <a:r>
              <a:rPr lang="en-GB" sz="2000" dirty="0" smtClean="0">
                <a:solidFill>
                  <a:schemeClr val="accent1"/>
                </a:solidFill>
                <a:latin typeface="Consolas" panose="020B0609020204030204" pitchFamily="49" charset="0"/>
              </a:rPr>
              <a:t>ds</a:t>
            </a:r>
            <a:r>
              <a:rPr lang="en-GB" sz="2000" dirty="0" smtClean="0">
                <a:latin typeface="Consolas" panose="020B0609020204030204" pitchFamily="49" charset="0"/>
              </a:rPr>
              <a:t> </a:t>
            </a:r>
            <a:r>
              <a:rPr lang="en-GB" sz="2000" dirty="0">
                <a:latin typeface="Consolas" panose="020B0609020204030204" pitchFamily="49" charset="0"/>
              </a:rPr>
              <a:t>= </a:t>
            </a:r>
            <a:r>
              <a:rPr lang="en-GB" sz="2000" dirty="0" err="1">
                <a:latin typeface="Consolas" panose="020B0609020204030204" pitchFamily="49" charset="0"/>
              </a:rPr>
              <a:t>cosmo_fmri_dataset</a:t>
            </a:r>
            <a:r>
              <a:rPr lang="en-GB" sz="2000" dirty="0">
                <a:latin typeface="Consolas" panose="020B0609020204030204" pitchFamily="49" charset="0"/>
              </a:rPr>
              <a:t>(‘</a:t>
            </a:r>
            <a:r>
              <a:rPr lang="en-GB" sz="2000" dirty="0" err="1">
                <a:latin typeface="Consolas" panose="020B0609020204030204" pitchFamily="49" charset="0"/>
              </a:rPr>
              <a:t>input.nii</a:t>
            </a:r>
            <a:r>
              <a:rPr lang="en-GB" sz="2000" dirty="0">
                <a:latin typeface="Consolas" panose="020B0609020204030204" pitchFamily="49" charset="0"/>
              </a:rPr>
              <a:t>’); </a:t>
            </a:r>
            <a:br>
              <a:rPr lang="en-GB" sz="2000" dirty="0">
                <a:latin typeface="Consolas" panose="020B0609020204030204" pitchFamily="49" charset="0"/>
              </a:rPr>
            </a:br>
            <a:r>
              <a:rPr lang="en-GB" sz="2000" dirty="0">
                <a:latin typeface="Consolas" panose="020B0609020204030204" pitchFamily="49" charset="0"/>
              </a:rPr>
              <a:t>	</a:t>
            </a:r>
            <a:r>
              <a:rPr lang="en-GB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ds.sa.targets</a:t>
            </a:r>
            <a:r>
              <a:rPr lang="en-GB" sz="2000" dirty="0">
                <a:latin typeface="Consolas" panose="020B0609020204030204" pitchFamily="49" charset="0"/>
              </a:rPr>
              <a:t> = (1:6)’;</a:t>
            </a:r>
            <a:br>
              <a:rPr lang="en-GB" sz="2000" dirty="0">
                <a:latin typeface="Consolas" panose="020B0609020204030204" pitchFamily="49" charset="0"/>
              </a:rPr>
            </a:br>
            <a:r>
              <a:rPr lang="en-GB" sz="2000" dirty="0">
                <a:latin typeface="Consolas" panose="020B0609020204030204" pitchFamily="49" charset="0"/>
              </a:rPr>
              <a:t>	</a:t>
            </a:r>
            <a:r>
              <a:rPr lang="en-GB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ds.sa.chunks</a:t>
            </a:r>
            <a:r>
              <a:rPr lang="en-GB" sz="2000" dirty="0">
                <a:latin typeface="Consolas" panose="020B0609020204030204" pitchFamily="49" charset="0"/>
              </a:rPr>
              <a:t> = 1; </a:t>
            </a:r>
            <a:r>
              <a:rPr lang="en-GB" sz="2000" dirty="0" smtClean="0">
                <a:latin typeface="Consolas" panose="020B0609020204030204" pitchFamily="49" charset="0"/>
              </a:rPr>
              <a:t/>
            </a:r>
            <a:br>
              <a:rPr lang="en-GB" sz="2000" dirty="0" smtClean="0">
                <a:latin typeface="Consolas" panose="020B0609020204030204" pitchFamily="49" charset="0"/>
              </a:rPr>
            </a:br>
            <a:r>
              <a:rPr lang="en-GB" sz="2800" dirty="0" smtClean="0"/>
              <a:t>Or</a:t>
            </a:r>
            <a:r>
              <a:rPr lang="en-GB" sz="2800" dirty="0"/>
              <a:t>:</a:t>
            </a:r>
            <a:r>
              <a:rPr lang="en-GB" sz="2000" dirty="0" smtClean="0">
                <a:latin typeface="Consolas" panose="020B0609020204030204" pitchFamily="49" charset="0"/>
              </a:rPr>
              <a:t/>
            </a:r>
            <a:br>
              <a:rPr lang="en-GB" sz="2000" dirty="0" smtClean="0">
                <a:latin typeface="Consolas" panose="020B0609020204030204" pitchFamily="49" charset="0"/>
              </a:rPr>
            </a:br>
            <a:r>
              <a:rPr lang="en-GB" sz="2000" dirty="0" smtClean="0">
                <a:latin typeface="Consolas" panose="020B0609020204030204" pitchFamily="49" charset="0"/>
              </a:rPr>
              <a:t>	</a:t>
            </a:r>
            <a:r>
              <a:rPr lang="en-GB" sz="2000" dirty="0" smtClean="0">
                <a:solidFill>
                  <a:schemeClr val="accent1"/>
                </a:solidFill>
                <a:latin typeface="Consolas" panose="020B0609020204030204" pitchFamily="49" charset="0"/>
              </a:rPr>
              <a:t>ds</a:t>
            </a:r>
            <a:r>
              <a:rPr lang="en-GB" sz="2000" dirty="0" smtClean="0">
                <a:latin typeface="Consolas" panose="020B0609020204030204" pitchFamily="49" charset="0"/>
              </a:rPr>
              <a:t> </a:t>
            </a:r>
            <a:r>
              <a:rPr lang="en-GB" sz="2000" dirty="0">
                <a:latin typeface="Consolas" panose="020B0609020204030204" pitchFamily="49" charset="0"/>
              </a:rPr>
              <a:t>= </a:t>
            </a:r>
            <a:r>
              <a:rPr lang="en-GB" sz="2000" dirty="0" err="1">
                <a:latin typeface="Consolas" panose="020B0609020204030204" pitchFamily="49" charset="0"/>
              </a:rPr>
              <a:t>cosmo_fmri_dataset</a:t>
            </a:r>
            <a:r>
              <a:rPr lang="en-GB" sz="2000" dirty="0">
                <a:latin typeface="Consolas" panose="020B0609020204030204" pitchFamily="49" charset="0"/>
              </a:rPr>
              <a:t>( ‘</a:t>
            </a:r>
            <a:r>
              <a:rPr lang="en-GB" sz="2000" dirty="0" err="1">
                <a:latin typeface="Consolas" panose="020B0609020204030204" pitchFamily="49" charset="0"/>
              </a:rPr>
              <a:t>input.nii</a:t>
            </a:r>
            <a:r>
              <a:rPr lang="en-GB" sz="2000" dirty="0">
                <a:latin typeface="Consolas" panose="020B0609020204030204" pitchFamily="49" charset="0"/>
              </a:rPr>
              <a:t>',</a:t>
            </a:r>
            <a:r>
              <a:rPr lang="en-GB" sz="2000" i="1" dirty="0">
                <a:latin typeface="Consolas" panose="020B0609020204030204" pitchFamily="49" charset="0"/>
              </a:rPr>
              <a:t>...</a:t>
            </a:r>
            <a:br>
              <a:rPr lang="en-GB" sz="2000" i="1" dirty="0">
                <a:latin typeface="Consolas" panose="020B0609020204030204" pitchFamily="49" charset="0"/>
              </a:rPr>
            </a:br>
            <a:r>
              <a:rPr lang="en-GB" sz="2000" i="1" dirty="0">
                <a:latin typeface="Consolas" panose="020B0609020204030204" pitchFamily="49" charset="0"/>
              </a:rPr>
              <a:t>                                </a:t>
            </a:r>
            <a:r>
              <a:rPr lang="en-GB" sz="2000" dirty="0">
                <a:latin typeface="Consolas" panose="020B0609020204030204" pitchFamily="49" charset="0"/>
              </a:rPr>
              <a:t>'targets', (1:6)', </a:t>
            </a:r>
            <a:r>
              <a:rPr lang="en-GB" sz="2000" i="1" dirty="0">
                <a:latin typeface="Consolas" panose="020B0609020204030204" pitchFamily="49" charset="0"/>
              </a:rPr>
              <a:t>...</a:t>
            </a:r>
            <a:br>
              <a:rPr lang="en-GB" sz="2000" i="1" dirty="0">
                <a:latin typeface="Consolas" panose="020B0609020204030204" pitchFamily="49" charset="0"/>
              </a:rPr>
            </a:br>
            <a:r>
              <a:rPr lang="en-GB" sz="2000" i="1" dirty="0">
                <a:latin typeface="Consolas" panose="020B0609020204030204" pitchFamily="49" charset="0"/>
              </a:rPr>
              <a:t>                    	      </a:t>
            </a:r>
            <a:r>
              <a:rPr lang="en-GB" sz="2000" dirty="0">
                <a:latin typeface="Consolas" panose="020B0609020204030204" pitchFamily="49" charset="0"/>
              </a:rPr>
              <a:t>'chunks',  1, ...</a:t>
            </a:r>
            <a:br>
              <a:rPr lang="en-GB" sz="2000" dirty="0">
                <a:latin typeface="Consolas" panose="020B0609020204030204" pitchFamily="49" charset="0"/>
              </a:rPr>
            </a:br>
            <a:r>
              <a:rPr lang="en-GB" sz="2000" dirty="0">
                <a:latin typeface="Consolas" panose="020B0609020204030204" pitchFamily="49" charset="0"/>
              </a:rPr>
              <a:t>                                'mask',   '</a:t>
            </a:r>
            <a:r>
              <a:rPr lang="en-GB" sz="2000" dirty="0" err="1">
                <a:latin typeface="Consolas" panose="020B0609020204030204" pitchFamily="49" charset="0"/>
              </a:rPr>
              <a:t>brain_mask.nii</a:t>
            </a:r>
            <a:r>
              <a:rPr lang="en-GB" sz="2000" dirty="0">
                <a:latin typeface="Consolas" panose="020B0609020204030204" pitchFamily="49" charset="0"/>
              </a:rPr>
              <a:t>’ ); </a:t>
            </a:r>
            <a:br>
              <a:rPr lang="en-GB" sz="2000" dirty="0">
                <a:latin typeface="Consolas" panose="020B0609020204030204" pitchFamily="49" charset="0"/>
              </a:rPr>
            </a:br>
            <a:endParaRPr lang="en-GB" altLang="en-US" sz="1400" dirty="0" smtClean="0">
              <a:latin typeface="Consolas" panose="020B0609020204030204" pitchFamily="49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Creating a dataset structure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190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751"/>
            <a:ext cx="8712968" cy="637945"/>
          </a:xfrm>
        </p:spPr>
        <p:txBody>
          <a:bodyPr/>
          <a:lstStyle/>
          <a:p>
            <a:r>
              <a:rPr lang="en-GB" sz="4000" dirty="0" smtClean="0"/>
              <a:t>Slicing &amp; Stacking datasets</a:t>
            </a:r>
            <a:endParaRPr lang="en-GB" sz="4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3528" y="2156961"/>
            <a:ext cx="8421275" cy="4296375"/>
            <a:chOff x="323528" y="2156961"/>
            <a:chExt cx="8421275" cy="42963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2156961"/>
              <a:ext cx="8421275" cy="42963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39552" y="5668988"/>
              <a:ext cx="1656184" cy="6480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6641976" y="6211669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/>
              <a:t>Oosterhof</a:t>
            </a:r>
            <a:r>
              <a:rPr lang="en-GB" altLang="en-US" dirty="0"/>
              <a:t> et al. (2016)</a:t>
            </a:r>
            <a:br>
              <a:rPr lang="en-GB" altLang="en-US" dirty="0"/>
            </a:b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059832" y="1556792"/>
            <a:ext cx="360040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461956" y="1484784"/>
            <a:ext cx="360040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1520" y="912005"/>
            <a:ext cx="8640960" cy="110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000" b="1" dirty="0" err="1" smtClean="0">
                <a:latin typeface="Consolas" panose="020B0609020204030204" pitchFamily="49" charset="0"/>
              </a:rPr>
              <a:t>cosmo_slice</a:t>
            </a:r>
            <a:r>
              <a:rPr lang="en-GB" altLang="en-US" sz="2000" b="1" dirty="0" smtClean="0">
                <a:latin typeface="Consolas" panose="020B0609020204030204" pitchFamily="49" charset="0"/>
              </a:rPr>
              <a:t>()</a:t>
            </a:r>
            <a:r>
              <a:rPr lang="en-GB" altLang="en-US" sz="2000" b="1" dirty="0" smtClean="0"/>
              <a:t> </a:t>
            </a:r>
            <a:r>
              <a:rPr lang="en-GB" altLang="en-US" sz="2000" dirty="0" smtClean="0"/>
              <a:t>selects a subset of samples (dimension 1) or features (dimension 2)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000" dirty="0" smtClean="0"/>
              <a:t>Specified as index vector or logical mask: </a:t>
            </a:r>
            <a:endParaRPr lang="en-GB" sz="1600" dirty="0" smtClean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1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Flattening/unflattening datasets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641976" y="6211669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/>
              <a:t>Oosterhof</a:t>
            </a:r>
            <a:r>
              <a:rPr lang="en-GB" altLang="en-US" dirty="0"/>
              <a:t> et al. (2016)</a:t>
            </a:r>
            <a:br>
              <a:rPr lang="en-GB" altLang="en-US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677" y="1422200"/>
            <a:ext cx="5465206" cy="2438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9" y="1402015"/>
            <a:ext cx="3477237" cy="46795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211960" y="4518544"/>
            <a:ext cx="4580596" cy="207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000" dirty="0" smtClean="0"/>
              <a:t>“Unflatten” extracts the 2D samples matrix from the dataset structure into full </a:t>
            </a:r>
            <a:r>
              <a:rPr lang="en-GB" altLang="en-US" sz="2000" dirty="0"/>
              <a:t>n-dimensional array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/>
              <a:t>“Flatten” does the reverse</a:t>
            </a:r>
          </a:p>
        </p:txBody>
      </p:sp>
    </p:spTree>
    <p:extLst>
      <p:ext uri="{BB962C8B-B14F-4D97-AF65-F5344CB8AC3E}">
        <p14:creationId xmlns:p14="http://schemas.microsoft.com/office/powerpoint/2010/main" val="40921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23528" y="774576"/>
            <a:ext cx="4242204" cy="575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en-GB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  <a:p>
            <a:pPr lvl="0" algn="ctr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MVPA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MVPA?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do it?</a:t>
            </a:r>
          </a:p>
          <a:p>
            <a:pPr lvl="1"/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does it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CoSMoMVPA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</a:p>
          <a:p>
            <a:pPr lvl="1"/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you might want to use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(plus alternatives) </a:t>
            </a:r>
          </a:p>
          <a:p>
            <a:pPr lvl="1"/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does it work?</a:t>
            </a:r>
          </a:p>
          <a:p>
            <a:pPr marL="514350" lvl="1" indent="0"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0">
              <a:buNone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504" y="404664"/>
            <a:ext cx="8877672" cy="3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Overview</a:t>
            </a:r>
            <a:endParaRPr lang="en-GB" alt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716016" y="774576"/>
            <a:ext cx="4176464" cy="575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en-GB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  <a:p>
            <a:pPr lvl="0" algn="ctr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RSA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RSA?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do it?</a:t>
            </a:r>
          </a:p>
          <a:p>
            <a:pPr lvl="1"/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does it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work?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RSA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</a:p>
          <a:p>
            <a:pPr lvl="1"/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</a:p>
          <a:p>
            <a:pPr lvl="1"/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you might want to use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(plus alternatives) </a:t>
            </a:r>
          </a:p>
          <a:p>
            <a:pPr lvl="1"/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does it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Extension to time &amp; frequency</a:t>
            </a:r>
            <a:b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domains (Olaf Hauk)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4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Tutorial dataset “AK6” </a:t>
            </a:r>
            <a:r>
              <a:rPr lang="en-GB" altLang="en-US" sz="2400" dirty="0" smtClean="0"/>
              <a:t>(Animal Kingdom, 6 species)</a:t>
            </a:r>
            <a:endParaRPr lang="en-GB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96751"/>
            <a:ext cx="8363272" cy="1220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052" y="2993115"/>
            <a:ext cx="4780433" cy="3540045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23528" y="3140968"/>
            <a:ext cx="3528392" cy="3559869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8 subjects</a:t>
            </a:r>
          </a:p>
          <a:p>
            <a:pPr eaLnBrk="1" hangingPunct="1"/>
            <a:r>
              <a:rPr lang="en-GB" altLang="en-US" sz="2800" dirty="0" smtClean="0"/>
              <a:t>10 fMRI runs each</a:t>
            </a:r>
          </a:p>
          <a:p>
            <a:pPr eaLnBrk="1" hangingPunct="1"/>
            <a:r>
              <a:rPr lang="en-GB" altLang="en-US" sz="2800" dirty="0" smtClean="0"/>
              <a:t>6 conditions per run</a:t>
            </a:r>
          </a:p>
          <a:p>
            <a:pPr eaLnBrk="1" hangingPunct="1"/>
            <a:r>
              <a:rPr lang="en-GB" altLang="en-US" sz="2800" dirty="0" smtClean="0">
                <a:sym typeface="Wingdings" panose="05000000000000000000" pitchFamily="2" charset="2"/>
              </a:rPr>
              <a:t> </a:t>
            </a:r>
            <a:r>
              <a:rPr lang="en-GB" altLang="en-US" sz="2800" dirty="0" smtClean="0"/>
              <a:t>60 volumes</a:t>
            </a:r>
          </a:p>
          <a:p>
            <a:pPr eaLnBrk="1" hangingPunct="1"/>
            <a:r>
              <a:rPr lang="en-GB" altLang="en-US" sz="2800" dirty="0" smtClean="0"/>
              <a:t>Native space</a:t>
            </a:r>
          </a:p>
          <a:p>
            <a:pPr eaLnBrk="1" hangingPunct="1"/>
            <a:r>
              <a:rPr lang="en-GB" altLang="en-US" sz="2800" dirty="0" err="1" smtClean="0"/>
              <a:t>Nifti</a:t>
            </a:r>
            <a:r>
              <a:rPr lang="en-GB" altLang="en-US" sz="2800" dirty="0" smtClean="0"/>
              <a:t> format</a:t>
            </a: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037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Try it yourself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908720"/>
            <a:ext cx="83632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This example shows you how to:</a:t>
            </a:r>
          </a:p>
          <a:p>
            <a:pPr marL="1011238" lvl="1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/>
              <a:t>create </a:t>
            </a:r>
            <a:r>
              <a:rPr lang="en-GB" sz="2000" dirty="0"/>
              <a:t>&amp; label a dataset, </a:t>
            </a:r>
            <a:endParaRPr lang="en-GB" sz="2000" dirty="0" smtClean="0"/>
          </a:p>
          <a:p>
            <a:pPr marL="1011238" lvl="1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/>
              <a:t>“slice” it to select an ROI</a:t>
            </a:r>
            <a:endParaRPr lang="en-GB" altLang="en-US" sz="2400" dirty="0" smtClean="0"/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400" dirty="0" smtClean="0"/>
              <a:t>On the </a:t>
            </a:r>
            <a:r>
              <a:rPr lang="en-GB" altLang="en-US" sz="2400" b="1" dirty="0" err="1" smtClean="0"/>
              <a:t>CoSMoMVPA</a:t>
            </a:r>
            <a:r>
              <a:rPr lang="en-GB" altLang="en-US" sz="2400" b="1" dirty="0" smtClean="0"/>
              <a:t> website</a:t>
            </a:r>
            <a:r>
              <a:rPr lang="en-GB" altLang="en-US" sz="2400" dirty="0" smtClean="0"/>
              <a:t>, go to 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“</a:t>
            </a:r>
            <a:r>
              <a:rPr lang="en-GB" altLang="en-US" sz="2400" b="1" dirty="0" smtClean="0"/>
              <a:t>Exercises</a:t>
            </a:r>
            <a:r>
              <a:rPr lang="en-GB" altLang="en-US" sz="2400" dirty="0" smtClean="0"/>
              <a:t>” then 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“</a:t>
            </a:r>
            <a:r>
              <a:rPr lang="en-GB" altLang="en-US" sz="2400" b="1" dirty="0" smtClean="0"/>
              <a:t>Runnable examples – skeleton </a:t>
            </a:r>
            <a:r>
              <a:rPr lang="en-GB" altLang="en-US" sz="2400" b="1" dirty="0"/>
              <a:t>files</a:t>
            </a:r>
            <a:r>
              <a:rPr lang="en-GB" altLang="en-US" sz="2400" dirty="0"/>
              <a:t>” </a:t>
            </a:r>
            <a:r>
              <a:rPr lang="en-GB" altLang="en-US" sz="2400" dirty="0" smtClean="0"/>
              <a:t>	(</a:t>
            </a:r>
            <a:r>
              <a:rPr lang="en-GB" altLang="en-US" sz="1800" dirty="0" smtClean="0">
                <a:hlinkClick r:id="rId3"/>
              </a:rPr>
              <a:t>https</a:t>
            </a:r>
            <a:r>
              <a:rPr lang="en-GB" altLang="en-US" sz="1800" dirty="0">
                <a:hlinkClick r:id="rId3"/>
              </a:rPr>
              <a:t>://</a:t>
            </a:r>
            <a:r>
              <a:rPr lang="en-GB" altLang="en-US" sz="1800" dirty="0" smtClean="0">
                <a:hlinkClick r:id="rId3"/>
              </a:rPr>
              <a:t>www.cosmomvpa.org/matindex_skl_run.html</a:t>
            </a:r>
            <a:r>
              <a:rPr lang="en-GB" altLang="en-US" sz="2400" dirty="0" smtClean="0"/>
              <a:t>)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Select “</a:t>
            </a:r>
            <a:r>
              <a:rPr lang="en-GB" sz="2400" b="1" dirty="0" err="1" smtClean="0"/>
              <a:t>run_dataset_basics_skl</a:t>
            </a:r>
            <a:r>
              <a:rPr lang="en-GB" sz="2400" dirty="0" smtClean="0"/>
              <a:t>”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C</a:t>
            </a:r>
            <a:r>
              <a:rPr lang="en-GB" sz="2400" dirty="0" smtClean="0"/>
              <a:t>opy the whole script, and paste into an empty file in the Octave editor.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Have a go at replacing the lines: </a:t>
            </a:r>
            <a:br>
              <a:rPr lang="en-GB" sz="2400" dirty="0" smtClean="0"/>
            </a:br>
            <a:r>
              <a:rPr lang="en-GB" sz="2400" dirty="0" smtClean="0"/>
              <a:t>	</a:t>
            </a:r>
            <a:r>
              <a:rPr lang="en-US" altLang="en-US" sz="2000" i="1" dirty="0" smtClean="0">
                <a:solidFill>
                  <a:srgbClr val="008800"/>
                </a:solidFill>
                <a:latin typeface="Arial Unicode MS"/>
              </a:rPr>
              <a:t>%%%% </a:t>
            </a:r>
            <a:r>
              <a:rPr lang="en-US" altLang="en-US" sz="2000" i="1" dirty="0">
                <a:solidFill>
                  <a:srgbClr val="008800"/>
                </a:solidFill>
                <a:latin typeface="Arial Unicode MS"/>
              </a:rPr>
              <a:t>&gt;&gt;&gt; Your code here &lt;&lt;&lt; %%%%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latin typeface="+mj-lt"/>
              </a:rPr>
              <a:t>You can find the answers in the “examples” folder of the toolbox: </a:t>
            </a:r>
            <a:r>
              <a:rPr lang="en-GB" sz="2400" b="1" dirty="0" err="1" smtClean="0"/>
              <a:t>run_dataset_basics.m</a:t>
            </a:r>
            <a:r>
              <a:rPr lang="en-GB" sz="2400" b="1" dirty="0" smtClean="0"/>
              <a:t> </a:t>
            </a:r>
            <a:r>
              <a:rPr lang="en-GB" sz="2400" dirty="0" smtClean="0"/>
              <a:t>(~ 5 s)</a:t>
            </a:r>
            <a:endParaRPr lang="en-US" altLang="en-US" sz="2400" dirty="0">
              <a:latin typeface="+mj-lt"/>
            </a:endParaRP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0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68952" cy="1603339"/>
          </a:xfrm>
        </p:spPr>
        <p:txBody>
          <a:bodyPr/>
          <a:lstStyle/>
          <a:p>
            <a:pPr algn="l" eaLnBrk="1" hangingPunct="1"/>
            <a:r>
              <a:rPr lang="en-GB" altLang="en-US" sz="2400" dirty="0" smtClean="0"/>
              <a:t>To run MVPA across all features in dataset, specify :</a:t>
            </a:r>
            <a:br>
              <a:rPr lang="en-GB" altLang="en-US" sz="2400" dirty="0" smtClean="0"/>
            </a:br>
            <a:r>
              <a:rPr lang="en-GB" altLang="en-US" sz="2400" dirty="0" smtClean="0"/>
              <a:t>    -  “</a:t>
            </a:r>
            <a:r>
              <a:rPr lang="en-GB" altLang="en-US" sz="2400" dirty="0" smtClean="0">
                <a:solidFill>
                  <a:schemeClr val="accent6">
                    <a:lumMod val="50000"/>
                  </a:schemeClr>
                </a:solidFill>
              </a:rPr>
              <a:t>measure</a:t>
            </a:r>
            <a:r>
              <a:rPr lang="en-GB" altLang="en-US" sz="2400" dirty="0" smtClean="0"/>
              <a:t>” </a:t>
            </a:r>
            <a:r>
              <a:rPr lang="en-GB" altLang="en-US" sz="2000" dirty="0" smtClean="0"/>
              <a:t>(function handle for analysis type)</a:t>
            </a:r>
            <a:r>
              <a:rPr lang="en-GB" altLang="en-US" sz="2400" dirty="0" smtClean="0"/>
              <a:t> and its “</a:t>
            </a:r>
            <a:r>
              <a:rPr lang="en-GB" altLang="en-US" sz="2400" dirty="0" err="1" smtClean="0">
                <a:solidFill>
                  <a:schemeClr val="accent6"/>
                </a:solidFill>
              </a:rPr>
              <a:t>args</a:t>
            </a:r>
            <a:r>
              <a:rPr lang="en-GB" altLang="en-US" sz="2400" dirty="0" smtClean="0"/>
              <a:t>” </a:t>
            </a:r>
            <a:r>
              <a:rPr lang="en-GB" altLang="en-US" sz="2000" dirty="0" smtClean="0"/>
              <a:t>(options)</a:t>
            </a:r>
            <a:br>
              <a:rPr lang="en-GB" altLang="en-US" sz="2000" dirty="0" smtClean="0"/>
            </a:br>
            <a:r>
              <a:rPr lang="en-GB" altLang="en-US" sz="2400" dirty="0" smtClean="0"/>
              <a:t>E.g.:</a:t>
            </a:r>
            <a:endParaRPr lang="en-GB" altLang="en-US" sz="1100" dirty="0" smtClean="0">
              <a:latin typeface="Consolas" panose="020B0609020204030204" pitchFamily="49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The “measure” concept in </a:t>
            </a:r>
            <a:r>
              <a:rPr lang="en-GB" altLang="en-US" sz="3600" b="1" dirty="0" err="1" smtClean="0"/>
              <a:t>CoSMoMVPA</a:t>
            </a:r>
            <a:endParaRPr lang="en-GB" alt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7504" y="5981218"/>
            <a:ext cx="903649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GB" altLang="en-US" sz="2400" dirty="0" smtClean="0"/>
              <a:t>Then</a:t>
            </a:r>
            <a:r>
              <a:rPr lang="en-GB" altLang="en-US" sz="2800" dirty="0" smtClean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634125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>
                <a:solidFill>
                  <a:schemeClr val="accent3"/>
                </a:solidFill>
                <a:latin typeface="Courier"/>
              </a:rPr>
              <a:t>ds_result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 = measure(</a:t>
            </a:r>
            <a:r>
              <a:rPr lang="en-GB" sz="2000" dirty="0" smtClean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GB" sz="2000" dirty="0" smtClean="0">
                <a:latin typeface="Courier"/>
              </a:rPr>
              <a:t>[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GB" sz="2000" dirty="0" err="1" smtClean="0">
                <a:solidFill>
                  <a:schemeClr val="accent6"/>
                </a:solidFill>
                <a:latin typeface="Courier"/>
              </a:rPr>
              <a:t>measure_args</a:t>
            </a:r>
            <a:r>
              <a:rPr lang="en-GB" sz="2000" dirty="0" smtClean="0">
                <a:latin typeface="Courier"/>
              </a:rPr>
              <a:t>] 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); 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611560" y="2039357"/>
            <a:ext cx="85047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measure = @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ourier"/>
              </a:rPr>
              <a:t>cosmo_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Courier"/>
              </a:rPr>
              <a:t>crossvalidation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ourier"/>
              </a:rPr>
              <a:t>_measure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urier"/>
              </a:rPr>
              <a:t>; </a:t>
            </a:r>
          </a:p>
          <a:p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measure_args.</a:t>
            </a:r>
            <a:r>
              <a:rPr lang="en-GB" b="1" dirty="0" err="1" smtClean="0">
                <a:solidFill>
                  <a:schemeClr val="accent6"/>
                </a:solidFill>
                <a:latin typeface="Courier"/>
              </a:rPr>
              <a:t>classifier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 = @</a:t>
            </a:r>
            <a:r>
              <a:rPr lang="en-GB" dirty="0" err="1">
                <a:solidFill>
                  <a:schemeClr val="accent6"/>
                </a:solidFill>
                <a:latin typeface="Courier"/>
              </a:rPr>
              <a:t>cosmo_classify_lda</a:t>
            </a:r>
            <a:r>
              <a:rPr lang="en-GB" dirty="0">
                <a:solidFill>
                  <a:schemeClr val="accent6"/>
                </a:solidFill>
                <a:latin typeface="Courier"/>
              </a:rPr>
              <a:t>; </a:t>
            </a:r>
            <a:endParaRPr lang="en-GB" dirty="0" smtClean="0">
              <a:solidFill>
                <a:schemeClr val="accent6"/>
              </a:solidFill>
              <a:latin typeface="Courier"/>
            </a:endParaRPr>
          </a:p>
          <a:p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measure_args.</a:t>
            </a:r>
            <a:r>
              <a:rPr lang="en-GB" b="1" dirty="0" err="1" smtClean="0">
                <a:solidFill>
                  <a:schemeClr val="accent6"/>
                </a:solidFill>
                <a:latin typeface="Courier"/>
              </a:rPr>
              <a:t>partitions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 </a:t>
            </a:r>
            <a:r>
              <a:rPr lang="en-GB" dirty="0">
                <a:solidFill>
                  <a:schemeClr val="accent6"/>
                </a:solidFill>
                <a:latin typeface="Courier"/>
              </a:rPr>
              <a:t>= </a:t>
            </a:r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cosmo_nfold_partitioner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(</a:t>
            </a:r>
            <a:r>
              <a:rPr lang="en-GB" dirty="0" smtClean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);</a:t>
            </a:r>
            <a:br>
              <a:rPr lang="en-GB" dirty="0" smtClean="0">
                <a:solidFill>
                  <a:schemeClr val="accent6"/>
                </a:solidFill>
                <a:latin typeface="Courier"/>
              </a:rPr>
            </a:br>
            <a:endParaRPr lang="en-GB" dirty="0" smtClean="0">
              <a:solidFill>
                <a:schemeClr val="accent6"/>
              </a:solidFill>
              <a:latin typeface="Courier"/>
            </a:endParaRPr>
          </a:p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measure = @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cosmo_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correlation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_measure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;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  <a:latin typeface="Courier"/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urier"/>
              </a:rPr>
              <a:t>measure = @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cosmo_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dissimilarity_matrix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_measure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urier"/>
              </a:rPr>
              <a:t>;</a:t>
            </a:r>
          </a:p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measure = @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ourier"/>
              </a:rPr>
              <a:t>cosmo_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Courier"/>
              </a:rPr>
              <a:t>target_dsm_corr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ourier"/>
              </a:rPr>
              <a:t>_measure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urier"/>
              </a:rPr>
              <a:t>;</a:t>
            </a:r>
          </a:p>
          <a:p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measure_args.</a:t>
            </a:r>
            <a:r>
              <a:rPr lang="en-GB" b="1" dirty="0" err="1" smtClean="0">
                <a:solidFill>
                  <a:schemeClr val="accent6"/>
                </a:solidFill>
                <a:latin typeface="Courier"/>
              </a:rPr>
              <a:t>target_dsm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 = </a:t>
            </a:r>
            <a:r>
              <a:rPr lang="en-GB" dirty="0" smtClean="0">
                <a:solidFill>
                  <a:schemeClr val="accent2"/>
                </a:solidFill>
                <a:latin typeface="Courier"/>
              </a:rPr>
              <a:t>RDM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;</a:t>
            </a:r>
          </a:p>
          <a:p>
            <a:r>
              <a:rPr lang="en-GB" dirty="0" smtClean="0">
                <a:solidFill>
                  <a:schemeClr val="accent6"/>
                </a:solidFill>
                <a:latin typeface="Courier"/>
              </a:rPr>
              <a:t>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urier"/>
              </a:rPr>
              <a:t>measure = @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cosmo_</a:t>
            </a:r>
            <a:r>
              <a:rPr lang="en-GB" b="1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dim_generalization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_measure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urier"/>
              </a:rPr>
              <a:t>;</a:t>
            </a:r>
          </a:p>
          <a:p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measure_args.</a:t>
            </a:r>
            <a:r>
              <a:rPr lang="en-GB" b="1" dirty="0" err="1" smtClean="0">
                <a:solidFill>
                  <a:schemeClr val="accent6"/>
                </a:solidFill>
                <a:latin typeface="Courier"/>
              </a:rPr>
              <a:t>measure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    = </a:t>
            </a:r>
            <a:r>
              <a:rPr lang="en-GB" dirty="0">
                <a:solidFill>
                  <a:schemeClr val="accent6"/>
                </a:solidFill>
                <a:latin typeface="Courier"/>
              </a:rPr>
              <a:t>@</a:t>
            </a:r>
            <a:r>
              <a:rPr lang="en-GB" dirty="0" err="1">
                <a:solidFill>
                  <a:schemeClr val="accent6"/>
                </a:solidFill>
                <a:latin typeface="Courier"/>
              </a:rPr>
              <a:t>cosmo_</a:t>
            </a:r>
            <a:r>
              <a:rPr lang="en-GB" b="1" dirty="0" err="1">
                <a:solidFill>
                  <a:schemeClr val="accent6"/>
                </a:solidFill>
                <a:latin typeface="Courier"/>
              </a:rPr>
              <a:t>crossvalidation</a:t>
            </a:r>
            <a:r>
              <a:rPr lang="en-GB" dirty="0" err="1">
                <a:solidFill>
                  <a:schemeClr val="accent6"/>
                </a:solidFill>
                <a:latin typeface="Courier"/>
              </a:rPr>
              <a:t>_measure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;</a:t>
            </a:r>
          </a:p>
          <a:p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measure_args.dimension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  </a:t>
            </a:r>
            <a:r>
              <a:rPr lang="en-GB" dirty="0">
                <a:solidFill>
                  <a:schemeClr val="accent6"/>
                </a:solidFill>
                <a:latin typeface="Courier"/>
              </a:rPr>
              <a:t>= 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‘time’;</a:t>
            </a:r>
            <a:endParaRPr lang="en-GB" dirty="0">
              <a:solidFill>
                <a:schemeClr val="accent6"/>
              </a:solidFill>
              <a:latin typeface="Courier"/>
            </a:endParaRPr>
          </a:p>
          <a:p>
            <a:r>
              <a:rPr lang="en-GB" dirty="0" err="1" smtClean="0">
                <a:solidFill>
                  <a:schemeClr val="accent6"/>
                </a:solidFill>
                <a:latin typeface="Courier"/>
              </a:rPr>
              <a:t>measure_args.radius</a:t>
            </a:r>
            <a:r>
              <a:rPr lang="en-GB" dirty="0" smtClean="0">
                <a:solidFill>
                  <a:schemeClr val="accent6"/>
                </a:solidFill>
                <a:latin typeface="Courier"/>
              </a:rPr>
              <a:t>     = 1;</a:t>
            </a:r>
          </a:p>
          <a:p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9575"/>
            <a:ext cx="41052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46005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115888"/>
            <a:ext cx="2940050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96752"/>
            <a:ext cx="8208912" cy="5497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188640"/>
            <a:ext cx="8229600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smtClean="0"/>
              <a:t>Schematic  of “</a:t>
            </a:r>
            <a:r>
              <a:rPr lang="en-GB" altLang="en-US" sz="2800" b="1" dirty="0" err="1" smtClean="0"/>
              <a:t>Haxby</a:t>
            </a:r>
            <a:r>
              <a:rPr lang="en-GB" altLang="en-US" sz="2800" b="1" dirty="0" smtClean="0"/>
              <a:t>-style” split-half correlation approach using </a:t>
            </a:r>
            <a:r>
              <a:rPr lang="en-GB" altLang="en-US" sz="2800" b="1" dirty="0" err="1" smtClean="0"/>
              <a:t>CosMOMVPA</a:t>
            </a:r>
            <a:r>
              <a:rPr lang="en-GB" altLang="en-US" sz="2800" b="1" dirty="0" smtClean="0"/>
              <a:t>:</a:t>
            </a:r>
            <a:endParaRPr lang="en-GB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732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55576" y="2389411"/>
            <a:ext cx="7632848" cy="3559869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Typical classification uses multiple samples per class – by characterising the covariance of responses it is potentially more sensitive than split-half correlation analysis</a:t>
            </a:r>
          </a:p>
          <a:p>
            <a:pPr eaLnBrk="1" hangingPunct="1"/>
            <a:r>
              <a:rPr lang="en-GB" altLang="en-US" sz="2800" dirty="0" smtClean="0"/>
              <a:t>Typical classifiers use Euclidean rather than correlation distance, which is invariant to shifts and rotations, and has a well-defined noise distribution.</a:t>
            </a:r>
            <a:endParaRPr lang="en-GB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92430"/>
            <a:ext cx="6630325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Partitions, classifiers &amp; outputs</a:t>
            </a:r>
            <a:endParaRPr lang="en-GB" altLang="en-US" sz="3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908720"/>
            <a:ext cx="86868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800" dirty="0" smtClean="0"/>
              <a:t>Partition schemes: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partitions </a:t>
            </a:r>
            <a:r>
              <a:rPr lang="en-GB" sz="2000" dirty="0" smtClean="0">
                <a:latin typeface="Consolas" panose="020B0609020204030204" pitchFamily="49" charset="0"/>
              </a:rPr>
              <a:t>= </a:t>
            </a:r>
            <a:r>
              <a:rPr lang="en-GB" sz="2000" dirty="0" err="1" smtClean="0">
                <a:latin typeface="Consolas" panose="020B0609020204030204" pitchFamily="49" charset="0"/>
              </a:rPr>
              <a:t>cosmo_nfold_partitioner</a:t>
            </a:r>
            <a:r>
              <a:rPr lang="en-GB" sz="2000" dirty="0" smtClean="0">
                <a:latin typeface="Consolas" panose="020B0609020204030204" pitchFamily="49" charset="0"/>
              </a:rPr>
              <a:t> 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  <a:r>
              <a:rPr lang="en-GB" sz="2000" dirty="0">
                <a:solidFill>
                  <a:schemeClr val="accent1"/>
                </a:solidFill>
                <a:latin typeface="Consolas" panose="020B0609020204030204" pitchFamily="49" charset="0"/>
              </a:rPr>
              <a:t>ds</a:t>
            </a:r>
            <a:r>
              <a:rPr lang="en-GB" sz="2000" dirty="0" smtClean="0">
                <a:latin typeface="Consolas" panose="020B0609020204030204" pitchFamily="49" charset="0"/>
              </a:rPr>
              <a:t>);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partitions </a:t>
            </a:r>
            <a:r>
              <a:rPr lang="en-GB" sz="2000" dirty="0" smtClean="0">
                <a:latin typeface="Consolas" panose="020B0609020204030204" pitchFamily="49" charset="0"/>
              </a:rPr>
              <a:t>= </a:t>
            </a:r>
            <a:r>
              <a:rPr lang="en-GB" sz="2000" dirty="0" err="1" smtClean="0">
                <a:latin typeface="Consolas" panose="020B0609020204030204" pitchFamily="49" charset="0"/>
              </a:rPr>
              <a:t>cosmo_oddeven_partitioner</a:t>
            </a:r>
            <a:r>
              <a:rPr lang="en-GB" sz="2000" dirty="0" smtClean="0">
                <a:latin typeface="Consolas" panose="020B0609020204030204" pitchFamily="49" charset="0"/>
              </a:rPr>
              <a:t> (</a:t>
            </a:r>
            <a:r>
              <a:rPr lang="en-GB" sz="2000" dirty="0" smtClean="0">
                <a:solidFill>
                  <a:schemeClr val="accent1"/>
                </a:solidFill>
                <a:latin typeface="Consolas" panose="020B0609020204030204" pitchFamily="49" charset="0"/>
              </a:rPr>
              <a:t>ds</a:t>
            </a:r>
            <a:r>
              <a:rPr lang="en-GB" sz="2000" dirty="0" smtClean="0">
                <a:latin typeface="Consolas" panose="020B0609020204030204" pitchFamily="49" charset="0"/>
              </a:rPr>
              <a:t>);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partitions </a:t>
            </a:r>
            <a:r>
              <a:rPr lang="en-GB" sz="2000" dirty="0" smtClean="0">
                <a:latin typeface="Consolas" panose="020B0609020204030204" pitchFamily="49" charset="0"/>
              </a:rPr>
              <a:t>= </a:t>
            </a:r>
            <a:r>
              <a:rPr lang="en-GB" sz="2000" b="1" dirty="0" err="1" smtClean="0">
                <a:latin typeface="Consolas" panose="020B0609020204030204" pitchFamily="49" charset="0"/>
              </a:rPr>
              <a:t>cosmo_nchoosek_partitioner</a:t>
            </a:r>
            <a:r>
              <a:rPr lang="en-GB" sz="2000" b="1" dirty="0" smtClean="0">
                <a:latin typeface="Consolas" panose="020B0609020204030204" pitchFamily="49" charset="0"/>
              </a:rPr>
              <a:t> </a:t>
            </a:r>
            <a:r>
              <a:rPr lang="en-GB" sz="2000" b="1" dirty="0">
                <a:latin typeface="Consolas" panose="020B0609020204030204" pitchFamily="49" charset="0"/>
              </a:rPr>
              <a:t>(</a:t>
            </a:r>
            <a:r>
              <a:rPr lang="en-GB" sz="2000" b="1" dirty="0">
                <a:solidFill>
                  <a:schemeClr val="accent1"/>
                </a:solidFill>
                <a:latin typeface="Consolas" panose="020B0609020204030204" pitchFamily="49" charset="0"/>
              </a:rPr>
              <a:t>ds</a:t>
            </a:r>
            <a:r>
              <a:rPr lang="en-GB" sz="2000" b="1" dirty="0" smtClean="0">
                <a:latin typeface="Consolas" panose="020B0609020204030204" pitchFamily="49" charset="0"/>
              </a:rPr>
              <a:t>);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partitions </a:t>
            </a:r>
            <a:r>
              <a:rPr lang="en-GB" sz="2000" dirty="0" smtClean="0">
                <a:latin typeface="Consolas" panose="020B0609020204030204" pitchFamily="49" charset="0"/>
              </a:rPr>
              <a:t>= </a:t>
            </a:r>
            <a:r>
              <a:rPr lang="en-GB" sz="2000" b="1" dirty="0" err="1" smtClean="0">
                <a:latin typeface="Consolas" panose="020B0609020204030204" pitchFamily="49" charset="0"/>
              </a:rPr>
              <a:t>cosmo_balance_partitions</a:t>
            </a:r>
            <a:r>
              <a:rPr lang="en-GB" sz="2000" dirty="0" smtClean="0">
                <a:latin typeface="Consolas" panose="020B0609020204030204" pitchFamily="49" charset="0"/>
              </a:rPr>
              <a:t> (partitions);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endParaRPr lang="en-GB" sz="1200" dirty="0" smtClean="0">
              <a:latin typeface="Consolas" panose="020B0609020204030204" pitchFamily="49" charset="0"/>
            </a:endParaRPr>
          </a:p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800" dirty="0"/>
              <a:t>Classifiers: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@</a:t>
            </a:r>
            <a:r>
              <a:rPr lang="en-GB" sz="2000" dirty="0" err="1">
                <a:latin typeface="Consolas" panose="020B0609020204030204" pitchFamily="49" charset="0"/>
              </a:rPr>
              <a:t>cosmo_classify_lda</a:t>
            </a:r>
            <a:r>
              <a:rPr lang="en-GB" sz="2000" dirty="0">
                <a:latin typeface="Consolas" panose="020B0609020204030204" pitchFamily="49" charset="0"/>
              </a:rPr>
              <a:t> 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@</a:t>
            </a:r>
            <a:r>
              <a:rPr lang="en-GB" sz="2000" dirty="0" err="1">
                <a:latin typeface="Consolas" panose="020B0609020204030204" pitchFamily="49" charset="0"/>
              </a:rPr>
              <a:t>cosmo_classify_svm</a:t>
            </a:r>
            <a:r>
              <a:rPr lang="en-GB" sz="2000" dirty="0">
                <a:latin typeface="Consolas" panose="020B0609020204030204" pitchFamily="49" charset="0"/>
              </a:rPr>
              <a:t> </a:t>
            </a:r>
            <a:r>
              <a:rPr lang="en-GB" sz="1600" dirty="0">
                <a:latin typeface="Consolas" panose="020B0609020204030204" pitchFamily="49" charset="0"/>
              </a:rPr>
              <a:t>(_</a:t>
            </a:r>
            <a:r>
              <a:rPr lang="en-GB" sz="1600" dirty="0" err="1">
                <a:latin typeface="Consolas" panose="020B0609020204030204" pitchFamily="49" charset="0"/>
              </a:rPr>
              <a:t>libsvm</a:t>
            </a:r>
            <a:r>
              <a:rPr lang="en-GB" sz="1600" dirty="0">
                <a:latin typeface="Consolas" panose="020B0609020204030204" pitchFamily="49" charset="0"/>
              </a:rPr>
              <a:t>, _</a:t>
            </a:r>
            <a:r>
              <a:rPr lang="en-GB" sz="1600" dirty="0" err="1">
                <a:latin typeface="Consolas" panose="020B0609020204030204" pitchFamily="49" charset="0"/>
              </a:rPr>
              <a:t>matlabsvm</a:t>
            </a:r>
            <a:r>
              <a:rPr lang="en-GB" sz="1600" dirty="0">
                <a:latin typeface="Consolas" panose="020B0609020204030204" pitchFamily="49" charset="0"/>
              </a:rPr>
              <a:t>, _</a:t>
            </a:r>
            <a:r>
              <a:rPr lang="en-GB" sz="1600" dirty="0" err="1">
                <a:latin typeface="Consolas" panose="020B0609020204030204" pitchFamily="49" charset="0"/>
              </a:rPr>
              <a:t>matlabcsvm</a:t>
            </a:r>
            <a:r>
              <a:rPr lang="en-GB" sz="1600" dirty="0">
                <a:latin typeface="Consolas" panose="020B0609020204030204" pitchFamily="49" charset="0"/>
              </a:rPr>
              <a:t>)</a:t>
            </a:r>
            <a:endParaRPr lang="en-GB" sz="2000" dirty="0">
              <a:latin typeface="Consolas" panose="020B0609020204030204" pitchFamily="49" charset="0"/>
            </a:endParaRP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@</a:t>
            </a:r>
            <a:r>
              <a:rPr lang="en-GB" sz="2000" dirty="0" err="1">
                <a:latin typeface="Consolas" panose="020B0609020204030204" pitchFamily="49" charset="0"/>
              </a:rPr>
              <a:t>cosmo_classify_naive_bayes</a:t>
            </a:r>
            <a:endParaRPr lang="en-GB" sz="2000" dirty="0">
              <a:latin typeface="Consolas" panose="020B0609020204030204" pitchFamily="49" charset="0"/>
            </a:endParaRP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>
                <a:latin typeface="Consolas" panose="020B0609020204030204" pitchFamily="49" charset="0"/>
              </a:rPr>
              <a:t>@</a:t>
            </a:r>
            <a:r>
              <a:rPr lang="en-GB" sz="2000" dirty="0" err="1">
                <a:latin typeface="Consolas" panose="020B0609020204030204" pitchFamily="49" charset="0"/>
              </a:rPr>
              <a:t>cosmo_classify_knn</a:t>
            </a:r>
            <a:endParaRPr lang="en-GB" sz="1600" dirty="0">
              <a:latin typeface="Consolas" panose="020B0609020204030204" pitchFamily="49" charset="0"/>
            </a:endParaRPr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endParaRPr lang="en-GB" sz="1100" dirty="0" smtClean="0">
              <a:latin typeface="Consolas" panose="020B0609020204030204" pitchFamily="49" charset="0"/>
            </a:endParaRPr>
          </a:p>
          <a:p>
            <a:pPr marL="571500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800" dirty="0" smtClean="0"/>
              <a:t>Output values:</a:t>
            </a:r>
            <a:endParaRPr lang="en-GB" sz="2800" dirty="0"/>
          </a:p>
          <a:p>
            <a:pPr marL="1314450" lvl="1" indent="-571500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>
                <a:latin typeface="Consolas" panose="020B0609020204030204" pitchFamily="49" charset="0"/>
              </a:rPr>
              <a:t>‘accuracy’, ‘</a:t>
            </a:r>
            <a:r>
              <a:rPr lang="en-GB" sz="2000" dirty="0" err="1" smtClean="0">
                <a:latin typeface="Consolas" panose="020B0609020204030204" pitchFamily="49" charset="0"/>
              </a:rPr>
              <a:t>balanced_accuracy</a:t>
            </a:r>
            <a:r>
              <a:rPr lang="en-GB" sz="2000" dirty="0" smtClean="0">
                <a:latin typeface="Consolas" panose="020B0609020204030204" pitchFamily="49" charset="0"/>
              </a:rPr>
              <a:t>’, ‘</a:t>
            </a:r>
            <a:r>
              <a:rPr lang="en-GB" sz="2000" dirty="0" err="1" smtClean="0">
                <a:latin typeface="Consolas" panose="020B0609020204030204" pitchFamily="49" charset="0"/>
              </a:rPr>
              <a:t>fold_predictions</a:t>
            </a:r>
            <a:r>
              <a:rPr lang="en-GB" sz="2000" dirty="0" smtClean="0">
                <a:latin typeface="Consolas" panose="020B0609020204030204" pitchFamily="49" charset="0"/>
              </a:rPr>
              <a:t>’…</a:t>
            </a:r>
          </a:p>
        </p:txBody>
      </p:sp>
    </p:spTree>
    <p:extLst>
      <p:ext uri="{BB962C8B-B14F-4D97-AF65-F5344CB8AC3E}">
        <p14:creationId xmlns:p14="http://schemas.microsoft.com/office/powerpoint/2010/main" val="230074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Try it yourself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908720"/>
            <a:ext cx="83632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This example shows you how to:</a:t>
            </a:r>
          </a:p>
          <a:p>
            <a:pPr marL="1011238" lvl="1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/>
              <a:t>define a measure (“</a:t>
            </a:r>
            <a:r>
              <a:rPr lang="en-GB" sz="2000" dirty="0" err="1" smtClean="0"/>
              <a:t>crossvalidation</a:t>
            </a:r>
            <a:r>
              <a:rPr lang="en-GB" sz="2000" dirty="0" smtClean="0"/>
              <a:t>” in this case)</a:t>
            </a:r>
          </a:p>
          <a:p>
            <a:pPr marL="1011238" lvl="1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/>
              <a:t>define its options (classifier, partitions, and output)</a:t>
            </a:r>
            <a:endParaRPr lang="en-GB" altLang="en-US" sz="2400" dirty="0" smtClean="0"/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400" dirty="0" smtClean="0"/>
              <a:t>On the </a:t>
            </a:r>
            <a:r>
              <a:rPr lang="en-GB" altLang="en-US" sz="2400" b="1" dirty="0" err="1" smtClean="0"/>
              <a:t>CoSMoMVPA</a:t>
            </a:r>
            <a:r>
              <a:rPr lang="en-GB" altLang="en-US" sz="2400" b="1" dirty="0" smtClean="0"/>
              <a:t> website</a:t>
            </a:r>
            <a:r>
              <a:rPr lang="en-GB" altLang="en-US" sz="2400" dirty="0" smtClean="0"/>
              <a:t>, go to 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“</a:t>
            </a:r>
            <a:r>
              <a:rPr lang="en-GB" altLang="en-US" sz="2400" b="1" dirty="0" smtClean="0"/>
              <a:t>Exercises</a:t>
            </a:r>
            <a:r>
              <a:rPr lang="en-GB" altLang="en-US" sz="2400" dirty="0" smtClean="0"/>
              <a:t>” then 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“</a:t>
            </a:r>
            <a:r>
              <a:rPr lang="en-GB" altLang="en-US" sz="2400" b="1" dirty="0" smtClean="0"/>
              <a:t>Runnable examples – skeleton </a:t>
            </a:r>
            <a:r>
              <a:rPr lang="en-GB" altLang="en-US" sz="2400" b="1" dirty="0"/>
              <a:t>files</a:t>
            </a:r>
            <a:r>
              <a:rPr lang="en-GB" altLang="en-US" sz="2400" dirty="0"/>
              <a:t>” </a:t>
            </a:r>
            <a:r>
              <a:rPr lang="en-GB" altLang="en-US" sz="2400" dirty="0" smtClean="0"/>
              <a:t>	(</a:t>
            </a:r>
            <a:r>
              <a:rPr lang="en-GB" altLang="en-US" sz="1800" dirty="0" smtClean="0">
                <a:hlinkClick r:id="rId3"/>
              </a:rPr>
              <a:t>https</a:t>
            </a:r>
            <a:r>
              <a:rPr lang="en-GB" altLang="en-US" sz="1800" dirty="0">
                <a:hlinkClick r:id="rId3"/>
              </a:rPr>
              <a:t>://</a:t>
            </a:r>
            <a:r>
              <a:rPr lang="en-GB" altLang="en-US" sz="1800" dirty="0" smtClean="0">
                <a:hlinkClick r:id="rId3"/>
              </a:rPr>
              <a:t>www.cosmomvpa.org/matindex_skl_run.html</a:t>
            </a:r>
            <a:r>
              <a:rPr lang="en-GB" altLang="en-US" sz="2400" dirty="0" smtClean="0"/>
              <a:t>)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Select “</a:t>
            </a:r>
            <a:r>
              <a:rPr lang="en-GB" sz="2400" b="1" dirty="0" err="1" smtClean="0"/>
              <a:t>run_crossvalidation_measure</a:t>
            </a:r>
            <a:r>
              <a:rPr lang="en-GB" sz="2400" b="1" dirty="0" err="1"/>
              <a:t>_</a:t>
            </a:r>
            <a:r>
              <a:rPr lang="en-GB" sz="2400" b="1" dirty="0" err="1" smtClean="0"/>
              <a:t>skl</a:t>
            </a:r>
            <a:r>
              <a:rPr lang="en-GB" sz="2400" dirty="0" smtClean="0"/>
              <a:t>”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C</a:t>
            </a:r>
            <a:r>
              <a:rPr lang="en-GB" sz="2400" dirty="0" smtClean="0"/>
              <a:t>opy the whole script, and paste into an empty file in the Octave editor.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Have a go at replacing the lines: </a:t>
            </a:r>
            <a:br>
              <a:rPr lang="en-GB" sz="2400" dirty="0" smtClean="0"/>
            </a:br>
            <a:r>
              <a:rPr lang="en-GB" sz="2400" dirty="0" smtClean="0"/>
              <a:t>	</a:t>
            </a:r>
            <a:r>
              <a:rPr lang="en-US" altLang="en-US" sz="2000" i="1" dirty="0" smtClean="0">
                <a:solidFill>
                  <a:srgbClr val="008800"/>
                </a:solidFill>
                <a:latin typeface="Arial Unicode MS"/>
              </a:rPr>
              <a:t>%%%% </a:t>
            </a:r>
            <a:r>
              <a:rPr lang="en-US" altLang="en-US" sz="2000" i="1" dirty="0">
                <a:solidFill>
                  <a:srgbClr val="008800"/>
                </a:solidFill>
                <a:latin typeface="Arial Unicode MS"/>
              </a:rPr>
              <a:t>&gt;&gt;&gt; Your code here &lt;&lt;&lt; %%%%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latin typeface="+mj-lt"/>
              </a:rPr>
              <a:t>You can find the answers in the “examples” folder of the toolbox: </a:t>
            </a:r>
            <a:r>
              <a:rPr lang="en-GB" sz="2400" b="1" dirty="0" err="1" smtClean="0"/>
              <a:t>run_crossvalidation_measure.m</a:t>
            </a:r>
            <a:r>
              <a:rPr lang="en-GB" sz="2400" b="1" dirty="0" smtClean="0"/>
              <a:t> </a:t>
            </a:r>
            <a:r>
              <a:rPr lang="en-GB" sz="2400" dirty="0" smtClean="0"/>
              <a:t>(~5 s)</a:t>
            </a:r>
            <a:endParaRPr lang="en-US" altLang="en-US" sz="2400" dirty="0">
              <a:latin typeface="+mj-lt"/>
            </a:endParaRP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483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6992"/>
            <a:ext cx="8229600" cy="3024336"/>
          </a:xfrm>
        </p:spPr>
        <p:txBody>
          <a:bodyPr/>
          <a:lstStyle/>
          <a:p>
            <a:r>
              <a:rPr lang="en-GB" sz="3600" dirty="0" smtClean="0"/>
              <a:t>Are the </a:t>
            </a:r>
            <a:r>
              <a:rPr lang="en-GB" sz="3600" dirty="0"/>
              <a:t>performance </a:t>
            </a:r>
            <a:r>
              <a:rPr lang="en-GB" sz="3600" dirty="0" smtClean="0"/>
              <a:t>differences between the three classifiers as you might expect?</a:t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>Why, or why not?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8795320" cy="21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b="1" dirty="0" smtClean="0"/>
              <a:t>Boundary placement:</a:t>
            </a:r>
            <a:br>
              <a:rPr lang="en-GB" altLang="en-US" sz="3600" b="1" dirty="0" smtClean="0"/>
            </a:br>
            <a:r>
              <a:rPr lang="en-GB" altLang="en-US" sz="3600" b="1" dirty="0" smtClean="0"/>
              <a:t>some linear classifiers</a:t>
            </a:r>
            <a:endParaRPr lang="en-GB" altLang="en-US" sz="3600" dirty="0" smtClean="0"/>
          </a:p>
        </p:txBody>
      </p:sp>
      <p:pic>
        <p:nvPicPr>
          <p:cNvPr id="53251" name="Content Placeholder 4" descr="fig2-differentLinearClassifiers5_ema_7.g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25" y="2060029"/>
            <a:ext cx="9061450" cy="2952750"/>
          </a:xfrm>
        </p:spPr>
      </p:pic>
      <p:sp>
        <p:nvSpPr>
          <p:cNvPr id="6" name="Rectangle 5"/>
          <p:cNvSpPr/>
          <p:nvPr/>
        </p:nvSpPr>
        <p:spPr>
          <a:xfrm>
            <a:off x="34925" y="1556792"/>
            <a:ext cx="2987675" cy="36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56325" y="1844129"/>
            <a:ext cx="2987675" cy="36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1138" y="4962529"/>
            <a:ext cx="281146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(AKA centroid-nearest neighbor)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assumes  </a:t>
            </a:r>
            <a:r>
              <a:rPr lang="en-US" altLang="en-US" sz="1800" dirty="0"/>
              <a:t>identical and isotropic distributions </a:t>
            </a:r>
            <a:endParaRPr lang="en-GB" altLang="en-US" sz="1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17902" y="4797152"/>
            <a:ext cx="2376487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(AKA LDA)</a:t>
            </a:r>
            <a:br>
              <a:rPr lang="en-US" altLang="en-US" sz="1800" dirty="0" smtClean="0"/>
            </a:br>
            <a:r>
              <a:rPr lang="en-US" altLang="en-US" sz="600" dirty="0" smtClean="0"/>
              <a:t/>
            </a:r>
            <a:br>
              <a:rPr lang="en-US" altLang="en-US" sz="600" dirty="0" smtClean="0"/>
            </a:br>
            <a:r>
              <a:rPr lang="en-US" altLang="en-US" sz="1800" dirty="0" smtClean="0"/>
              <a:t>assumes  </a:t>
            </a:r>
            <a:r>
              <a:rPr lang="en-US" altLang="en-US" sz="1800" dirty="0"/>
              <a:t>identical and multivariate normal distributions (need to estimate </a:t>
            </a:r>
            <a:r>
              <a:rPr lang="en-US" altLang="en-US" sz="1800" dirty="0" smtClean="0"/>
              <a:t>covariance)</a:t>
            </a:r>
            <a:endParaRPr lang="en-GB" alt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83350" y="5157242"/>
            <a:ext cx="212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 assumptions about distributions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(need to choose C, or nu)</a:t>
            </a:r>
            <a:endParaRPr lang="en-GB" altLang="en-US" sz="18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88224" y="6433393"/>
            <a:ext cx="240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dirty="0" smtClean="0">
                <a:latin typeface="Times New Roman" panose="02020603050405020304" pitchFamily="18" charset="0"/>
              </a:rPr>
              <a:t>Mur </a:t>
            </a:r>
            <a:r>
              <a:rPr lang="en-GB" altLang="en-US" sz="1400" i="1" dirty="0">
                <a:latin typeface="Times New Roman" panose="02020603050405020304" pitchFamily="18" charset="0"/>
              </a:rPr>
              <a:t>et al. (2009)</a:t>
            </a:r>
            <a:endParaRPr lang="en-US" altLang="en-US" sz="14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32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764704"/>
            <a:ext cx="82296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“</a:t>
            </a:r>
            <a:r>
              <a:rPr lang="en-GB" altLang="en-US" sz="2800" dirty="0" smtClean="0">
                <a:solidFill>
                  <a:srgbClr val="C00000"/>
                </a:solidFill>
              </a:rPr>
              <a:t>M</a:t>
            </a:r>
            <a:r>
              <a:rPr lang="en-GB" altLang="en-US" sz="2800" dirty="0" smtClean="0"/>
              <a:t>ulti-</a:t>
            </a:r>
            <a:r>
              <a:rPr lang="en-GB" altLang="en-US" sz="2800" dirty="0" smtClean="0">
                <a:solidFill>
                  <a:srgbClr val="C00000"/>
                </a:solidFill>
              </a:rPr>
              <a:t>V</a:t>
            </a:r>
            <a:r>
              <a:rPr lang="en-GB" altLang="en-US" sz="2800" dirty="0" smtClean="0"/>
              <a:t>ariate </a:t>
            </a:r>
            <a:r>
              <a:rPr lang="en-GB" altLang="en-US" sz="2800" dirty="0">
                <a:solidFill>
                  <a:srgbClr val="C00000"/>
                </a:solidFill>
              </a:rPr>
              <a:t>P</a:t>
            </a:r>
            <a:r>
              <a:rPr lang="en-GB" altLang="en-US" sz="2800" dirty="0" smtClean="0"/>
              <a:t>attern </a:t>
            </a:r>
            <a:r>
              <a:rPr lang="en-GB" altLang="en-US" sz="2800" dirty="0" smtClean="0">
                <a:solidFill>
                  <a:srgbClr val="C00000"/>
                </a:solidFill>
              </a:rPr>
              <a:t>A</a:t>
            </a:r>
            <a:r>
              <a:rPr lang="en-GB" altLang="en-US" sz="2800" dirty="0" smtClean="0"/>
              <a:t>nalysis” (MVPA)</a:t>
            </a:r>
            <a:br>
              <a:rPr lang="en-GB" altLang="en-US" sz="2800" dirty="0" smtClean="0"/>
            </a:br>
            <a:r>
              <a:rPr lang="en-GB" altLang="en-US" sz="2800" b="1" dirty="0" smtClean="0"/>
              <a:t>relates response patterns </a:t>
            </a:r>
            <a:br>
              <a:rPr lang="en-GB" altLang="en-US" sz="2800" b="1" dirty="0" smtClean="0"/>
            </a:br>
            <a:r>
              <a:rPr lang="en-GB" altLang="en-US" sz="2800" b="1" dirty="0" smtClean="0"/>
              <a:t>to experimental conditions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Many (overlapping) flavours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Encoding vs decoding </a:t>
            </a:r>
            <a:br>
              <a:rPr lang="en-GB" altLang="en-US" sz="2800" dirty="0" smtClean="0"/>
            </a:br>
            <a:r>
              <a:rPr lang="en-GB" altLang="en-US" sz="2000" dirty="0" smtClean="0"/>
              <a:t>(MVPA can be either or neither)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Activation vs information</a:t>
            </a:r>
            <a:r>
              <a:rPr lang="en-GB" altLang="en-US" sz="2800" dirty="0"/>
              <a:t>?</a:t>
            </a:r>
            <a:endParaRPr lang="en-GB" altLang="en-US" sz="28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What is MVPA?</a:t>
            </a:r>
            <a:endParaRPr lang="en-GB" altLang="en-US" sz="36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09318" y="1842075"/>
            <a:ext cx="3079641" cy="4755277"/>
            <a:chOff x="5909318" y="1842075"/>
            <a:chExt cx="3079641" cy="47552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842075"/>
              <a:ext cx="2952328" cy="4755277"/>
            </a:xfrm>
            <a:prstGeom prst="rect">
              <a:avLst/>
            </a:prstGeom>
          </p:spPr>
        </p:pic>
        <p:sp>
          <p:nvSpPr>
            <p:cNvPr id="6" name="Text Box 1056"/>
            <p:cNvSpPr txBox="1">
              <a:spLocks noChangeArrowheads="1"/>
            </p:cNvSpPr>
            <p:nvPr/>
          </p:nvSpPr>
          <p:spPr bwMode="auto">
            <a:xfrm>
              <a:off x="6760486" y="4409053"/>
              <a:ext cx="936105" cy="400110"/>
            </a:xfrm>
            <a:prstGeom prst="rect">
              <a:avLst/>
            </a:prstGeom>
            <a:solidFill>
              <a:srgbClr val="FFFFFF">
                <a:alpha val="43922"/>
              </a:srgb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 smtClean="0">
                  <a:latin typeface="Albertus Medium"/>
                </a:rPr>
                <a:t>MVPA</a:t>
              </a:r>
              <a:endParaRPr lang="en-US" altLang="en-US" sz="2000" b="1" dirty="0">
                <a:latin typeface="Albertus Medium"/>
              </a:endParaRPr>
            </a:p>
          </p:txBody>
        </p:sp>
        <p:sp>
          <p:nvSpPr>
            <p:cNvPr id="7" name="Text Box 1056"/>
            <p:cNvSpPr txBox="1">
              <a:spLocks noChangeArrowheads="1"/>
            </p:cNvSpPr>
            <p:nvPr/>
          </p:nvSpPr>
          <p:spPr bwMode="auto">
            <a:xfrm rot="3042717">
              <a:off x="7664229" y="3390604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Classification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8" name="Text Box 1056"/>
            <p:cNvSpPr txBox="1">
              <a:spLocks noChangeArrowheads="1"/>
            </p:cNvSpPr>
            <p:nvPr/>
          </p:nvSpPr>
          <p:spPr bwMode="auto">
            <a:xfrm>
              <a:off x="6732239" y="3416438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RSA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9" name="Text Box 1056"/>
            <p:cNvSpPr txBox="1">
              <a:spLocks noChangeArrowheads="1"/>
            </p:cNvSpPr>
            <p:nvPr/>
          </p:nvSpPr>
          <p:spPr bwMode="auto">
            <a:xfrm>
              <a:off x="5909318" y="3133922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PCM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0" name="Text Box 1056"/>
            <p:cNvSpPr txBox="1">
              <a:spLocks noChangeArrowheads="1"/>
            </p:cNvSpPr>
            <p:nvPr/>
          </p:nvSpPr>
          <p:spPr bwMode="auto">
            <a:xfrm>
              <a:off x="6444208" y="2360631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IEM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1" name="Text Box 1056"/>
            <p:cNvSpPr txBox="1">
              <a:spLocks noChangeArrowheads="1"/>
            </p:cNvSpPr>
            <p:nvPr/>
          </p:nvSpPr>
          <p:spPr bwMode="auto">
            <a:xfrm>
              <a:off x="7228539" y="2135658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MVB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2" name="Text Box 1056"/>
            <p:cNvSpPr txBox="1">
              <a:spLocks noChangeArrowheads="1"/>
            </p:cNvSpPr>
            <p:nvPr/>
          </p:nvSpPr>
          <p:spPr bwMode="auto">
            <a:xfrm>
              <a:off x="7697986" y="2743976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err="1" smtClean="0">
                  <a:latin typeface="Albertus Medium"/>
                </a:rPr>
                <a:t>cvMANOVA</a:t>
              </a:r>
              <a:endParaRPr lang="en-US" altLang="en-US" sz="1200" b="1" dirty="0">
                <a:latin typeface="Albertus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 rot="2966359">
            <a:off x="7731064" y="3435127"/>
            <a:ext cx="1157301" cy="23961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7092280" y="3435126"/>
            <a:ext cx="535606" cy="239619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  <p:bldP spid="5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Which classifier is best?</a:t>
            </a:r>
            <a:endParaRPr lang="en-GB" altLang="en-US" sz="36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Will depend on: </a:t>
            </a:r>
          </a:p>
          <a:p>
            <a:r>
              <a:rPr lang="en-US" altLang="en-US" sz="2800" dirty="0" smtClean="0"/>
              <a:t>how well each classifier’s assumptions are met</a:t>
            </a:r>
          </a:p>
          <a:p>
            <a:r>
              <a:rPr lang="en-US" altLang="en-US" sz="2800" dirty="0" smtClean="0"/>
              <a:t>how much data are available</a:t>
            </a:r>
          </a:p>
          <a:p>
            <a:r>
              <a:rPr lang="en-US" altLang="en-US" sz="2800" dirty="0"/>
              <a:t>d</a:t>
            </a:r>
            <a:r>
              <a:rPr lang="en-US" altLang="en-US" sz="2800" dirty="0" smtClean="0"/>
              <a:t>esired inference/interpretation</a:t>
            </a:r>
          </a:p>
          <a:p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Linear SVM and Fisher linear discriminant (with shrinkage covariance estimator) often perform well for fMRI data.</a:t>
            </a:r>
            <a:endParaRPr lang="en-GB" altLang="en-US" sz="2800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96136" y="6237288"/>
            <a:ext cx="3347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Misaki</a:t>
            </a:r>
            <a:r>
              <a:rPr lang="en-US" altLang="en-US" sz="1800" dirty="0"/>
              <a:t> et al. </a:t>
            </a:r>
            <a:r>
              <a:rPr lang="en-US" altLang="en-US" sz="1800" dirty="0" smtClean="0"/>
              <a:t>2010; Pereira 2011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95794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Can we do better?</a:t>
            </a:r>
            <a:endParaRPr lang="en-GB" altLang="en-US" sz="3600" b="1" smtClean="0"/>
          </a:p>
        </p:txBody>
      </p:sp>
      <p:pic>
        <p:nvPicPr>
          <p:cNvPr id="56323" name="Content Placeholder 3" descr="granada_nonlinear_decisionBoundary_1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4313" y="1943100"/>
            <a:ext cx="3689350" cy="3717925"/>
          </a:xfrm>
        </p:spPr>
      </p:pic>
    </p:spTree>
    <p:extLst>
      <p:ext uri="{BB962C8B-B14F-4D97-AF65-F5344CB8AC3E}">
        <p14:creationId xmlns:p14="http://schemas.microsoft.com/office/powerpoint/2010/main" val="9364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57347" name="Content Placeholder 3" descr="granada_nonlinear_decisionBoundary_3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43100"/>
            <a:ext cx="3690938" cy="3717925"/>
          </a:xfr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75463" y="3933825"/>
            <a:ext cx="1693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nonlinear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classifier</a:t>
            </a: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335803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GB" altLang="en-US" smtClean="0"/>
              <a:t>Some non-linear classifiers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750" y="4868863"/>
            <a:ext cx="2520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Nonparametric </a:t>
            </a:r>
            <a:br>
              <a:rPr lang="en-US" altLang="en-US" sz="1800" dirty="0"/>
            </a:br>
            <a:r>
              <a:rPr lang="en-US" altLang="en-US" sz="1800" dirty="0"/>
              <a:t>(need to select </a:t>
            </a:r>
            <a:r>
              <a:rPr lang="en-US" altLang="en-US" sz="1800" dirty="0" smtClean="0"/>
              <a:t>k,</a:t>
            </a:r>
            <a:br>
              <a:rPr lang="en-US" altLang="en-US" sz="1800" dirty="0" smtClean="0"/>
            </a:br>
            <a:r>
              <a:rPr lang="en-US" altLang="en-US" sz="1800" dirty="0" smtClean="0"/>
              <a:t>and distance metric)</a:t>
            </a:r>
            <a:endParaRPr lang="en-GB" altLang="en-US" sz="1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92500" y="4881563"/>
            <a:ext cx="23764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</a:t>
            </a:r>
            <a:r>
              <a:rPr lang="en-US" altLang="en-US" sz="1800" dirty="0" smtClean="0"/>
              <a:t>ssumes  </a:t>
            </a:r>
            <a:r>
              <a:rPr lang="en-US" altLang="en-US" sz="1800" dirty="0"/>
              <a:t>multivariate, but non-identical, normal distributions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(ignores voxel correlation)</a:t>
            </a:r>
            <a:endParaRPr lang="en-GB" alt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56325" y="4870450"/>
            <a:ext cx="2376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</a:t>
            </a:r>
            <a:r>
              <a:rPr lang="en-US" altLang="en-US" sz="1800" dirty="0" smtClean="0"/>
              <a:t>o </a:t>
            </a:r>
            <a:r>
              <a:rPr lang="en-US" altLang="en-US" sz="1800" dirty="0"/>
              <a:t>assumptions about distributions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(need parameter selection)</a:t>
            </a:r>
            <a:endParaRPr lang="en-GB" altLang="en-US" sz="1800" dirty="0"/>
          </a:p>
        </p:txBody>
      </p:sp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1341438"/>
            <a:ext cx="82756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92950" y="635793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Misaki et al. 2010</a:t>
            </a:r>
            <a:endParaRPr lang="en-GB" altLang="en-US" sz="1800"/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539750" y="3789363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K-nearest neighbour</a:t>
            </a:r>
            <a:endParaRPr lang="en-GB" altLang="en-US" sz="1800"/>
          </a:p>
        </p:txBody>
      </p:sp>
      <p:sp>
        <p:nvSpPr>
          <p:cNvPr id="58377" name="TextBox 10"/>
          <p:cNvSpPr txBox="1">
            <a:spLocks noChangeArrowheads="1"/>
          </p:cNvSpPr>
          <p:nvPr/>
        </p:nvSpPr>
        <p:spPr bwMode="auto">
          <a:xfrm>
            <a:off x="3338513" y="3789363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(Quadratic)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Gaussian Naïve Bayes</a:t>
            </a:r>
            <a:endParaRPr lang="en-GB" altLang="en-US" sz="1800"/>
          </a:p>
        </p:txBody>
      </p:sp>
      <p:sp>
        <p:nvSpPr>
          <p:cNvPr id="58378" name="TextBox 11"/>
          <p:cNvSpPr txBox="1">
            <a:spLocks noChangeArrowheads="1"/>
          </p:cNvSpPr>
          <p:nvPr/>
        </p:nvSpPr>
        <p:spPr bwMode="auto">
          <a:xfrm>
            <a:off x="6011863" y="3789363"/>
            <a:ext cx="28813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SVM with r</a:t>
            </a:r>
            <a:r>
              <a:rPr lang="en-US" altLang="en-US" sz="1800" dirty="0" smtClean="0"/>
              <a:t>adial/polynomial/sigmoid </a:t>
            </a:r>
            <a:r>
              <a:rPr lang="en-US" altLang="en-US" sz="1800" dirty="0"/>
              <a:t>b</a:t>
            </a:r>
            <a:r>
              <a:rPr lang="en-US" altLang="en-US" sz="1800" dirty="0" smtClean="0"/>
              <a:t>asis function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213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59395" name="Content Placeholder 5" descr="granada_pattern_is_signal_plus_noise_1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1988"/>
            <a:ext cx="3689350" cy="3729037"/>
          </a:xfrm>
        </p:spPr>
      </p:pic>
    </p:spTree>
    <p:extLst>
      <p:ext uri="{BB962C8B-B14F-4D97-AF65-F5344CB8AC3E}">
        <p14:creationId xmlns:p14="http://schemas.microsoft.com/office/powerpoint/2010/main" val="35446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0419" name="Content Placeholder 7" descr="granada_pattern_is_signal_plus_noise_2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74850"/>
            <a:ext cx="3690938" cy="3681413"/>
          </a:xfrm>
        </p:spPr>
      </p:pic>
      <p:sp>
        <p:nvSpPr>
          <p:cNvPr id="13" name="Oval 12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</p:spTree>
    <p:extLst>
      <p:ext uri="{BB962C8B-B14F-4D97-AF65-F5344CB8AC3E}">
        <p14:creationId xmlns:p14="http://schemas.microsoft.com/office/powerpoint/2010/main" val="8644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1443" name="Content Placeholder 16" descr="granada_pattern_is_signal_plus_noise_3a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5163"/>
            <a:ext cx="3686175" cy="3717925"/>
          </a:xfrm>
        </p:spPr>
      </p:pic>
      <p:sp>
        <p:nvSpPr>
          <p:cNvPr id="61444" name="TextBox 19"/>
          <p:cNvSpPr txBox="1">
            <a:spLocks noChangeArrowheads="1"/>
          </p:cNvSpPr>
          <p:nvPr/>
        </p:nvSpPr>
        <p:spPr bwMode="auto">
          <a:xfrm>
            <a:off x="7235825" y="3573463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true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(signal)</a:t>
            </a:r>
            <a:endParaRPr lang="en-GB" altLang="en-US" sz="2000"/>
          </a:p>
        </p:txBody>
      </p:sp>
      <p:sp>
        <p:nvSpPr>
          <p:cNvPr id="21" name="Oval 20"/>
          <p:cNvSpPr/>
          <p:nvPr/>
        </p:nvSpPr>
        <p:spPr>
          <a:xfrm>
            <a:off x="6935788" y="3663950"/>
            <a:ext cx="142875" cy="144463"/>
          </a:xfrm>
          <a:prstGeom prst="ellipse">
            <a:avLst/>
          </a:prstGeom>
          <a:solidFill>
            <a:srgbClr val="646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1447" name="TextBox 23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</p:spTree>
    <p:extLst>
      <p:ext uri="{BB962C8B-B14F-4D97-AF65-F5344CB8AC3E}">
        <p14:creationId xmlns:p14="http://schemas.microsoft.com/office/powerpoint/2010/main" val="225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2467" name="Content Placeholder 3" descr="granada_pattern_is_signal_plus_noise_3b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0400"/>
            <a:ext cx="3698875" cy="3730625"/>
          </a:xfrm>
        </p:spPr>
      </p:pic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7235825" y="3573463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true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(signal)</a:t>
            </a:r>
            <a:endParaRPr lang="en-GB" altLang="en-US" sz="2000"/>
          </a:p>
        </p:txBody>
      </p:sp>
      <p:sp>
        <p:nvSpPr>
          <p:cNvPr id="7" name="Oval 6"/>
          <p:cNvSpPr/>
          <p:nvPr/>
        </p:nvSpPr>
        <p:spPr>
          <a:xfrm>
            <a:off x="6935788" y="3663950"/>
            <a:ext cx="142875" cy="144463"/>
          </a:xfrm>
          <a:prstGeom prst="ellipse">
            <a:avLst/>
          </a:prstGeom>
          <a:solidFill>
            <a:srgbClr val="646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</p:spTree>
    <p:extLst>
      <p:ext uri="{BB962C8B-B14F-4D97-AF65-F5344CB8AC3E}">
        <p14:creationId xmlns:p14="http://schemas.microsoft.com/office/powerpoint/2010/main" val="2958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3491" name="Content Placeholder 3" descr="granada_pattern_is_signal_plus_noise_3c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0400"/>
            <a:ext cx="3698875" cy="3730625"/>
          </a:xfrm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7235825" y="3573463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true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(signal)</a:t>
            </a:r>
            <a:endParaRPr lang="en-GB" altLang="en-US" sz="2000"/>
          </a:p>
        </p:txBody>
      </p:sp>
      <p:sp>
        <p:nvSpPr>
          <p:cNvPr id="7" name="Oval 6"/>
          <p:cNvSpPr/>
          <p:nvPr/>
        </p:nvSpPr>
        <p:spPr>
          <a:xfrm>
            <a:off x="6935788" y="3663950"/>
            <a:ext cx="142875" cy="144463"/>
          </a:xfrm>
          <a:prstGeom prst="ellipse">
            <a:avLst/>
          </a:prstGeom>
          <a:solidFill>
            <a:srgbClr val="646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3495" name="TextBox 8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75463" y="4652963"/>
            <a:ext cx="288925" cy="2889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7" name="TextBox 11"/>
          <p:cNvSpPr txBox="1">
            <a:spLocks noChangeArrowheads="1"/>
          </p:cNvSpPr>
          <p:nvPr/>
        </p:nvSpPr>
        <p:spPr bwMode="auto">
          <a:xfrm>
            <a:off x="7235825" y="4416425"/>
            <a:ext cx="1657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noise displacement</a:t>
            </a:r>
            <a:endParaRPr lang="en-GB" altLang="en-US" sz="2000"/>
          </a:p>
        </p:txBody>
      </p:sp>
    </p:spTree>
    <p:extLst>
      <p:ext uri="{BB962C8B-B14F-4D97-AF65-F5344CB8AC3E}">
        <p14:creationId xmlns:p14="http://schemas.microsoft.com/office/powerpoint/2010/main" val="1382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Overfitting</a:t>
            </a:r>
            <a:endParaRPr lang="en-GB" altLang="en-US" sz="3600" b="1" smtClean="0"/>
          </a:p>
        </p:txBody>
      </p:sp>
      <p:pic>
        <p:nvPicPr>
          <p:cNvPr id="64515" name="Content Placeholder 3" descr="granada_pattern_is_signal_plus_noise_4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16113"/>
            <a:ext cx="3703638" cy="3744912"/>
          </a:xfrm>
        </p:spPr>
      </p:pic>
    </p:spTree>
    <p:extLst>
      <p:ext uri="{BB962C8B-B14F-4D97-AF65-F5344CB8AC3E}">
        <p14:creationId xmlns:p14="http://schemas.microsoft.com/office/powerpoint/2010/main" val="264696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640762" cy="719137"/>
          </a:xfrm>
        </p:spPr>
        <p:txBody>
          <a:bodyPr/>
          <a:lstStyle/>
          <a:p>
            <a:r>
              <a:rPr lang="en-GB" altLang="en-US" sz="2800" dirty="0" smtClean="0"/>
              <a:t>Per voxel (univariate) General Linear Model (GLM)…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438" y="2666742"/>
            <a:ext cx="8856662" cy="2681287"/>
            <a:chOff x="179388" y="3916363"/>
            <a:chExt cx="8856662" cy="2681287"/>
          </a:xfrm>
        </p:grpSpPr>
        <p:sp>
          <p:nvSpPr>
            <p:cNvPr id="4" name="TextBox 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751723" y="4737918"/>
              <a:ext cx="3176703" cy="523220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79388" y="3916363"/>
              <a:ext cx="4545012" cy="2681287"/>
              <a:chOff x="179388" y="3916363"/>
              <a:chExt cx="4545012" cy="2681287"/>
            </a:xfrm>
          </p:grpSpPr>
          <p:grpSp>
            <p:nvGrpSpPr>
              <p:cNvPr id="18481" name="Group 2"/>
              <p:cNvGrpSpPr>
                <a:grpSpLocks/>
              </p:cNvGrpSpPr>
              <p:nvPr/>
            </p:nvGrpSpPr>
            <p:grpSpPr bwMode="auto">
              <a:xfrm>
                <a:off x="1401763" y="3916363"/>
                <a:ext cx="3322637" cy="2681287"/>
                <a:chOff x="539552" y="1950245"/>
                <a:chExt cx="6120680" cy="5436581"/>
              </a:xfrm>
            </p:grpSpPr>
            <p:pic>
              <p:nvPicPr>
                <p:cNvPr id="14950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52" y="1988840"/>
                  <a:ext cx="1200150" cy="445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8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7704" y="1950245"/>
                  <a:ext cx="3019425" cy="450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950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5307" y="2007395"/>
                  <a:ext cx="1304925" cy="444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9282" y="6723828"/>
                  <a:ext cx="3019426" cy="662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0" y="4802044"/>
                <a:ext cx="255317" cy="335346"/>
              </a:xfrm>
              <a:prstGeom prst="rect">
                <a:avLst/>
              </a:prstGeom>
              <a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635" y="4802044"/>
                <a:ext cx="255317" cy="335346"/>
              </a:xfrm>
              <a:prstGeom prst="rect">
                <a:avLst/>
              </a:prstGeom>
              <a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367" y="6008916"/>
                <a:ext cx="255317" cy="335346"/>
              </a:xfrm>
              <a:prstGeom prst="rect">
                <a:avLst/>
              </a:prstGeom>
              <a:blipFill rotWithShape="1"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949" y="6262006"/>
                <a:ext cx="1469673" cy="326434"/>
              </a:xfrm>
              <a:prstGeom prst="rect">
                <a:avLst/>
              </a:prstGeom>
              <a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835025" y="3944938"/>
                <a:ext cx="0" cy="2189162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179388" y="5229225"/>
                <a:ext cx="631825" cy="64611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i="1" dirty="0">
                    <a:solidFill>
                      <a:schemeClr val="bg1">
                        <a:lumMod val="6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time</a:t>
                </a:r>
              </a:p>
              <a:p>
                <a:pPr>
                  <a:defRPr/>
                </a:pPr>
                <a:r>
                  <a:rPr lang="en-GB" i="1" dirty="0">
                    <a:solidFill>
                      <a:schemeClr val="bg1">
                        <a:lumMod val="6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(t)</a:t>
                </a:r>
              </a:p>
            </p:txBody>
          </p:sp>
        </p:grpSp>
        <p:sp>
          <p:nvSpPr>
            <p:cNvPr id="18437" name="TextBox 69"/>
            <p:cNvSpPr txBox="1">
              <a:spLocks noChangeArrowheads="1"/>
            </p:cNvSpPr>
            <p:nvPr/>
          </p:nvSpPr>
          <p:spPr bwMode="auto">
            <a:xfrm>
              <a:off x="7318375" y="5241925"/>
              <a:ext cx="8540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Design</a:t>
              </a:r>
              <a:br>
                <a:rPr lang="en-GB" altLang="en-US" sz="180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altLang="en-US" sz="180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Matrix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19700" y="5241925"/>
              <a:ext cx="1479550" cy="9239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Data</a:t>
              </a:r>
              <a:b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(measured </a:t>
              </a:r>
              <a:b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BOLD signal)</a:t>
              </a:r>
            </a:p>
          </p:txBody>
        </p:sp>
        <p:sp>
          <p:nvSpPr>
            <p:cNvPr id="18439" name="TextBox 71"/>
            <p:cNvSpPr txBox="1">
              <a:spLocks noChangeArrowheads="1"/>
            </p:cNvSpPr>
            <p:nvPr/>
          </p:nvSpPr>
          <p:spPr bwMode="auto">
            <a:xfrm>
              <a:off x="8312150" y="4416425"/>
              <a:ext cx="7239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Error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56363" y="4138613"/>
              <a:ext cx="1308100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Activation</a:t>
              </a:r>
              <a:b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coefficients</a:t>
              </a:r>
            </a:p>
          </p:txBody>
        </p:sp>
      </p:grpSp>
      <p:sp>
        <p:nvSpPr>
          <p:cNvPr id="7" name="Curved Down Arrow 6"/>
          <p:cNvSpPr/>
          <p:nvPr/>
        </p:nvSpPr>
        <p:spPr>
          <a:xfrm flipH="1">
            <a:off x="5742025" y="2132856"/>
            <a:ext cx="1855589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Curved Down Arrow 61"/>
          <p:cNvSpPr/>
          <p:nvPr/>
        </p:nvSpPr>
        <p:spPr>
          <a:xfrm rot="10800000" flipH="1">
            <a:off x="5746931" y="5085184"/>
            <a:ext cx="1855589" cy="683096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2411760" y="1096155"/>
            <a:ext cx="6408390" cy="8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400" dirty="0" smtClean="0">
                <a:solidFill>
                  <a:schemeClr val="accent1"/>
                </a:solidFill>
              </a:rPr>
              <a:t>…is an </a:t>
            </a:r>
            <a:r>
              <a:rPr lang="en-GB" altLang="en-US" sz="2400" i="1" dirty="0" smtClean="0">
                <a:solidFill>
                  <a:schemeClr val="accent1"/>
                </a:solidFill>
              </a:rPr>
              <a:t>encoding</a:t>
            </a:r>
            <a:r>
              <a:rPr lang="en-GB" altLang="en-US" sz="2400" dirty="0" smtClean="0">
                <a:solidFill>
                  <a:schemeClr val="accent1"/>
                </a:solidFill>
              </a:rPr>
              <a:t> model: can we predict the amount of activity in a voxel from the experimental conditions in X?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 bwMode="auto">
          <a:xfrm>
            <a:off x="2103999" y="5789882"/>
            <a:ext cx="6951721" cy="8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400" dirty="0" smtClean="0">
                <a:solidFill>
                  <a:schemeClr val="accent4"/>
                </a:solidFill>
              </a:rPr>
              <a:t>In (multivariate) </a:t>
            </a:r>
            <a:r>
              <a:rPr lang="en-GB" altLang="en-US" sz="2400" i="1" dirty="0" smtClean="0">
                <a:solidFill>
                  <a:schemeClr val="accent4"/>
                </a:solidFill>
              </a:rPr>
              <a:t>decoding</a:t>
            </a:r>
            <a:r>
              <a:rPr lang="en-GB" altLang="en-US" sz="2400" dirty="0" smtClean="0">
                <a:solidFill>
                  <a:schemeClr val="accent4"/>
                </a:solidFill>
              </a:rPr>
              <a:t> we try to predict the experimental condition from the pattern of responses</a:t>
            </a:r>
          </a:p>
        </p:txBody>
      </p:sp>
    </p:spTree>
    <p:extLst>
      <p:ext uri="{BB962C8B-B14F-4D97-AF65-F5344CB8AC3E}">
        <p14:creationId xmlns:p14="http://schemas.microsoft.com/office/powerpoint/2010/main" val="38771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2" grpId="0" animBg="1"/>
      <p:bldP spid="63" grpId="0"/>
      <p:bldP spid="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Overfitting</a:t>
            </a:r>
            <a:endParaRPr lang="en-GB" altLang="en-US" sz="3600" b="1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After determining the decision boundary, we need to test how well the boundary </a:t>
            </a:r>
            <a:r>
              <a:rPr lang="en-US" altLang="en-US" sz="2800" dirty="0" err="1" smtClean="0"/>
              <a:t>generalises</a:t>
            </a:r>
            <a:r>
              <a:rPr lang="en-US" altLang="en-US" sz="2800" dirty="0" smtClean="0"/>
              <a:t> to new data (e.g. cross validation).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 </a:t>
            </a:r>
            <a:endParaRPr lang="en-GB" altLang="en-US" sz="2800" dirty="0" smtClean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565400"/>
            <a:ext cx="4216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56100" y="3573463"/>
            <a:ext cx="360363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092950" y="5186363"/>
            <a:ext cx="1150938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140200" y="5603875"/>
            <a:ext cx="4103688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946650" y="5186363"/>
            <a:ext cx="647700" cy="50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100" y="3344863"/>
            <a:ext cx="216058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+mj-lt"/>
              </a:rPr>
              <a:t>performance</a:t>
            </a:r>
            <a:endParaRPr lang="en-GB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9925" y="5157788"/>
            <a:ext cx="25923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+mj-lt"/>
              </a:rPr>
              <a:t>boundary complexity</a:t>
            </a:r>
            <a:endParaRPr lang="en-GB" sz="16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0425" y="5157788"/>
            <a:ext cx="503238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8" name="Content Placeholder 3" descr="granada_nonlinear_decisionBoundary_1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5610225"/>
            <a:ext cx="10810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88125" y="5157788"/>
            <a:ext cx="504825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9" name="Content Placeholder 3" descr="granada_pattern_is_signal_plus_noise_4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5605463"/>
            <a:ext cx="10810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840663" y="2874422"/>
            <a:ext cx="1692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latin typeface="+mj-lt"/>
              </a:rPr>
              <a:t>(training data)</a:t>
            </a:r>
            <a:endParaRPr lang="en-GB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7759" y="4565368"/>
            <a:ext cx="1692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latin typeface="+mj-lt"/>
              </a:rPr>
              <a:t>(hold-out data)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5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Overfitting</a:t>
            </a:r>
            <a:endParaRPr lang="en-GB" altLang="en-US" sz="3600" b="1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3410"/>
            <a:ext cx="8229600" cy="485740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After determining the decision boundary, we need to test how well the boundary </a:t>
            </a:r>
            <a:r>
              <a:rPr lang="en-US" altLang="en-US" sz="2800" dirty="0" err="1" smtClean="0"/>
              <a:t>generalises</a:t>
            </a:r>
            <a:r>
              <a:rPr lang="en-US" altLang="en-US" sz="2800" dirty="0" smtClean="0"/>
              <a:t> to new data (e.g. cross validation).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Linear classifiers usually perform better on fMRI data than nonlinear classifiers.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Overfitting can be further reduced by:</a:t>
            </a:r>
          </a:p>
          <a:p>
            <a:r>
              <a:rPr lang="en-US" altLang="en-US" sz="2800" dirty="0" err="1" smtClean="0"/>
              <a:t>regularisation</a:t>
            </a:r>
            <a:r>
              <a:rPr lang="en-US" altLang="en-US" sz="2800" dirty="0" smtClean="0"/>
              <a:t> </a:t>
            </a:r>
          </a:p>
          <a:p>
            <a:r>
              <a:rPr lang="en-US" altLang="en-US" sz="2800" dirty="0" smtClean="0"/>
              <a:t>dimensionality reduction of the activity patterns </a:t>
            </a:r>
            <a:br>
              <a:rPr lang="en-US" altLang="en-US" sz="2800" dirty="0" smtClean="0"/>
            </a:br>
            <a:r>
              <a:rPr lang="en-US" altLang="en-US" sz="2800" dirty="0" smtClean="0"/>
              <a:t>(e.g. voxel selection or PCA) 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 </a:t>
            </a: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2416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892480" cy="576064"/>
          </a:xfrm>
        </p:spPr>
        <p:txBody>
          <a:bodyPr/>
          <a:lstStyle/>
          <a:p>
            <a:pPr algn="l" eaLnBrk="1" hangingPunct="1"/>
            <a:r>
              <a:rPr lang="en-GB" altLang="en-US" sz="2800" dirty="0" smtClean="0"/>
              <a:t>To run a searchlight analysis, also specify “neighbourhood”:</a:t>
            </a:r>
            <a:endParaRPr lang="en-GB" altLang="en-US" sz="1200" dirty="0" smtClean="0">
              <a:latin typeface="Consolas" panose="020B0609020204030204" pitchFamily="49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Searchlights</a:t>
            </a:r>
            <a:endParaRPr lang="en-GB" alt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251520" y="6035398"/>
            <a:ext cx="8812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accent3"/>
                </a:solidFill>
                <a:latin typeface="Courier"/>
              </a:rPr>
              <a:t>    </a:t>
            </a:r>
            <a:r>
              <a:rPr lang="en-GB" sz="2000" dirty="0" err="1" smtClean="0">
                <a:solidFill>
                  <a:schemeClr val="accent3"/>
                </a:solidFill>
                <a:latin typeface="Courier"/>
              </a:rPr>
              <a:t>ds_result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 = </a:t>
            </a:r>
            <a:r>
              <a:rPr lang="en-GB" sz="2000" dirty="0" err="1" smtClean="0">
                <a:solidFill>
                  <a:srgbClr val="000000"/>
                </a:solidFill>
                <a:latin typeface="Courier"/>
              </a:rPr>
              <a:t>cosmo_searchlight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( </a:t>
            </a:r>
            <a:r>
              <a:rPr lang="en-GB" sz="2000" dirty="0" smtClean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GB" sz="2000" dirty="0" smtClean="0">
                <a:solidFill>
                  <a:schemeClr val="accent5"/>
                </a:solidFill>
                <a:latin typeface="Courier"/>
              </a:rPr>
              <a:t>neighbourhood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,</a:t>
            </a:r>
            <a:br>
              <a:rPr lang="en-GB" sz="2000" dirty="0" smtClean="0">
                <a:solidFill>
                  <a:srgbClr val="000000"/>
                </a:solidFill>
                <a:latin typeface="Courier"/>
              </a:rPr>
            </a:b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                             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measure </a:t>
            </a:r>
            <a:r>
              <a:rPr lang="en-GB" sz="2000" dirty="0" smtClean="0">
                <a:latin typeface="Courier"/>
              </a:rPr>
              <a:t>[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GB" sz="2000" dirty="0" err="1" smtClean="0">
                <a:solidFill>
                  <a:schemeClr val="accent6"/>
                </a:solidFill>
                <a:latin typeface="Courier"/>
              </a:rPr>
              <a:t>measure_args</a:t>
            </a:r>
            <a:r>
              <a:rPr lang="en-GB" sz="2000" dirty="0" smtClean="0">
                <a:latin typeface="Courier"/>
              </a:rPr>
              <a:t>]</a:t>
            </a:r>
            <a:r>
              <a:rPr lang="en-GB" sz="2000" dirty="0" smtClean="0">
                <a:solidFill>
                  <a:schemeClr val="accent6"/>
                </a:solidFill>
                <a:latin typeface="Courier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Courier"/>
              </a:rPr>
              <a:t>); </a:t>
            </a: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1618" y="5568769"/>
            <a:ext cx="88924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GB" altLang="en-US" sz="2800" dirty="0" smtClean="0"/>
              <a:t>Then: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458" y="1495812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/>
                </a:solidFill>
                <a:latin typeface="Courier"/>
              </a:rPr>
              <a:t>neighbourhood</a:t>
            </a:r>
            <a:r>
              <a:rPr lang="en-GB" sz="2000" dirty="0">
                <a:latin typeface="Courier"/>
              </a:rPr>
              <a:t> = </a:t>
            </a:r>
            <a:r>
              <a:rPr lang="en-GB" sz="2000" dirty="0" err="1">
                <a:latin typeface="Courier"/>
              </a:rPr>
              <a:t>cosmo_</a:t>
            </a:r>
            <a:r>
              <a:rPr lang="en-GB" sz="2000" b="1" dirty="0" err="1">
                <a:latin typeface="Courier"/>
              </a:rPr>
              <a:t>spherical</a:t>
            </a:r>
            <a:r>
              <a:rPr lang="en-GB" sz="2000" dirty="0" err="1">
                <a:latin typeface="Courier"/>
              </a:rPr>
              <a:t>_neighborhood</a:t>
            </a:r>
            <a:r>
              <a:rPr lang="en-GB" sz="2000" dirty="0">
                <a:latin typeface="Courier"/>
              </a:rPr>
              <a:t> (</a:t>
            </a:r>
            <a:r>
              <a:rPr lang="en-GB" sz="2000" dirty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>
                <a:latin typeface="Courier"/>
              </a:rPr>
              <a:t>, ...</a:t>
            </a:r>
            <a:br>
              <a:rPr lang="en-GB" sz="2000" dirty="0">
                <a:latin typeface="Courier"/>
              </a:rPr>
            </a:br>
            <a:r>
              <a:rPr lang="en-GB" sz="2000" dirty="0">
                <a:latin typeface="Courier"/>
              </a:rPr>
              <a:t>              'count', 100);</a:t>
            </a:r>
          </a:p>
          <a:p>
            <a:endParaRPr lang="en-GB" sz="2000" dirty="0" smtClean="0">
              <a:solidFill>
                <a:schemeClr val="accent5"/>
              </a:solidFill>
              <a:latin typeface="Courier"/>
            </a:endParaRPr>
          </a:p>
          <a:p>
            <a:r>
              <a:rPr lang="en-GB" sz="2000" dirty="0" smtClean="0">
                <a:solidFill>
                  <a:schemeClr val="accent5"/>
                </a:solidFill>
                <a:latin typeface="Courier"/>
              </a:rPr>
              <a:t>neighbourhood</a:t>
            </a: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  <a:latin typeface="Courier"/>
              </a:rPr>
              <a:t> </a:t>
            </a:r>
            <a:r>
              <a:rPr lang="en-GB" sz="2000" dirty="0" smtClean="0">
                <a:latin typeface="Courier"/>
              </a:rPr>
              <a:t>= </a:t>
            </a:r>
            <a:r>
              <a:rPr lang="en-GB" sz="2000" dirty="0" err="1" smtClean="0">
                <a:latin typeface="Courier"/>
              </a:rPr>
              <a:t>cosmo_</a:t>
            </a:r>
            <a:r>
              <a:rPr lang="en-GB" sz="2000" b="1" dirty="0" err="1" smtClean="0">
                <a:latin typeface="Courier"/>
              </a:rPr>
              <a:t>surficial</a:t>
            </a:r>
            <a:r>
              <a:rPr lang="en-GB" sz="2000" dirty="0" err="1" smtClean="0">
                <a:latin typeface="Courier"/>
              </a:rPr>
              <a:t>_neighborhood</a:t>
            </a:r>
            <a:r>
              <a:rPr lang="en-GB" sz="2000" dirty="0" smtClean="0">
                <a:latin typeface="Courier"/>
              </a:rPr>
              <a:t> (</a:t>
            </a:r>
            <a:r>
              <a:rPr lang="en-GB" sz="2000" dirty="0" smtClean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>
                <a:latin typeface="Courier"/>
              </a:rPr>
              <a:t>, ...</a:t>
            </a:r>
          </a:p>
          <a:p>
            <a:r>
              <a:rPr lang="en-GB" sz="2000" dirty="0" smtClean="0">
                <a:latin typeface="Courier"/>
              </a:rPr>
              <a:t>              {</a:t>
            </a:r>
            <a:r>
              <a:rPr lang="en-GB" sz="2000" dirty="0">
                <a:latin typeface="Courier"/>
              </a:rPr>
              <a:t>'</a:t>
            </a:r>
            <a:r>
              <a:rPr lang="en-GB" sz="2000" dirty="0" err="1">
                <a:latin typeface="Courier"/>
              </a:rPr>
              <a:t>pial.asc</a:t>
            </a:r>
            <a:r>
              <a:rPr lang="en-GB" sz="2000" dirty="0">
                <a:latin typeface="Courier"/>
              </a:rPr>
              <a:t>', '</a:t>
            </a:r>
            <a:r>
              <a:rPr lang="en-GB" sz="2000" dirty="0" err="1">
                <a:latin typeface="Courier"/>
              </a:rPr>
              <a:t>white.asc</a:t>
            </a:r>
            <a:r>
              <a:rPr lang="en-GB" sz="2000" dirty="0" smtClean="0">
                <a:latin typeface="Courier"/>
              </a:rPr>
              <a:t>'}, 'count', 100);</a:t>
            </a:r>
            <a:endParaRPr lang="en-GB" sz="2000" dirty="0">
              <a:latin typeface="Courier"/>
            </a:endParaRPr>
          </a:p>
          <a:p>
            <a:endParaRPr lang="en-GB" sz="2000" dirty="0">
              <a:latin typeface="Courier"/>
            </a:endParaRPr>
          </a:p>
          <a:p>
            <a:r>
              <a:rPr lang="en-GB" sz="2000" dirty="0">
                <a:solidFill>
                  <a:schemeClr val="accent5"/>
                </a:solidFill>
                <a:latin typeface="Courier"/>
              </a:rPr>
              <a:t>neighbourhood</a:t>
            </a:r>
            <a:r>
              <a:rPr lang="en-GB" sz="2000" dirty="0" smtClean="0">
                <a:latin typeface="Courier"/>
              </a:rPr>
              <a:t> = </a:t>
            </a:r>
            <a:r>
              <a:rPr lang="en-GB" sz="2000" dirty="0" err="1" smtClean="0">
                <a:latin typeface="Courier"/>
              </a:rPr>
              <a:t>cosmo_</a:t>
            </a:r>
            <a:r>
              <a:rPr lang="en-GB" sz="2000" b="1" dirty="0" err="1" smtClean="0">
                <a:latin typeface="Courier"/>
              </a:rPr>
              <a:t>meeg_chan</a:t>
            </a:r>
            <a:r>
              <a:rPr lang="en-GB" sz="2000" dirty="0" err="1" smtClean="0">
                <a:latin typeface="Courier"/>
              </a:rPr>
              <a:t>_neighborhood</a:t>
            </a:r>
            <a:r>
              <a:rPr lang="en-GB" sz="2000" dirty="0" smtClean="0">
                <a:latin typeface="Courier"/>
              </a:rPr>
              <a:t> </a:t>
            </a:r>
            <a:r>
              <a:rPr lang="en-GB" sz="2000" dirty="0">
                <a:latin typeface="Courier"/>
              </a:rPr>
              <a:t>(</a:t>
            </a:r>
            <a:r>
              <a:rPr lang="en-GB" sz="2000" dirty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>
                <a:latin typeface="Courier"/>
              </a:rPr>
              <a:t>, ...</a:t>
            </a:r>
            <a:br>
              <a:rPr lang="en-GB" sz="2000" dirty="0">
                <a:latin typeface="Courier"/>
              </a:rPr>
            </a:br>
            <a:r>
              <a:rPr lang="en-GB" sz="2000" dirty="0" smtClean="0">
                <a:latin typeface="Courier"/>
              </a:rPr>
              <a:t>              'count</a:t>
            </a:r>
            <a:r>
              <a:rPr lang="en-GB" sz="2000" dirty="0">
                <a:latin typeface="Courier"/>
              </a:rPr>
              <a:t>', </a:t>
            </a:r>
            <a:r>
              <a:rPr lang="en-GB" sz="2000" dirty="0" smtClean="0">
                <a:latin typeface="Courier"/>
              </a:rPr>
              <a:t>10, '</a:t>
            </a:r>
            <a:r>
              <a:rPr lang="en-GB" sz="2000" dirty="0" err="1" smtClean="0">
                <a:latin typeface="Courier"/>
              </a:rPr>
              <a:t>chantype</a:t>
            </a:r>
            <a:r>
              <a:rPr lang="en-GB" sz="2000" dirty="0">
                <a:latin typeface="Courier"/>
              </a:rPr>
              <a:t>', </a:t>
            </a:r>
            <a:r>
              <a:rPr lang="en-GB" sz="2000" dirty="0" err="1">
                <a:latin typeface="Courier"/>
              </a:rPr>
              <a:t>chan_type</a:t>
            </a:r>
            <a:r>
              <a:rPr lang="en-GB" sz="2000" dirty="0" smtClean="0">
                <a:latin typeface="Courier"/>
              </a:rPr>
              <a:t>);</a:t>
            </a:r>
          </a:p>
          <a:p>
            <a:endParaRPr lang="en-GB" sz="2000" dirty="0">
              <a:latin typeface="Courier"/>
            </a:endParaRPr>
          </a:p>
          <a:p>
            <a:r>
              <a:rPr lang="en-GB" sz="2000" dirty="0">
                <a:solidFill>
                  <a:schemeClr val="accent5"/>
                </a:solidFill>
                <a:latin typeface="Courier"/>
              </a:rPr>
              <a:t>neighbourhood</a:t>
            </a:r>
            <a:r>
              <a:rPr lang="en-GB" sz="2000" dirty="0" smtClean="0">
                <a:latin typeface="Courier"/>
              </a:rPr>
              <a:t> = </a:t>
            </a:r>
            <a:r>
              <a:rPr lang="en-GB" sz="2000" dirty="0" err="1" smtClean="0">
                <a:latin typeface="Courier"/>
              </a:rPr>
              <a:t>cosmo_</a:t>
            </a:r>
            <a:r>
              <a:rPr lang="en-GB" sz="2000" b="1" dirty="0" err="1" smtClean="0">
                <a:latin typeface="Courier"/>
              </a:rPr>
              <a:t>interval</a:t>
            </a:r>
            <a:r>
              <a:rPr lang="en-GB" sz="2000" dirty="0" err="1" smtClean="0">
                <a:latin typeface="Courier"/>
              </a:rPr>
              <a:t>_neighborhood</a:t>
            </a:r>
            <a:r>
              <a:rPr lang="en-GB" sz="2000" dirty="0" smtClean="0">
                <a:latin typeface="Courier"/>
              </a:rPr>
              <a:t> (</a:t>
            </a:r>
            <a:r>
              <a:rPr lang="en-GB" sz="2000" dirty="0" smtClean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>
                <a:latin typeface="Courier"/>
              </a:rPr>
              <a:t>, ...</a:t>
            </a:r>
            <a:br>
              <a:rPr lang="en-GB" sz="2000" dirty="0">
                <a:latin typeface="Courier"/>
              </a:rPr>
            </a:br>
            <a:r>
              <a:rPr lang="en-GB" sz="2000" dirty="0" smtClean="0">
                <a:latin typeface="Courier"/>
              </a:rPr>
              <a:t>               'time', 'radius', </a:t>
            </a:r>
            <a:r>
              <a:rPr lang="en-GB" sz="2000" dirty="0" err="1" smtClean="0">
                <a:latin typeface="Courier"/>
              </a:rPr>
              <a:t>time_radius</a:t>
            </a:r>
            <a:r>
              <a:rPr lang="en-GB" sz="2000" dirty="0" smtClean="0">
                <a:latin typeface="Courier"/>
              </a:rPr>
              <a:t>);</a:t>
            </a:r>
          </a:p>
          <a:p>
            <a:endParaRPr lang="en-GB" sz="2000" dirty="0">
              <a:latin typeface="Courier"/>
            </a:endParaRPr>
          </a:p>
          <a:p>
            <a:r>
              <a:rPr lang="en-GB" sz="2000" dirty="0">
                <a:solidFill>
                  <a:schemeClr val="accent5"/>
                </a:solidFill>
                <a:latin typeface="Courier"/>
              </a:rPr>
              <a:t>neighbourhood</a:t>
            </a:r>
            <a:r>
              <a:rPr lang="en-GB" sz="2000" dirty="0" smtClean="0">
                <a:latin typeface="Courier"/>
              </a:rPr>
              <a:t> = </a:t>
            </a:r>
            <a:r>
              <a:rPr lang="en-GB" sz="2000" dirty="0" err="1" smtClean="0">
                <a:latin typeface="Courier"/>
              </a:rPr>
              <a:t>cosmo_</a:t>
            </a:r>
            <a:r>
              <a:rPr lang="en-GB" sz="2000" b="1" dirty="0" err="1" smtClean="0">
                <a:latin typeface="Courier"/>
              </a:rPr>
              <a:t>cross</a:t>
            </a:r>
            <a:r>
              <a:rPr lang="en-GB" sz="2000" dirty="0" err="1" smtClean="0">
                <a:latin typeface="Courier"/>
              </a:rPr>
              <a:t>_neighborhood</a:t>
            </a:r>
            <a:r>
              <a:rPr lang="en-GB" sz="2000" dirty="0" smtClean="0">
                <a:latin typeface="Courier"/>
              </a:rPr>
              <a:t> (</a:t>
            </a:r>
            <a:r>
              <a:rPr lang="en-GB" sz="2000" dirty="0">
                <a:solidFill>
                  <a:schemeClr val="accent1"/>
                </a:solidFill>
                <a:latin typeface="Courier"/>
              </a:rPr>
              <a:t>ds</a:t>
            </a:r>
            <a:r>
              <a:rPr lang="en-GB" sz="2000" dirty="0">
                <a:latin typeface="Courier"/>
              </a:rPr>
              <a:t>, ...</a:t>
            </a:r>
            <a:br>
              <a:rPr lang="en-GB" sz="2000" dirty="0">
                <a:latin typeface="Courier"/>
              </a:rPr>
            </a:br>
            <a:r>
              <a:rPr lang="en-GB" sz="2000" dirty="0">
                <a:latin typeface="Courier"/>
              </a:rPr>
              <a:t> </a:t>
            </a:r>
            <a:r>
              <a:rPr lang="en-GB" sz="2000" dirty="0" smtClean="0">
                <a:latin typeface="Courier"/>
              </a:rPr>
              <a:t>              {</a:t>
            </a:r>
            <a:r>
              <a:rPr lang="en-GB" sz="2000" dirty="0" smtClean="0">
                <a:solidFill>
                  <a:schemeClr val="accent5"/>
                </a:solidFill>
                <a:latin typeface="Courier"/>
              </a:rPr>
              <a:t>neighbourhood1</a:t>
            </a:r>
            <a:r>
              <a:rPr lang="en-GB" sz="2000" dirty="0" smtClean="0">
                <a:latin typeface="Courier"/>
              </a:rPr>
              <a:t> , </a:t>
            </a:r>
            <a:r>
              <a:rPr lang="en-GB" sz="2000" dirty="0" smtClean="0">
                <a:solidFill>
                  <a:schemeClr val="accent5"/>
                </a:solidFill>
                <a:latin typeface="Courier"/>
              </a:rPr>
              <a:t>neighbourhood2</a:t>
            </a:r>
            <a:r>
              <a:rPr lang="en-GB" sz="2000" dirty="0" smtClean="0">
                <a:latin typeface="Courier"/>
              </a:rPr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15157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Try it yourself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908720"/>
            <a:ext cx="83632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This example shows you how to:</a:t>
            </a:r>
          </a:p>
          <a:p>
            <a:pPr marL="1011238" lvl="1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/>
              <a:t>define a searchlight neighbourhood</a:t>
            </a:r>
          </a:p>
          <a:p>
            <a:pPr marL="1011238" lvl="1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000" dirty="0" smtClean="0"/>
              <a:t>run a classification searchlight</a:t>
            </a:r>
            <a:endParaRPr lang="en-GB" altLang="en-US" sz="2400" dirty="0" smtClean="0"/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2400" dirty="0" smtClean="0"/>
              <a:t>On the </a:t>
            </a:r>
            <a:r>
              <a:rPr lang="en-GB" altLang="en-US" sz="2400" b="1" dirty="0" err="1" smtClean="0"/>
              <a:t>CoSMoMVPA</a:t>
            </a:r>
            <a:r>
              <a:rPr lang="en-GB" altLang="en-US" sz="2400" b="1" dirty="0" smtClean="0"/>
              <a:t> website</a:t>
            </a:r>
            <a:r>
              <a:rPr lang="en-GB" altLang="en-US" sz="2400" dirty="0" smtClean="0"/>
              <a:t>, go to 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“</a:t>
            </a:r>
            <a:r>
              <a:rPr lang="en-GB" altLang="en-US" sz="2400" b="1" dirty="0" smtClean="0"/>
              <a:t>Exercises</a:t>
            </a:r>
            <a:r>
              <a:rPr lang="en-GB" altLang="en-US" sz="2400" dirty="0" smtClean="0"/>
              <a:t>” then 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</a:t>
            </a:r>
            <a:r>
              <a:rPr lang="en-GB" altLang="en-US" sz="2400" dirty="0" smtClean="0"/>
              <a:t>“</a:t>
            </a:r>
            <a:r>
              <a:rPr lang="en-GB" altLang="en-US" sz="2400" b="1" dirty="0" smtClean="0"/>
              <a:t>Runnable examples – skeleton </a:t>
            </a:r>
            <a:r>
              <a:rPr lang="en-GB" altLang="en-US" sz="2400" b="1" dirty="0"/>
              <a:t>files</a:t>
            </a:r>
            <a:r>
              <a:rPr lang="en-GB" altLang="en-US" sz="2400" dirty="0"/>
              <a:t>” </a:t>
            </a:r>
            <a:r>
              <a:rPr lang="en-GB" altLang="en-US" sz="2400" dirty="0" smtClean="0"/>
              <a:t>	(</a:t>
            </a:r>
            <a:r>
              <a:rPr lang="en-GB" altLang="en-US" sz="1800" dirty="0" smtClean="0">
                <a:hlinkClick r:id="rId3"/>
              </a:rPr>
              <a:t>https</a:t>
            </a:r>
            <a:r>
              <a:rPr lang="en-GB" altLang="en-US" sz="1800" dirty="0">
                <a:hlinkClick r:id="rId3"/>
              </a:rPr>
              <a:t>://</a:t>
            </a:r>
            <a:r>
              <a:rPr lang="en-GB" altLang="en-US" sz="1800" dirty="0" smtClean="0">
                <a:hlinkClick r:id="rId3"/>
              </a:rPr>
              <a:t>www.cosmomvpa.org/matindex_skl_run.html</a:t>
            </a:r>
            <a:r>
              <a:rPr lang="en-GB" altLang="en-US" sz="2400" dirty="0" smtClean="0"/>
              <a:t>)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Select “</a:t>
            </a:r>
            <a:r>
              <a:rPr lang="en-GB" sz="2400" b="1" dirty="0" err="1" smtClean="0"/>
              <a:t>run_crossvalidation_searchlight_skl</a:t>
            </a:r>
            <a:r>
              <a:rPr lang="en-GB" sz="2400" dirty="0" smtClean="0"/>
              <a:t>”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C</a:t>
            </a:r>
            <a:r>
              <a:rPr lang="en-GB" sz="2400" dirty="0" smtClean="0"/>
              <a:t>opy the whole script, and paste into an empty file in the Octave editor.</a:t>
            </a: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sz="2400" dirty="0" smtClean="0"/>
              <a:t>Have a go at replacing the lines: </a:t>
            </a:r>
            <a:br>
              <a:rPr lang="en-GB" sz="2400" dirty="0" smtClean="0"/>
            </a:br>
            <a:r>
              <a:rPr lang="en-GB" sz="2400" dirty="0" smtClean="0"/>
              <a:t>	</a:t>
            </a:r>
            <a:r>
              <a:rPr lang="en-US" altLang="en-US" sz="2000" i="1" dirty="0" smtClean="0">
                <a:solidFill>
                  <a:srgbClr val="008800"/>
                </a:solidFill>
                <a:latin typeface="Arial Unicode MS"/>
              </a:rPr>
              <a:t>%%%% </a:t>
            </a:r>
            <a:r>
              <a:rPr lang="en-US" altLang="en-US" sz="2000" i="1" dirty="0">
                <a:solidFill>
                  <a:srgbClr val="008800"/>
                </a:solidFill>
                <a:latin typeface="Arial Unicode MS"/>
              </a:rPr>
              <a:t>&gt;&gt;&gt; Your code here &lt;&lt;&lt; %%%%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latin typeface="+mj-lt"/>
              </a:rPr>
              <a:t>You can find the answers in the “examples” folder of the toolbox: </a:t>
            </a:r>
            <a:r>
              <a:rPr lang="en-GB" sz="2400" b="1" dirty="0" err="1" smtClean="0"/>
              <a:t>run_crossvalidation_searchlight.m</a:t>
            </a:r>
            <a:r>
              <a:rPr lang="en-GB" sz="2400" b="1" dirty="0" smtClean="0"/>
              <a:t> </a:t>
            </a:r>
            <a:r>
              <a:rPr lang="en-GB" sz="2400" dirty="0" smtClean="0"/>
              <a:t>(~4 </a:t>
            </a:r>
            <a:r>
              <a:rPr lang="en-GB" sz="2400" dirty="0" err="1" smtClean="0"/>
              <a:t>mins</a:t>
            </a:r>
            <a:r>
              <a:rPr lang="en-GB" sz="2400" dirty="0" smtClean="0"/>
              <a:t>)</a:t>
            </a:r>
            <a:endParaRPr lang="en-US" altLang="en-US" sz="2400" dirty="0">
              <a:latin typeface="+mj-lt"/>
            </a:endParaRPr>
          </a:p>
          <a:p>
            <a:pPr marL="268288" indent="-268288" eaLnBrk="1" hangingPunct="1">
              <a:spcBef>
                <a:spcPct val="0"/>
              </a:spcBef>
              <a:spcAft>
                <a:spcPts val="600"/>
              </a:spcAft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566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en-GB" sz="4000" dirty="0" smtClean="0"/>
              <a:t>Data splitting/partitioning</a:t>
            </a:r>
            <a:endParaRPr lang="en-GB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404664"/>
            <a:ext cx="842493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2000" dirty="0" smtClean="0"/>
              <a:t>Holdout/validation set from single context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Safe but often not efficient/stable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2000" dirty="0" smtClean="0"/>
              <a:t>Separate datasets from different </a:t>
            </a:r>
            <a:r>
              <a:rPr lang="en-GB" altLang="en-US" sz="2000" dirty="0"/>
              <a:t>contexts </a:t>
            </a:r>
            <a:r>
              <a:rPr lang="en-GB" altLang="en-US" sz="1400" dirty="0"/>
              <a:t>(“cross-classification”, “cross-generalization”)</a:t>
            </a:r>
            <a:endParaRPr lang="en-GB" altLang="en-US" sz="1400" dirty="0" smtClean="0"/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used to test generalization &amp; demonstrate common format </a:t>
            </a:r>
            <a:br>
              <a:rPr lang="en-GB" altLang="en-US" sz="1800" dirty="0" smtClean="0"/>
            </a:br>
            <a:r>
              <a:rPr lang="en-GB" altLang="en-US" sz="1800" dirty="0" smtClean="0"/>
              <a:t>(e.g. train on perception, test on imagery;</a:t>
            </a:r>
            <a:br>
              <a:rPr lang="en-GB" altLang="en-US" sz="1800" dirty="0" smtClean="0"/>
            </a:br>
            <a:r>
              <a:rPr lang="en-GB" altLang="en-US" sz="1800" dirty="0" smtClean="0"/>
              <a:t>train at time-point 1, test at time-point 2)</a:t>
            </a:r>
            <a:endParaRPr lang="en-GB" altLang="en-US" sz="1400" dirty="0" smtClean="0"/>
          </a:p>
          <a:p>
            <a:pPr marL="571500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2000" dirty="0" smtClean="0"/>
              <a:t>Cross-validation within full single dataset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Reuse data for both training and testing in different splits/folds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Average performance across folds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“split half”…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…“k-fold”…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… “leave-one-out”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Training and testing data should be independent within a fold (“decoding step”), but will be dependent across folds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Ideally want conditions balanced within each partition (“chunk”)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12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899592" y="5811014"/>
            <a:ext cx="8221100" cy="1035045"/>
            <a:chOff x="1977407" y="5630410"/>
            <a:chExt cx="8221100" cy="1035045"/>
          </a:xfrm>
        </p:grpSpPr>
        <p:pic>
          <p:nvPicPr>
            <p:cNvPr id="78850" name="Picture 2" descr="https://upload.wikimedia.org/wikipedia/commons/c/c7/LOOCV.gif"/>
            <p:cNvPicPr>
              <a:picLocks noChangeAspect="1" noChangeArrowheads="1" noCrop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407" y="5652617"/>
              <a:ext cx="2249774" cy="67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52" name="Picture 4" descr="https://upload.wikimedia.org/wikipedia/commons/4/4b/KfoldCV.gif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898" y="5630410"/>
              <a:ext cx="3141134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7795032" y="6357480"/>
              <a:ext cx="2403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Gifs from Wikipedia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79912" y="3573016"/>
            <a:ext cx="5013349" cy="853237"/>
            <a:chOff x="3899636" y="3573016"/>
            <a:chExt cx="4752528" cy="85323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99636" y="3634165"/>
              <a:ext cx="0" cy="7920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043652" y="3573016"/>
              <a:ext cx="4608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ways to split… more </a:t>
              </a:r>
              <a:r>
                <a:rPr lang="en-GB" altLang="en-US" sz="1400" i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precise</a:t>
              </a: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performance estimate?</a:t>
              </a:r>
              <a:endParaRPr lang="en-US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043652" y="4118476"/>
              <a:ext cx="4608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training data per split… more </a:t>
              </a:r>
              <a:r>
                <a:rPr lang="en-GB" altLang="en-US" sz="1400" i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sensitive?</a:t>
              </a:r>
              <a:endParaRPr lang="en-US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3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en-GB" sz="4000" dirty="0" smtClean="0"/>
              <a:t>Data splitting/partitioning</a:t>
            </a:r>
            <a:endParaRPr lang="en-GB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12776"/>
            <a:ext cx="5944659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b="1" dirty="0" smtClean="0"/>
              <a:t>Cross-validation granularity: </a:t>
            </a:r>
            <a:r>
              <a:rPr lang="en-US" altLang="en-US" sz="2400" b="1" dirty="0" err="1"/>
              <a:t>generalise</a:t>
            </a:r>
            <a:r>
              <a:rPr lang="en-US" altLang="en-US" sz="2400" b="1" dirty="0"/>
              <a:t> to….?</a:t>
            </a:r>
            <a:endParaRPr lang="en-US" altLang="en-US" sz="2400" dirty="0" smtClean="0"/>
          </a:p>
          <a:p>
            <a:pPr lvl="1">
              <a:spcAft>
                <a:spcPts val="600"/>
              </a:spcAft>
            </a:pPr>
            <a:r>
              <a:rPr lang="en-US" altLang="en-US" sz="2000" dirty="0" smtClean="0"/>
              <a:t>new trial/stimulus pair</a:t>
            </a:r>
            <a:br>
              <a:rPr lang="en-US" altLang="en-US" sz="2000" dirty="0" smtClean="0"/>
            </a:br>
            <a:r>
              <a:rPr lang="en-US" altLang="en-US" sz="2000" dirty="0" smtClean="0"/>
              <a:t>(leave-stimulus-pair-out)</a:t>
            </a:r>
          </a:p>
          <a:p>
            <a:pPr lvl="1">
              <a:spcAft>
                <a:spcPts val="600"/>
              </a:spcAft>
            </a:pPr>
            <a:r>
              <a:rPr lang="en-US" altLang="en-US" sz="2000" b="1" dirty="0" smtClean="0"/>
              <a:t>new run (leave-run-out)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 smtClean="0"/>
              <a:t>new subject (leave-subject-out)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    (</a:t>
            </a:r>
            <a:r>
              <a:rPr lang="en-GB" altLang="en-US" sz="1800" dirty="0" smtClean="0"/>
              <a:t>“</a:t>
            </a:r>
            <a:r>
              <a:rPr lang="en-GB" altLang="en-US" sz="1800" dirty="0" err="1" smtClean="0"/>
              <a:t>hyperalignment</a:t>
            </a:r>
            <a:r>
              <a:rPr lang="en-GB" altLang="en-US" sz="1800" dirty="0" smtClean="0"/>
              <a:t>”, </a:t>
            </a:r>
            <a:r>
              <a:rPr lang="en-GB" altLang="en-US" sz="1800" dirty="0" err="1" smtClean="0"/>
              <a:t>Haxby</a:t>
            </a:r>
            <a:r>
              <a:rPr lang="en-GB" altLang="en-US" sz="1800" dirty="0"/>
              <a:t>, 2011; 2020</a:t>
            </a:r>
            <a:r>
              <a:rPr lang="en-GB" altLang="en-US" sz="1800" dirty="0" smtClean="0"/>
              <a:t>)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GB" altLang="en-US" sz="1800" dirty="0"/>
          </a:p>
          <a:p>
            <a:pPr>
              <a:spcAft>
                <a:spcPts val="600"/>
              </a:spcAft>
            </a:pPr>
            <a:r>
              <a:rPr lang="en-GB" altLang="en-US" sz="2400" b="1" dirty="0" smtClean="0"/>
              <a:t>Why do we need </a:t>
            </a:r>
            <a:r>
              <a:rPr lang="en-GB" altLang="en-US" sz="2400" b="1" i="1" dirty="0" smtClean="0"/>
              <a:t>out-of-sample</a:t>
            </a:r>
            <a:r>
              <a:rPr lang="en-GB" altLang="en-US" sz="2400" b="1" dirty="0" smtClean="0"/>
              <a:t> prediction at all?</a:t>
            </a:r>
          </a:p>
          <a:p>
            <a:pPr lvl="1">
              <a:spcAft>
                <a:spcPts val="600"/>
              </a:spcAft>
            </a:pPr>
            <a:r>
              <a:rPr lang="en-GB" altLang="en-US" sz="2000" dirty="0" smtClean="0"/>
              <a:t>Classical univariate analysis uses </a:t>
            </a:r>
            <a:r>
              <a:rPr lang="en-GB" altLang="en-US" sz="2000" i="1" dirty="0" smtClean="0"/>
              <a:t>within-sample</a:t>
            </a:r>
            <a:r>
              <a:rPr lang="en-GB" altLang="en-US" sz="2000" dirty="0" smtClean="0"/>
              <a:t> statistical estimation</a:t>
            </a:r>
            <a:br>
              <a:rPr lang="en-GB" altLang="en-US" sz="2000" dirty="0" smtClean="0"/>
            </a:br>
            <a:r>
              <a:rPr lang="en-GB" altLang="en-US" sz="2000" dirty="0" smtClean="0"/>
              <a:t>(activation can be estimated in a direct and unbiased way)</a:t>
            </a:r>
          </a:p>
          <a:p>
            <a:pPr lvl="1">
              <a:spcAft>
                <a:spcPts val="600"/>
              </a:spcAft>
            </a:pPr>
            <a:r>
              <a:rPr lang="en-GB" altLang="en-US" sz="2000" dirty="0" smtClean="0"/>
              <a:t>In MVPA we want to estimate “information”, and out-of-sample prediction provides an unbiased estimate of this (with minimal assumptions).</a:t>
            </a:r>
            <a:endParaRPr lang="en-US" altLang="en-US" sz="2000" dirty="0" smtClean="0"/>
          </a:p>
          <a:p>
            <a:pPr lvl="1">
              <a:spcAft>
                <a:spcPts val="600"/>
              </a:spcAft>
            </a:pPr>
            <a:endParaRPr lang="en-US" altLang="en-US" sz="1800" dirty="0" smtClean="0"/>
          </a:p>
          <a:p>
            <a:pPr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en-US" sz="2400" dirty="0" smtClean="0"/>
          </a:p>
          <a:p>
            <a:pPr>
              <a:spcAft>
                <a:spcPts val="600"/>
              </a:spcAft>
            </a:pPr>
            <a:endParaRPr lang="en-US" alt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220072" y="1484784"/>
            <a:ext cx="23034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FF0000"/>
                </a:solidFill>
              </a:rPr>
              <a:t>Fewer </a:t>
            </a:r>
            <a:r>
              <a:rPr lang="en-GB" sz="1600" dirty="0">
                <a:solidFill>
                  <a:srgbClr val="FF0000"/>
                </a:solidFill>
              </a:rPr>
              <a:t>samples</a:t>
            </a:r>
          </a:p>
          <a:p>
            <a:pPr>
              <a:defRPr/>
            </a:pPr>
            <a:endParaRPr lang="en-GB" sz="1600" dirty="0">
              <a:solidFill>
                <a:srgbClr val="00B050"/>
              </a:solidFill>
            </a:endParaRPr>
          </a:p>
          <a:p>
            <a:pPr>
              <a:defRPr/>
            </a:pPr>
            <a:endParaRPr lang="en-GB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0000"/>
                </a:solidFill>
              </a:rPr>
              <a:t>More </a:t>
            </a:r>
            <a:r>
              <a:rPr lang="en-GB" sz="1600" dirty="0" smtClean="0">
                <a:solidFill>
                  <a:srgbClr val="FF0000"/>
                </a:solidFill>
              </a:rPr>
              <a:t>different distributions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20072" y="1222163"/>
            <a:ext cx="0" cy="184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98558" y="1511981"/>
            <a:ext cx="23034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B050"/>
                </a:solidFill>
              </a:rPr>
              <a:t>Cleaner samples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B050"/>
                </a:solidFill>
              </a:rPr>
              <a:t>More independence</a:t>
            </a:r>
            <a:endParaRPr lang="en-GB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34082"/>
          </a:xfrm>
        </p:spPr>
        <p:txBody>
          <a:bodyPr/>
          <a:lstStyle/>
          <a:p>
            <a:r>
              <a:rPr lang="en-GB" sz="4000" dirty="0" smtClean="0"/>
              <a:t>Partitioning samples in </a:t>
            </a:r>
            <a:r>
              <a:rPr lang="en-GB" sz="4000" dirty="0" err="1" smtClean="0"/>
              <a:t>CoSMoMVPA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6641976" y="6211669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/>
              <a:t>Oosterhof</a:t>
            </a:r>
            <a:r>
              <a:rPr lang="en-GB" altLang="en-US" dirty="0"/>
              <a:t> et al. (2016)</a:t>
            </a:r>
            <a:br>
              <a:rPr lang="en-GB" altLang="en-US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3" y="2060848"/>
            <a:ext cx="8980631" cy="309634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23528" y="908720"/>
            <a:ext cx="849694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 sz="2400" dirty="0" smtClean="0"/>
              <a:t>Examples with 3 conditions (targets) in each of 4 runs (chunks):</a:t>
            </a:r>
            <a:endParaRPr lang="en-GB" sz="2800" dirty="0" smtClean="0">
              <a:latin typeface="Consolas" panose="020B0609020204030204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157192"/>
            <a:ext cx="6667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41976" y="6211669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 err="1"/>
              <a:t>Oosterhof</a:t>
            </a:r>
            <a:r>
              <a:rPr lang="en-GB" altLang="en-US" dirty="0"/>
              <a:t> et al. (2016)</a:t>
            </a:r>
            <a:br>
              <a:rPr lang="en-GB" altLang="en-US" dirty="0"/>
            </a:b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3528" y="908720"/>
            <a:ext cx="849694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 sz="2400" dirty="0" smtClean="0"/>
              <a:t>Example with 2 conditions (targets) in each of 3 runs (chunks), cross-generalized across “modality”:</a:t>
            </a:r>
            <a:endParaRPr lang="en-GB" sz="2800" dirty="0" smtClean="0">
              <a:latin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5" y="2060848"/>
            <a:ext cx="8792463" cy="3392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433940"/>
            <a:ext cx="666750" cy="4381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116007" y="6211669"/>
            <a:ext cx="6056159" cy="6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 sz="2000" dirty="0" smtClean="0"/>
              <a:t>(Could similarly cross-generalize across participants)</a:t>
            </a:r>
            <a:endParaRPr lang="en-GB" sz="2400" dirty="0" smtClean="0">
              <a:latin typeface="Consolas" panose="020B0609020204030204" pitchFamily="49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34082"/>
          </a:xfrm>
        </p:spPr>
        <p:txBody>
          <a:bodyPr/>
          <a:lstStyle/>
          <a:p>
            <a:r>
              <a:rPr lang="en-GB" sz="4000" dirty="0" smtClean="0"/>
              <a:t>Partitioning samples in </a:t>
            </a:r>
            <a:r>
              <a:rPr lang="en-GB" sz="4000" dirty="0" err="1" smtClean="0"/>
              <a:t>CoSMoMVPA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088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91513" cy="503337"/>
          </a:xfrm>
        </p:spPr>
        <p:txBody>
          <a:bodyPr/>
          <a:lstStyle/>
          <a:p>
            <a:pPr algn="l" eaLnBrk="1" hangingPunct="1"/>
            <a:r>
              <a:rPr lang="en-GB" altLang="en-US" sz="3600" b="1" dirty="0" smtClean="0"/>
              <a:t>Specific considerations for fMRI data</a:t>
            </a:r>
            <a:endParaRPr lang="en-GB" altLang="en-US" sz="2800" b="1" dirty="0" smtClean="0"/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107950" y="1616075"/>
            <a:ext cx="8784530" cy="49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en-US" sz="2800" dirty="0" smtClean="0"/>
              <a:t>Temporal autocorrelation:</a:t>
            </a:r>
          </a:p>
          <a:p>
            <a:pPr marL="1200150" lvl="1" indent="-457200">
              <a:defRPr/>
            </a:pPr>
            <a:r>
              <a:rPr lang="en-US" altLang="en-US" sz="2400" dirty="0" smtClean="0"/>
              <a:t>Dependencies between patterns within a run</a:t>
            </a:r>
          </a:p>
          <a:p>
            <a:pPr marL="1200150" lvl="1" indent="-457200">
              <a:defRPr/>
            </a:pPr>
            <a:r>
              <a:rPr lang="en-US" altLang="en-US" sz="2400" dirty="0" smtClean="0"/>
              <a:t>Safest for test/train patterns to come from different runs</a:t>
            </a:r>
          </a:p>
          <a:p>
            <a:pPr marL="457200" indent="-457200">
              <a:defRPr/>
            </a:pPr>
            <a:r>
              <a:rPr lang="en-US" altLang="en-US" sz="2800" dirty="0" smtClean="0"/>
              <a:t>Pre-processing:</a:t>
            </a:r>
          </a:p>
          <a:p>
            <a:pPr marL="1200150" lvl="1" indent="-457200">
              <a:defRPr/>
            </a:pPr>
            <a:r>
              <a:rPr lang="en-US" altLang="en-US" sz="2400" dirty="0" smtClean="0"/>
              <a:t>Similar </a:t>
            </a:r>
            <a:r>
              <a:rPr lang="en-US" altLang="en-US" sz="2400" dirty="0"/>
              <a:t>to standard univariate </a:t>
            </a:r>
            <a:r>
              <a:rPr lang="en-US" altLang="en-US" sz="2400" dirty="0" smtClean="0"/>
              <a:t>analysis</a:t>
            </a:r>
            <a:endParaRPr lang="en-US" altLang="en-US" sz="2400" dirty="0"/>
          </a:p>
          <a:p>
            <a:pPr marL="1600200" lvl="2" indent="-457200">
              <a:defRPr/>
            </a:pPr>
            <a:r>
              <a:rPr lang="en-US" altLang="en-US" sz="2000" dirty="0"/>
              <a:t>Probably:</a:t>
            </a:r>
          </a:p>
          <a:p>
            <a:pPr lvl="3">
              <a:defRPr/>
            </a:pPr>
            <a:r>
              <a:rPr lang="en-US" altLang="en-US" sz="1600" dirty="0"/>
              <a:t>motion-correction</a:t>
            </a:r>
          </a:p>
          <a:p>
            <a:pPr lvl="3">
              <a:defRPr/>
            </a:pPr>
            <a:r>
              <a:rPr lang="en-US" altLang="en-US" sz="1600" dirty="0" smtClean="0"/>
              <a:t>Slice-scan-time correction</a:t>
            </a:r>
            <a:endParaRPr lang="en-US" altLang="en-US" dirty="0"/>
          </a:p>
          <a:p>
            <a:pPr marL="1600200" lvl="2" indent="-457200">
              <a:defRPr/>
            </a:pPr>
            <a:r>
              <a:rPr lang="en-US" altLang="en-US" sz="2000" dirty="0"/>
              <a:t>Possibly:</a:t>
            </a:r>
          </a:p>
          <a:p>
            <a:pPr lvl="3">
              <a:defRPr/>
            </a:pPr>
            <a:r>
              <a:rPr lang="en-US" altLang="en-US" sz="1600" dirty="0" err="1"/>
              <a:t>normalisation</a:t>
            </a:r>
            <a:r>
              <a:rPr lang="en-US" altLang="en-US" sz="1600" dirty="0"/>
              <a:t> to </a:t>
            </a:r>
            <a:r>
              <a:rPr lang="en-US" altLang="en-US" sz="1600" dirty="0" smtClean="0"/>
              <a:t>template space </a:t>
            </a:r>
            <a:r>
              <a:rPr lang="en-US" altLang="en-US" sz="1600" dirty="0"/>
              <a:t>(if random-effects searchlight analysis across subjects; could do this afterwards)</a:t>
            </a:r>
          </a:p>
          <a:p>
            <a:pPr lvl="3">
              <a:defRPr/>
            </a:pPr>
            <a:r>
              <a:rPr lang="en-US" altLang="en-US" sz="1600" dirty="0"/>
              <a:t>Slight spatial smoothing (could increase or decrease SNR, </a:t>
            </a:r>
            <a:r>
              <a:rPr lang="en-US" altLang="en-US" sz="1600" dirty="0" smtClean="0"/>
              <a:t>depending </a:t>
            </a:r>
            <a:r>
              <a:rPr lang="en-US" altLang="en-US" sz="1600" dirty="0"/>
              <a:t>on spatial scale of signal vs noise</a:t>
            </a:r>
            <a:r>
              <a:rPr lang="en-US" altLang="en-US" sz="1600" dirty="0" smtClean="0"/>
              <a:t>)</a:t>
            </a:r>
            <a:endParaRPr lang="en-US" altLang="en-US" sz="3600" dirty="0" smtClean="0"/>
          </a:p>
          <a:p>
            <a:pPr lvl="1"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297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56176" y="6289377"/>
            <a:ext cx="240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dirty="0" smtClean="0">
                <a:latin typeface="Times New Roman" panose="02020603050405020304" pitchFamily="18" charset="0"/>
              </a:rPr>
              <a:t>Mur </a:t>
            </a:r>
            <a:r>
              <a:rPr lang="en-GB" altLang="en-US" sz="1400" i="1" dirty="0">
                <a:latin typeface="Times New Roman" panose="02020603050405020304" pitchFamily="18" charset="0"/>
              </a:rPr>
              <a:t>et al. (2009)</a:t>
            </a:r>
            <a:endParaRPr lang="en-US" altLang="en-US" sz="1400" i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6" y="980728"/>
            <a:ext cx="7687760" cy="28803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5652120" cy="436910"/>
          </a:xfrm>
        </p:spPr>
        <p:txBody>
          <a:bodyPr/>
          <a:lstStyle/>
          <a:p>
            <a:pPr algn="l" eaLnBrk="1" hangingPunct="1"/>
            <a:r>
              <a:rPr lang="en-GB" altLang="en-US" sz="2800" dirty="0" smtClean="0"/>
              <a:t>Activation-based (univariate) analysis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491880" y="4293096"/>
            <a:ext cx="565212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GB" altLang="en-US" sz="2800" dirty="0" smtClean="0"/>
              <a:t>Pattern-information 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9712" y="5011185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/>
              <a:t>If we </a:t>
            </a:r>
            <a:r>
              <a:rPr lang="en-GB" dirty="0"/>
              <a:t>can </a:t>
            </a:r>
            <a:r>
              <a:rPr lang="en-GB" dirty="0" smtClean="0"/>
              <a:t>classify experimental conditions based on activity </a:t>
            </a:r>
            <a:r>
              <a:rPr lang="en-GB" dirty="0"/>
              <a:t>patterns </a:t>
            </a:r>
            <a:r>
              <a:rPr lang="en-GB" dirty="0" smtClean="0"/>
              <a:t>(better </a:t>
            </a:r>
            <a:r>
              <a:rPr lang="en-GB" dirty="0"/>
              <a:t>than </a:t>
            </a:r>
            <a:r>
              <a:rPr lang="en-GB" dirty="0" smtClean="0"/>
              <a:t>chance)…</a:t>
            </a:r>
            <a:endParaRPr lang="en-GB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/>
              <a:t>Then the </a:t>
            </a:r>
            <a:r>
              <a:rPr lang="en-GB" dirty="0"/>
              <a:t>activity pattern carries information about the experimental conditions.</a:t>
            </a:r>
          </a:p>
        </p:txBody>
      </p:sp>
      <p:sp>
        <p:nvSpPr>
          <p:cNvPr id="9" name="Oval 8"/>
          <p:cNvSpPr/>
          <p:nvPr/>
        </p:nvSpPr>
        <p:spPr>
          <a:xfrm>
            <a:off x="5148064" y="400020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84168" y="4000202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707904" y="2780928"/>
            <a:ext cx="453650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480226" y="4438104"/>
            <a:ext cx="4332134" cy="426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US" altLang="en-US" sz="3600" b="1" dirty="0" smtClean="0"/>
              <a:t>Performance measures</a:t>
            </a:r>
            <a:endParaRPr lang="en-GB" altLang="en-US" sz="36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16" y="1703675"/>
            <a:ext cx="5554603" cy="467765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2800" dirty="0" smtClean="0"/>
              <a:t>Several options, e.g.: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sz="2800" dirty="0" smtClean="0"/>
          </a:p>
          <a:p>
            <a:pPr>
              <a:defRPr/>
            </a:pPr>
            <a:r>
              <a:rPr lang="en-GB" altLang="en-US" sz="2800" dirty="0" smtClean="0"/>
              <a:t>Accuracy </a:t>
            </a:r>
            <a:r>
              <a:rPr lang="en-GB" altLang="en-US" sz="2000" dirty="0" smtClean="0"/>
              <a:t>(proportion correct classifications)</a:t>
            </a:r>
          </a:p>
          <a:p>
            <a:pPr>
              <a:defRPr/>
            </a:pPr>
            <a:r>
              <a:rPr lang="en-GB" altLang="en-US" sz="2800" dirty="0" smtClean="0"/>
              <a:t>Accuracy per class </a:t>
            </a:r>
            <a:r>
              <a:rPr lang="en-GB" altLang="en-US" sz="2000" dirty="0" smtClean="0"/>
              <a:t>(balanced accuracy)</a:t>
            </a:r>
          </a:p>
          <a:p>
            <a:pPr>
              <a:defRPr/>
            </a:pPr>
            <a:r>
              <a:rPr lang="en-GB" altLang="en-US" sz="2800" dirty="0" smtClean="0"/>
              <a:t>D-prime </a:t>
            </a:r>
            <a:r>
              <a:rPr lang="en-GB" altLang="en-US" sz="2000" dirty="0" smtClean="0"/>
              <a:t>(and other sensitivity measures)</a:t>
            </a:r>
          </a:p>
          <a:p>
            <a:pPr>
              <a:defRPr/>
            </a:pPr>
            <a:r>
              <a:rPr lang="en-GB" altLang="en-US" sz="2800" dirty="0" smtClean="0"/>
              <a:t>Area under ROC curve</a:t>
            </a:r>
          </a:p>
          <a:p>
            <a:pPr>
              <a:defRPr/>
            </a:pPr>
            <a:r>
              <a:rPr lang="en-GB" altLang="en-US" sz="2800" dirty="0" smtClean="0"/>
              <a:t>Decision variable </a:t>
            </a:r>
          </a:p>
          <a:p>
            <a:pPr lvl="1">
              <a:defRPr/>
            </a:pPr>
            <a:r>
              <a:rPr lang="en-GB" altLang="en-US" sz="2400" dirty="0" smtClean="0"/>
              <a:t>e.g. signed distance from margin</a:t>
            </a:r>
            <a:endParaRPr lang="en-GB" altLang="en-US" sz="2400" dirty="0"/>
          </a:p>
          <a:p>
            <a:pPr lvl="1">
              <a:defRPr/>
            </a:pPr>
            <a:r>
              <a:rPr lang="en-GB" altLang="en-US" sz="2400" dirty="0" smtClean="0"/>
              <a:t>Probability of correct classification</a:t>
            </a:r>
          </a:p>
          <a:p>
            <a:pPr>
              <a:defRPr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altLang="en-US" sz="28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252520" y="1124744"/>
          <a:ext cx="2808312" cy="4680520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396103351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441745409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99351943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736316627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17605282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3316610042"/>
                    </a:ext>
                  </a:extLst>
                </a:gridCol>
              </a:tblGrid>
              <a:tr h="11437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Simple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Continuous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Accounts for</a:t>
                      </a:r>
                      <a:br>
                        <a:rPr lang="en-GB" sz="1600" b="0" dirty="0" smtClean="0"/>
                      </a:br>
                      <a:r>
                        <a:rPr lang="en-GB" sz="1600" b="0" dirty="0" smtClean="0"/>
                        <a:t>imbalance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Insensitive to variance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Available per sample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Available for all classifiers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9014741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132591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508841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62122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549578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351799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5518152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91844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941" y="1686062"/>
            <a:ext cx="2771787" cy="45884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32941" y="1125070"/>
            <a:ext cx="2771787" cy="50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GB" altLang="en-US" sz="2400" dirty="0" smtClean="0"/>
              <a:t>Possible pros/cons</a:t>
            </a:r>
            <a:endParaRPr lang="en-GB" altLang="en-US" sz="2000" dirty="0" smtClean="0"/>
          </a:p>
          <a:p>
            <a:pPr algn="ctr">
              <a:defRPr/>
            </a:pPr>
            <a:endParaRPr lang="en-US" altLang="en-US" sz="2800" dirty="0" smtClean="0"/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475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OC Curve plotted when threshold β is varied. Source: Wikimedia Commons 201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5275337" cy="496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372200" y="5157192"/>
            <a:ext cx="2160240" cy="1152128"/>
          </a:xfrm>
          <a:prstGeom prst="wedgeRoundRectCallout">
            <a:avLst>
              <a:gd name="adj1" fmla="val -129892"/>
              <a:gd name="adj2" fmla="val -556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AUC </a:t>
            </a:r>
            <a:br>
              <a:rPr lang="en-GB" dirty="0" smtClean="0"/>
            </a:br>
            <a:r>
              <a:rPr lang="en-GB" dirty="0" smtClean="0"/>
              <a:t>(area under curve)</a:t>
            </a:r>
            <a:br>
              <a:rPr lang="en-GB" dirty="0" smtClean="0"/>
            </a:br>
            <a:r>
              <a:rPr lang="en-GB" dirty="0" smtClean="0"/>
              <a:t>chance = 0.5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804248" y="4149080"/>
            <a:ext cx="864096" cy="665762"/>
          </a:xfrm>
          <a:prstGeom prst="wedgeRoundRectCallout">
            <a:avLst>
              <a:gd name="adj1" fmla="val -244502"/>
              <a:gd name="adj2" fmla="val -7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ROC curve</a:t>
            </a:r>
            <a:endParaRPr lang="en-GB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134369" y="5409220"/>
            <a:ext cx="1781447" cy="504056"/>
          </a:xfrm>
          <a:prstGeom prst="wedgeRoundRectCallout">
            <a:avLst>
              <a:gd name="adj1" fmla="val 42213"/>
              <a:gd name="adj2" fmla="val -2906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Criterion</a:t>
            </a:r>
            <a:endParaRPr lang="en-GB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339752" y="476672"/>
            <a:ext cx="1800200" cy="576064"/>
          </a:xfrm>
          <a:prstGeom prst="wedgeRoundRectCallout">
            <a:avLst>
              <a:gd name="adj1" fmla="val -13746"/>
              <a:gd name="adj2" fmla="val 1940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d’ (sensitivity)</a:t>
            </a:r>
          </a:p>
          <a:p>
            <a:pPr algn="ctr"/>
            <a:r>
              <a:rPr lang="en-GB" dirty="0" smtClean="0"/>
              <a:t>Chance = 0</a:t>
            </a:r>
            <a:endParaRPr lang="en-GB" dirty="0"/>
          </a:p>
        </p:txBody>
      </p:sp>
      <p:sp>
        <p:nvSpPr>
          <p:cNvPr id="5" name="Left Brace 4"/>
          <p:cNvSpPr/>
          <p:nvPr/>
        </p:nvSpPr>
        <p:spPr>
          <a:xfrm rot="5400000">
            <a:off x="2789802" y="1790818"/>
            <a:ext cx="396044" cy="720080"/>
          </a:xfrm>
          <a:prstGeom prst="leftBrace">
            <a:avLst>
              <a:gd name="adj1" fmla="val 4545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7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Dominant in the literature: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	Random-effects analysis </a:t>
            </a:r>
            <a:r>
              <a:rPr lang="en-US" altLang="en-US" sz="2000" b="1" dirty="0" smtClean="0"/>
              <a:t>across subjects</a:t>
            </a:r>
            <a:r>
              <a:rPr lang="en-US" altLang="en-US" sz="2000" dirty="0" smtClean="0"/>
              <a:t>, using standard one-sample </a:t>
            </a:r>
            <a:br>
              <a:rPr lang="en-US" altLang="en-US" sz="2000" dirty="0" smtClean="0"/>
            </a:br>
            <a:r>
              <a:rPr lang="en-US" altLang="en-US" sz="2000" dirty="0" smtClean="0"/>
              <a:t>right-sided t test.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	H</a:t>
            </a:r>
            <a:r>
              <a:rPr lang="en-US" altLang="en-US" sz="2000" baseline="-25000" dirty="0" smtClean="0"/>
              <a:t>0</a:t>
            </a:r>
            <a:r>
              <a:rPr lang="en-US" altLang="en-US" sz="2000" dirty="0" smtClean="0"/>
              <a:t>: </a:t>
            </a:r>
            <a:r>
              <a:rPr lang="el-GR" altLang="en-US" sz="2000" dirty="0" smtClean="0"/>
              <a:t>μ</a:t>
            </a:r>
            <a:r>
              <a:rPr lang="en-US" altLang="en-US" sz="2000" dirty="0" smtClean="0"/>
              <a:t> = 50% (for balanced 2-class);     H</a:t>
            </a:r>
            <a:r>
              <a:rPr lang="en-US" altLang="en-US" sz="2000" baseline="-25000" dirty="0" smtClean="0"/>
              <a:t>a</a:t>
            </a:r>
            <a:r>
              <a:rPr lang="en-US" altLang="en-US" sz="2000" dirty="0" smtClean="0"/>
              <a:t>: </a:t>
            </a:r>
            <a:r>
              <a:rPr lang="el-GR" altLang="en-US" sz="2000" dirty="0" smtClean="0"/>
              <a:t>μ</a:t>
            </a:r>
            <a:r>
              <a:rPr lang="en-US" altLang="en-US" sz="2000" dirty="0" smtClean="0"/>
              <a:t> &gt; 50%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Is this valid?</a:t>
            </a:r>
          </a:p>
          <a:p>
            <a:r>
              <a:rPr lang="en-US" altLang="en-US" sz="1800" dirty="0" smtClean="0"/>
              <a:t>observations (i.e. subjects) are independent</a:t>
            </a:r>
          </a:p>
          <a:p>
            <a:r>
              <a:rPr lang="en-US" altLang="en-US" sz="1800" dirty="0" smtClean="0"/>
              <a:t>reasonable to assume probability distribution of classification accuracy is identical across subjects </a:t>
            </a:r>
          </a:p>
          <a:p>
            <a:r>
              <a:rPr lang="en-US" altLang="en-US" sz="1800" dirty="0" smtClean="0"/>
              <a:t>number of subjects is large enough for the central limit theorem to apply </a:t>
            </a:r>
            <a:br>
              <a:rPr lang="en-US" altLang="en-US" sz="1800" dirty="0" smtClean="0"/>
            </a:br>
            <a:r>
              <a:rPr lang="en-US" altLang="en-US" sz="1800" dirty="0" smtClean="0"/>
              <a:t>(can assume sampling distribution approaches a normal distribution) </a:t>
            </a:r>
          </a:p>
          <a:p>
            <a:r>
              <a:rPr lang="en-US" altLang="en-US" sz="1800" dirty="0" smtClean="0"/>
              <a:t>But, take care over chance level (especially for unbalanced classes)</a:t>
            </a:r>
          </a:p>
          <a:p>
            <a:r>
              <a:rPr lang="en-US" altLang="en-US" sz="1800" dirty="0" smtClean="0"/>
              <a:t>If any doubt, can use permutation test instead; wise to include negative control</a:t>
            </a:r>
          </a:p>
          <a:p>
            <a:r>
              <a:rPr lang="en-US" altLang="en-US" sz="1800" dirty="0" smtClean="0"/>
              <a:t>If true value of dependent measure can not be negative, t-test only provides FFX inference (</a:t>
            </a:r>
            <a:r>
              <a:rPr lang="en-US" altLang="en-US" sz="1800" dirty="0" err="1" smtClean="0"/>
              <a:t>Allefeld</a:t>
            </a:r>
            <a:r>
              <a:rPr lang="en-US" altLang="en-US" sz="1800" dirty="0" smtClean="0"/>
              <a:t> et al. 2016)</a:t>
            </a:r>
          </a:p>
        </p:txBody>
      </p:sp>
    </p:spTree>
    <p:extLst>
      <p:ext uri="{BB962C8B-B14F-4D97-AF65-F5344CB8AC3E}">
        <p14:creationId xmlns:p14="http://schemas.microsoft.com/office/powerpoint/2010/main" val="340146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pic>
        <p:nvPicPr>
          <p:cNvPr id="86019" name="Content Placeholder 3" descr="granada_inference_RFX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700808"/>
            <a:ext cx="7824788" cy="3167063"/>
          </a:xfrm>
        </p:spPr>
      </p:pic>
      <p:sp>
        <p:nvSpPr>
          <p:cNvPr id="6" name="Rectangle 5"/>
          <p:cNvSpPr/>
          <p:nvPr/>
        </p:nvSpPr>
        <p:spPr>
          <a:xfrm>
            <a:off x="4619302" y="2132112"/>
            <a:ext cx="3600649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74391" y="5057145"/>
            <a:ext cx="35291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Error variability 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across </a:t>
            </a:r>
            <a:r>
              <a:rPr lang="en-US" altLang="en-US" sz="2000" i="1" dirty="0" smtClean="0"/>
              <a:t>folds </a:t>
            </a:r>
            <a:br>
              <a:rPr lang="en-US" altLang="en-US" sz="2000" i="1" dirty="0" smtClean="0"/>
            </a:br>
            <a:r>
              <a:rPr lang="en-US" altLang="en-US" sz="2000" i="1" dirty="0" smtClean="0"/>
              <a:t>(Non-independent:</a:t>
            </a:r>
            <a:br>
              <a:rPr lang="en-US" altLang="en-US" sz="2000" i="1" dirty="0" smtClean="0"/>
            </a:br>
            <a:r>
              <a:rPr lang="en-US" altLang="en-US" sz="2000" i="1" dirty="0" smtClean="0"/>
              <a:t>probably invalid)</a:t>
            </a:r>
            <a:endParaRPr lang="en-GB" altLang="en-US" sz="2000" i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60232" y="5113933"/>
            <a:ext cx="21602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Error variability 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across </a:t>
            </a:r>
            <a:r>
              <a:rPr lang="en-US" altLang="en-US" sz="2000" i="1" dirty="0" smtClean="0"/>
              <a:t>subjects </a:t>
            </a:r>
            <a:br>
              <a:rPr lang="en-US" altLang="en-US" sz="2000" i="1" dirty="0" smtClean="0"/>
            </a:br>
            <a:r>
              <a:rPr lang="en-US" altLang="en-US" sz="2000" i="1" dirty="0" smtClean="0"/>
              <a:t>(Independent:</a:t>
            </a:r>
            <a:br>
              <a:rPr lang="en-US" altLang="en-US" sz="2000" i="1" dirty="0" smtClean="0"/>
            </a:br>
            <a:r>
              <a:rPr lang="en-US" altLang="en-US" sz="2000" i="1" dirty="0" smtClean="0"/>
              <a:t>probably valid)</a:t>
            </a:r>
            <a:endParaRPr lang="en-GB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456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Statistical inference</a:t>
            </a:r>
            <a:endParaRPr lang="en-GB" altLang="en-US" sz="3600" b="1" dirty="0" smtClean="0"/>
          </a:p>
        </p:txBody>
      </p:sp>
      <p:pic>
        <p:nvPicPr>
          <p:cNvPr id="100355" name="Content Placeholder 3" descr="granada_inference_RFX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65750" y="2060575"/>
            <a:ext cx="7289800" cy="2952750"/>
          </a:xfrm>
        </p:spPr>
      </p:pic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213100"/>
            <a:ext cx="151288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9" descr="granada_tDistribution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538" y="2205038"/>
            <a:ext cx="34655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373813" y="1628775"/>
            <a:ext cx="6769101" cy="439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0359" name="TextBox 6"/>
          <p:cNvSpPr txBox="1">
            <a:spLocks noChangeArrowheads="1"/>
          </p:cNvSpPr>
          <p:nvPr/>
        </p:nvSpPr>
        <p:spPr bwMode="auto">
          <a:xfrm>
            <a:off x="969963" y="1773238"/>
            <a:ext cx="2665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subject-average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classification accuracy</a:t>
            </a:r>
            <a:endParaRPr lang="en-GB" altLang="en-US" sz="2000" b="1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6825" y="5373688"/>
            <a:ext cx="40671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If the computed t value falls within the top 5% (blue) of the t distribution </a:t>
            </a:r>
            <a:r>
              <a:rPr lang="en-US" altLang="en-US" sz="2000">
                <a:sym typeface="Wingdings" panose="05000000000000000000" pitchFamily="2" charset="2"/>
              </a:rPr>
              <a:t> </a:t>
            </a:r>
            <a:r>
              <a:rPr lang="en-US" altLang="en-US" sz="2000"/>
              <a:t>reject H</a:t>
            </a:r>
            <a:r>
              <a:rPr lang="en-US" altLang="en-US" sz="2000" baseline="-25000"/>
              <a:t>0</a:t>
            </a:r>
            <a:r>
              <a:rPr lang="en-US" altLang="en-US" sz="2000"/>
              <a:t>.</a:t>
            </a:r>
            <a:endParaRPr lang="en-GB" altLang="en-US" sz="2000"/>
          </a:p>
        </p:txBody>
      </p:sp>
    </p:spTree>
    <p:extLst>
      <p:ext uri="{BB962C8B-B14F-4D97-AF65-F5344CB8AC3E}">
        <p14:creationId xmlns:p14="http://schemas.microsoft.com/office/powerpoint/2010/main" val="5842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en-US" altLang="en-US" sz="3600" b="1" dirty="0" smtClean="0"/>
              <a:t>Statistical inference</a:t>
            </a:r>
            <a:endParaRPr lang="en-GB" altLang="en-US" sz="3600" b="1" dirty="0" smtClean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3346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However:</a:t>
            </a:r>
          </a:p>
          <a:p>
            <a:r>
              <a:rPr lang="en-US" altLang="en-US" sz="2800" dirty="0" smtClean="0"/>
              <a:t>are we sure that the accuracy is 50% under H</a:t>
            </a:r>
            <a:r>
              <a:rPr lang="en-US" altLang="en-US" sz="2800" baseline="-25000" dirty="0" smtClean="0"/>
              <a:t>0</a:t>
            </a:r>
            <a:r>
              <a:rPr lang="en-US" altLang="en-US" sz="2800" dirty="0" smtClean="0"/>
              <a:t>?</a:t>
            </a:r>
          </a:p>
          <a:p>
            <a:r>
              <a:rPr lang="en-US" altLang="en-US" sz="2800" dirty="0" smtClean="0"/>
              <a:t>What about stats </a:t>
            </a:r>
            <a:r>
              <a:rPr lang="en-US" altLang="en-US" sz="2800" b="1" dirty="0" smtClean="0"/>
              <a:t>within a subject</a:t>
            </a:r>
            <a:r>
              <a:rPr lang="en-US" altLang="en-US" sz="2800" dirty="0" smtClean="0"/>
              <a:t>?</a:t>
            </a:r>
          </a:p>
          <a:p>
            <a:r>
              <a:rPr lang="en-US" altLang="en-US" sz="2800" dirty="0" smtClean="0"/>
              <a:t>	</a:t>
            </a:r>
            <a:r>
              <a:rPr lang="en-US" altLang="en-US" sz="2800" dirty="0" smtClean="0">
                <a:sym typeface="Wingdings" panose="05000000000000000000" pitchFamily="2" charset="2"/>
              </a:rPr>
              <a:t> use a </a:t>
            </a:r>
            <a:r>
              <a:rPr lang="en-US" altLang="en-US" sz="2800" dirty="0" smtClean="0"/>
              <a:t>permutation test: </a:t>
            </a:r>
            <a:endParaRPr lang="en-US" altLang="en-US" sz="2800" dirty="0"/>
          </a:p>
          <a:p>
            <a:pPr lvl="1"/>
            <a:r>
              <a:rPr lang="en-US" altLang="en-US" sz="2400" dirty="0" smtClean="0"/>
              <a:t>create null distribution by randomly shuffling condition labels many times (1000-10,000) before training</a:t>
            </a:r>
            <a:endParaRPr lang="en-US" altLang="en-US" sz="2400" dirty="0"/>
          </a:p>
          <a:p>
            <a:pPr lvl="1"/>
            <a:r>
              <a:rPr lang="en-US" altLang="en-US" sz="2400" dirty="0" smtClean="0"/>
              <a:t>remove relationship between labels and patterns</a:t>
            </a:r>
          </a:p>
          <a:p>
            <a:pPr lvl="1"/>
            <a:r>
              <a:rPr lang="en-US" altLang="en-US" sz="2400" dirty="0" smtClean="0"/>
              <a:t>assumes data are exchangeable </a:t>
            </a:r>
            <a:r>
              <a:rPr lang="en-US" altLang="en-US" sz="1400" dirty="0" smtClean="0"/>
              <a:t>(H</a:t>
            </a:r>
            <a:r>
              <a:rPr lang="en-US" altLang="en-US" sz="1400" baseline="-25000" dirty="0" smtClean="0"/>
              <a:t>0</a:t>
            </a:r>
            <a:r>
              <a:rPr lang="en-US" altLang="en-US" sz="1400" dirty="0" smtClean="0"/>
              <a:t>: all classes come from same distribution)</a:t>
            </a:r>
          </a:p>
          <a:p>
            <a:pPr lvl="1"/>
            <a:r>
              <a:rPr lang="en-US" altLang="en-US" sz="2400" dirty="0" smtClean="0"/>
              <a:t>But:</a:t>
            </a:r>
          </a:p>
          <a:p>
            <a:pPr lvl="2"/>
            <a:r>
              <a:rPr lang="en-US" altLang="en-US" sz="2000" dirty="0"/>
              <a:t>s</a:t>
            </a:r>
            <a:r>
              <a:rPr lang="en-US" altLang="en-US" sz="2000" dirty="0" smtClean="0"/>
              <a:t>low; </a:t>
            </a:r>
          </a:p>
          <a:p>
            <a:pPr lvl="2"/>
            <a:r>
              <a:rPr lang="en-US" altLang="en-US" sz="2000" dirty="0" smtClean="0"/>
              <a:t>permutations limited by number of samples/classes (insensitive)</a:t>
            </a:r>
          </a:p>
          <a:p>
            <a:pPr lvl="2"/>
            <a:r>
              <a:rPr lang="en-US" altLang="en-US" sz="2000" dirty="0" smtClean="0"/>
              <a:t>complicated: permutations must preserve balance/autocorrelation</a:t>
            </a: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802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pic>
        <p:nvPicPr>
          <p:cNvPr id="107523" name="Content Placeholder 7" descr="granada_inference_FFX_permutation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669" y="1268760"/>
            <a:ext cx="8856662" cy="4451350"/>
          </a:xfrm>
        </p:spPr>
      </p:pic>
      <p:sp>
        <p:nvSpPr>
          <p:cNvPr id="9" name="Rectangle 8"/>
          <p:cNvSpPr/>
          <p:nvPr/>
        </p:nvSpPr>
        <p:spPr>
          <a:xfrm>
            <a:off x="0" y="3127723"/>
            <a:ext cx="4859338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142038" y="3248373"/>
            <a:ext cx="2808287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4927948"/>
            <a:ext cx="755650" cy="935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716463" y="3630960"/>
            <a:ext cx="863600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59563" y="2335560"/>
            <a:ext cx="2016125" cy="792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787900" y="2406998"/>
            <a:ext cx="863600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740650" y="4997798"/>
            <a:ext cx="144463" cy="44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316913" y="4999385"/>
            <a:ext cx="142875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08625" y="3270598"/>
            <a:ext cx="3635375" cy="2376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3882" y="5260152"/>
            <a:ext cx="2205906" cy="142793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25775" y="5518923"/>
            <a:ext cx="2581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Null distribution of </a:t>
            </a:r>
            <a:b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subject-n </a:t>
            </a:r>
            <a:b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 accuracy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39752" y="5048598"/>
            <a:ext cx="1008112" cy="832276"/>
            <a:chOff x="1516806" y="5048598"/>
            <a:chExt cx="1831058" cy="83227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516806" y="5048598"/>
              <a:ext cx="0" cy="8322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16806" y="5880874"/>
              <a:ext cx="1831058" cy="0"/>
            </a:xfrm>
            <a:prstGeom prst="line">
              <a:avLst/>
            </a:prstGeom>
            <a:ln w="19050"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35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pic>
        <p:nvPicPr>
          <p:cNvPr id="109572" name="Content Placeholder 5" descr="granada_inference_FFX_permutation_2.ti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47" b="-1"/>
          <a:stretch/>
        </p:blipFill>
        <p:spPr>
          <a:xfrm>
            <a:off x="1979712" y="1446733"/>
            <a:ext cx="4468812" cy="3710459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79513" y="5445224"/>
            <a:ext cx="51847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If the actual </a:t>
            </a:r>
            <a:r>
              <a:rPr lang="en-US" altLang="en-US" sz="2200" dirty="0" smtClean="0"/>
              <a:t>classification </a:t>
            </a:r>
            <a:r>
              <a:rPr lang="en-US" altLang="en-US" sz="2200" dirty="0"/>
              <a:t>accuracy falls within the top 5% (blue) of the null distribution </a:t>
            </a:r>
            <a:r>
              <a:rPr lang="en-US" altLang="en-US" sz="2200" dirty="0">
                <a:sym typeface="Wingdings" panose="05000000000000000000" pitchFamily="2" charset="2"/>
              </a:rPr>
              <a:t> </a:t>
            </a:r>
            <a:r>
              <a:rPr lang="en-US" altLang="en-US" sz="2200" dirty="0"/>
              <a:t>reject H</a:t>
            </a:r>
            <a:r>
              <a:rPr lang="en-US" altLang="en-US" sz="2200" baseline="-25000" dirty="0"/>
              <a:t>0</a:t>
            </a:r>
            <a:r>
              <a:rPr lang="en-US" altLang="en-US" sz="2200" dirty="0"/>
              <a:t>.</a:t>
            </a:r>
            <a:endParaRPr lang="en-GB" altLang="en-US" sz="2200" dirty="0"/>
          </a:p>
        </p:txBody>
      </p:sp>
      <p:sp>
        <p:nvSpPr>
          <p:cNvPr id="9" name="Oval 8"/>
          <p:cNvSpPr/>
          <p:nvPr/>
        </p:nvSpPr>
        <p:spPr>
          <a:xfrm>
            <a:off x="6227862" y="4796830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31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751"/>
            <a:ext cx="9144000" cy="637945"/>
          </a:xfrm>
        </p:spPr>
        <p:txBody>
          <a:bodyPr/>
          <a:lstStyle/>
          <a:p>
            <a:r>
              <a:rPr lang="en-GB" sz="3600" b="1" dirty="0"/>
              <a:t>Statistics in </a:t>
            </a:r>
            <a:r>
              <a:rPr lang="en-GB" sz="3600" b="1" dirty="0" err="1"/>
              <a:t>CoSMoMVPA</a:t>
            </a:r>
            <a:endParaRPr lang="en-GB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435280" cy="56166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 smtClean="0"/>
              <a:t>No specific function for within-subject significance testing, but null distribution can be constructed by iterating </a:t>
            </a:r>
            <a:r>
              <a:rPr lang="en-US" altLang="en-US" sz="2400" dirty="0" err="1" smtClean="0">
                <a:latin typeface="Consolas" panose="020B0609020204030204" pitchFamily="49" charset="0"/>
              </a:rPr>
              <a:t>cosmo_randomize_targets</a:t>
            </a:r>
            <a:r>
              <a:rPr lang="en-US" altLang="en-US" sz="2400" dirty="0" smtClean="0">
                <a:latin typeface="Consolas" panose="020B0609020204030204" pitchFamily="49" charset="0"/>
              </a:rPr>
              <a:t>().</a:t>
            </a:r>
            <a:br>
              <a:rPr lang="en-US" altLang="en-US" sz="2400" dirty="0" smtClean="0">
                <a:latin typeface="Consolas" panose="020B0609020204030204" pitchFamily="49" charset="0"/>
              </a:rPr>
            </a:br>
            <a:r>
              <a:rPr lang="en-US" altLang="en-US" sz="2400" dirty="0" smtClean="0">
                <a:latin typeface="+mj-lt"/>
              </a:rPr>
              <a:t>See e.g.: </a:t>
            </a:r>
            <a:r>
              <a:rPr lang="en-US" altLang="en-US" sz="2400" dirty="0" err="1" smtClean="0">
                <a:latin typeface="Consolas" panose="020B0609020204030204" pitchFamily="49" charset="0"/>
              </a:rPr>
              <a:t>run_permutation_test</a:t>
            </a:r>
            <a:r>
              <a:rPr lang="en-US" altLang="en-US" sz="2400" dirty="0" smtClean="0">
                <a:latin typeface="Consolas" panose="020B0609020204030204" pitchFamily="49" charset="0"/>
              </a:rPr>
              <a:t>()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F</a:t>
            </a:r>
            <a:r>
              <a:rPr lang="en-US" altLang="en-US" sz="2400" dirty="0" smtClean="0"/>
              <a:t>or 2</a:t>
            </a:r>
            <a:r>
              <a:rPr lang="en-US" altLang="en-US" sz="2400" baseline="30000" dirty="0" smtClean="0"/>
              <a:t>nd</a:t>
            </a:r>
            <a:r>
              <a:rPr lang="en-US" altLang="en-US" sz="2400" dirty="0" smtClean="0"/>
              <a:t>-level t-tests and </a:t>
            </a:r>
            <a:r>
              <a:rPr lang="en-US" altLang="en-US" sz="2400" dirty="0"/>
              <a:t>simple ANOVAs, can </a:t>
            </a:r>
            <a:r>
              <a:rPr lang="en-US" altLang="en-US" sz="2400" dirty="0" smtClean="0"/>
              <a:t>use:  </a:t>
            </a:r>
            <a:r>
              <a:rPr lang="en-US" altLang="en-US" sz="2400" dirty="0" err="1">
                <a:latin typeface="Consolas" panose="020B0609020204030204" pitchFamily="49" charset="0"/>
              </a:rPr>
              <a:t>cosmo_stat</a:t>
            </a:r>
            <a:r>
              <a:rPr lang="en-US" altLang="en-US" sz="2400" dirty="0" smtClean="0">
                <a:latin typeface="Consolas" panose="020B0609020204030204" pitchFamily="49" charset="0"/>
              </a:rPr>
              <a:t>(), </a:t>
            </a:r>
            <a:r>
              <a:rPr lang="en-US" altLang="en-US" sz="2400" dirty="0"/>
              <a:t>or whatever way you would normally run these tests </a:t>
            </a:r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Multiple comparisons correction is as for mass-univariate analyses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F</a:t>
            </a:r>
            <a:r>
              <a:rPr lang="en-US" altLang="en-US" sz="2400" dirty="0" smtClean="0"/>
              <a:t>or cluster correction (e.g. Threshold-Free </a:t>
            </a:r>
            <a:r>
              <a:rPr lang="en-US" altLang="en-US" sz="2400" dirty="0"/>
              <a:t>Cluster </a:t>
            </a:r>
            <a:r>
              <a:rPr lang="en-US" altLang="en-US" sz="2400" dirty="0" smtClean="0"/>
              <a:t>Enhancement, TFCE), can use: </a:t>
            </a:r>
            <a:r>
              <a:rPr lang="en-US" altLang="en-US" sz="2400" dirty="0" err="1" smtClean="0">
                <a:latin typeface="Consolas" panose="020B0609020204030204" pitchFamily="49" charset="0"/>
              </a:rPr>
              <a:t>cosmo_montecarlo_cluster_stat</a:t>
            </a:r>
            <a:r>
              <a:rPr lang="en-US" altLang="en-US" sz="2400" dirty="0" smtClean="0">
                <a:latin typeface="Consolas" panose="020B0609020204030204" pitchFamily="49" charset="0"/>
              </a:rPr>
              <a:t>()</a:t>
            </a:r>
            <a:br>
              <a:rPr lang="en-US" altLang="en-US" sz="2400" dirty="0" smtClean="0">
                <a:latin typeface="Consolas" panose="020B0609020204030204" pitchFamily="49" charset="0"/>
              </a:rPr>
            </a:br>
            <a:r>
              <a:rPr lang="en-US" altLang="en-US" sz="2400" dirty="0" smtClean="0">
                <a:latin typeface="Consolas" panose="020B0609020204030204" pitchFamily="49" charset="0"/>
              </a:rPr>
              <a:t>(</a:t>
            </a:r>
            <a:r>
              <a:rPr lang="en-US" altLang="en-US" sz="2400" dirty="0" smtClean="0"/>
              <a:t>See </a:t>
            </a:r>
            <a:r>
              <a:rPr lang="en-US" altLang="en-US" sz="2400" dirty="0"/>
              <a:t>e.g.: </a:t>
            </a:r>
            <a:r>
              <a:rPr lang="en-US" altLang="en-US" sz="2000" dirty="0" err="1">
                <a:latin typeface="Consolas" panose="020B0609020204030204" pitchFamily="49" charset="0"/>
              </a:rPr>
              <a:t>run_multiple_comparisons_correction</a:t>
            </a:r>
            <a:r>
              <a:rPr lang="en-US" altLang="en-US" sz="2000" dirty="0">
                <a:latin typeface="Consolas" panose="020B0609020204030204" pitchFamily="49" charset="0"/>
              </a:rPr>
              <a:t>()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 smtClean="0"/>
              <a:t>  …but </a:t>
            </a:r>
            <a:r>
              <a:rPr lang="en-US" altLang="en-US" sz="2400" dirty="0"/>
              <a:t>for me this is very slow!)</a:t>
            </a:r>
          </a:p>
          <a:p>
            <a:pPr marL="0" indent="0">
              <a:spcAft>
                <a:spcPts val="600"/>
              </a:spcAft>
              <a:buNone/>
            </a:pPr>
            <a:endParaRPr lang="en-GB" altLang="en-US" sz="2400" dirty="0" smtClean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060848"/>
            <a:ext cx="9144000" cy="709953"/>
          </a:xfrm>
        </p:spPr>
        <p:txBody>
          <a:bodyPr/>
          <a:lstStyle/>
          <a:p>
            <a:r>
              <a:rPr lang="en-GB" sz="3600" b="1" dirty="0" smtClean="0"/>
              <a:t>Example group t-test</a:t>
            </a:r>
            <a:endParaRPr lang="en-GB" sz="3600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435280" cy="302433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altLang="en-US" sz="2400" dirty="0" smtClean="0"/>
              <a:t>Run “</a:t>
            </a:r>
            <a:r>
              <a:rPr lang="en-GB" altLang="en-US" sz="2400" b="1" dirty="0" err="1" smtClean="0"/>
              <a:t>example_djm_partitions.m</a:t>
            </a:r>
            <a:r>
              <a:rPr lang="en-GB" altLang="en-US" sz="2400" dirty="0" smtClean="0"/>
              <a:t>” (~ 1 minute)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>(from COGNESTIC23 materials webpage)</a:t>
            </a:r>
          </a:p>
          <a:p>
            <a:pPr>
              <a:spcAft>
                <a:spcPts val="600"/>
              </a:spcAft>
            </a:pPr>
            <a:r>
              <a:rPr lang="en-GB" altLang="en-US" sz="2400" dirty="0" smtClean="0"/>
              <a:t>This also shows three different CV schemes:</a:t>
            </a:r>
          </a:p>
          <a:p>
            <a:pPr lvl="1">
              <a:spcAft>
                <a:spcPts val="600"/>
              </a:spcAft>
            </a:pPr>
            <a:r>
              <a:rPr lang="en-GB" altLang="en-US" sz="2000" dirty="0" smtClean="0"/>
              <a:t>with only eight subjects, and much cross-subject variance, there is little difference between them, but, as expected:</a:t>
            </a:r>
          </a:p>
          <a:p>
            <a:pPr lvl="1">
              <a:spcAft>
                <a:spcPts val="600"/>
              </a:spcAft>
            </a:pPr>
            <a:r>
              <a:rPr lang="en-GB" altLang="en-US" sz="2000" dirty="0" smtClean="0"/>
              <a:t>highest mean accuracy with most training data per fold (leave-one out)</a:t>
            </a:r>
          </a:p>
          <a:p>
            <a:pPr lvl="1">
              <a:spcAft>
                <a:spcPts val="600"/>
              </a:spcAft>
            </a:pPr>
            <a:r>
              <a:rPr lang="en-GB" altLang="en-US" sz="2000" dirty="0" smtClean="0"/>
              <a:t>more folds take longer to run, but reduce variance </a:t>
            </a:r>
            <a:endParaRPr lang="en-US" alt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332656"/>
            <a:ext cx="9144000" cy="70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600" b="1" dirty="0" smtClean="0"/>
              <a:t>Example permutation test</a:t>
            </a:r>
            <a:endParaRPr lang="en-GB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7544" y="1124744"/>
            <a:ext cx="843528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altLang="en-US" sz="2400" dirty="0" smtClean="0"/>
              <a:t>See “</a:t>
            </a:r>
            <a:r>
              <a:rPr lang="en-GB" altLang="en-US" sz="2400" b="1" dirty="0" err="1" smtClean="0"/>
              <a:t>run_permutation_test.m</a:t>
            </a:r>
            <a:r>
              <a:rPr lang="en-GB" altLang="en-US" sz="2400" dirty="0" smtClean="0"/>
              <a:t>”</a:t>
            </a:r>
            <a:br>
              <a:rPr lang="en-GB" altLang="en-US" sz="2400" dirty="0" smtClean="0"/>
            </a:b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48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452" y="3253820"/>
            <a:ext cx="5306412" cy="7485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68858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827" y="1561598"/>
            <a:ext cx="5328592" cy="80400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23572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981026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950836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737110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714468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493194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478100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6249278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241732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005362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7005362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224942" y="421839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187204" y="111500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/>
          <p:cNvGrpSpPr/>
          <p:nvPr/>
        </p:nvGrpSpPr>
        <p:grpSpPr>
          <a:xfrm>
            <a:off x="7365403" y="2173700"/>
            <a:ext cx="1655051" cy="1778458"/>
            <a:chOff x="7020272" y="1988840"/>
            <a:chExt cx="1655051" cy="1778458"/>
          </a:xfrm>
        </p:grpSpPr>
        <p:cxnSp>
          <p:nvCxnSpPr>
            <p:cNvPr id="74" name="Straight Arrow Connector 73"/>
            <p:cNvCxnSpPr/>
            <p:nvPr/>
          </p:nvCxnSpPr>
          <p:spPr>
            <a:xfrm flipH="1" flipV="1">
              <a:off x="7020272" y="1988840"/>
              <a:ext cx="648072" cy="720080"/>
            </a:xfrm>
            <a:prstGeom prst="straightConnector1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9" name="Text Box 1056"/>
            <p:cNvSpPr txBox="1">
              <a:spLocks noChangeArrowheads="1"/>
            </p:cNvSpPr>
            <p:nvPr/>
          </p:nvSpPr>
          <p:spPr bwMode="auto">
            <a:xfrm>
              <a:off x="7236296" y="2490025"/>
              <a:ext cx="1439027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/>
              </a:r>
              <a:br>
                <a:rPr lang="en-GB" altLang="en-US" sz="1400" b="1" dirty="0" smtClean="0">
                  <a:latin typeface="Albertus Medium"/>
                </a:rPr>
              </a:br>
              <a:r>
                <a:rPr lang="en-GB" altLang="en-US" sz="1400" b="1" dirty="0" smtClean="0">
                  <a:latin typeface="Albertus Medium"/>
                </a:rPr>
                <a:t>variable,</a:t>
              </a:r>
              <a:br>
                <a:rPr lang="en-GB" altLang="en-US" sz="1400" b="1" dirty="0" smtClean="0">
                  <a:latin typeface="Albertus Medium"/>
                </a:rPr>
              </a:br>
              <a:r>
                <a:rPr lang="en-GB" altLang="en-US" sz="1400" b="1" dirty="0" smtClean="0">
                  <a:latin typeface="Albertus Medium"/>
                </a:rPr>
                <a:t>feature,</a:t>
              </a:r>
              <a:br>
                <a:rPr lang="en-GB" altLang="en-US" sz="1400" b="1" dirty="0" smtClean="0">
                  <a:latin typeface="Albertus Medium"/>
                </a:rPr>
              </a:br>
              <a:r>
                <a:rPr lang="en-GB" altLang="en-US" sz="1400" b="1" dirty="0" smtClean="0">
                  <a:latin typeface="Albertus Medium"/>
                </a:rPr>
                <a:t>dimension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(e.g. voxel)</a:t>
              </a:r>
              <a:endParaRPr lang="en-US" altLang="en-US" sz="1400" b="1" dirty="0">
                <a:latin typeface="Albertus Medium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000238" y="1115002"/>
            <a:ext cx="1108581" cy="3434962"/>
            <a:chOff x="107504" y="930142"/>
            <a:chExt cx="1108581" cy="3434962"/>
          </a:xfrm>
        </p:grpSpPr>
        <p:sp>
          <p:nvSpPr>
            <p:cNvPr id="76" name="Left Brace 75"/>
            <p:cNvSpPr/>
            <p:nvPr/>
          </p:nvSpPr>
          <p:spPr>
            <a:xfrm>
              <a:off x="1024211" y="930142"/>
              <a:ext cx="191874" cy="3434962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0" name="Text Box 1056"/>
            <p:cNvSpPr txBox="1">
              <a:spLocks noChangeArrowheads="1"/>
            </p:cNvSpPr>
            <p:nvPr/>
          </p:nvSpPr>
          <p:spPr bwMode="auto">
            <a:xfrm>
              <a:off x="107504" y="2436218"/>
              <a:ext cx="10380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Training set</a:t>
              </a:r>
              <a:endParaRPr lang="en-US" altLang="en-US" sz="1400" b="1" dirty="0">
                <a:latin typeface="Albertus Medium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727084" y="5342052"/>
            <a:ext cx="2198158" cy="1181225"/>
            <a:chOff x="3381953" y="5157192"/>
            <a:chExt cx="2198158" cy="1181225"/>
          </a:xfrm>
        </p:grpSpPr>
        <p:grpSp>
          <p:nvGrpSpPr>
            <p:cNvPr id="13" name="Group 12"/>
            <p:cNvGrpSpPr/>
            <p:nvPr/>
          </p:nvGrpSpPr>
          <p:grpSpPr>
            <a:xfrm>
              <a:off x="3381953" y="5157192"/>
              <a:ext cx="2198158" cy="823675"/>
              <a:chOff x="3635896" y="2688130"/>
              <a:chExt cx="3083987" cy="12098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5896" y="2871091"/>
                <a:ext cx="1011314" cy="102687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128" y="2871091"/>
                <a:ext cx="995755" cy="1026872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906604" y="2688130"/>
                <a:ext cx="5052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 smtClean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  <a:effectLst/>
                  </a:rPr>
                  <a:t>?</a:t>
                </a:r>
                <a:endPara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3635895" y="6093296"/>
              <a:ext cx="256624" cy="24512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/>
          </p:nvSpPr>
          <p:spPr>
            <a:xfrm>
              <a:off x="5096929" y="6093296"/>
              <a:ext cx="256624" cy="24512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014141" y="5342051"/>
            <a:ext cx="1094678" cy="1183293"/>
            <a:chOff x="121407" y="5157191"/>
            <a:chExt cx="1094678" cy="1183293"/>
          </a:xfrm>
        </p:grpSpPr>
        <p:sp>
          <p:nvSpPr>
            <p:cNvPr id="81" name="Text Box 1056"/>
            <p:cNvSpPr txBox="1">
              <a:spLocks noChangeArrowheads="1"/>
            </p:cNvSpPr>
            <p:nvPr/>
          </p:nvSpPr>
          <p:spPr bwMode="auto">
            <a:xfrm>
              <a:off x="121407" y="5473035"/>
              <a:ext cx="10380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Testing</a:t>
              </a:r>
              <a:br>
                <a:rPr lang="en-GB" altLang="en-US" sz="1400" b="1" dirty="0" smtClean="0">
                  <a:latin typeface="Albertus Medium"/>
                </a:rPr>
              </a:br>
              <a:r>
                <a:rPr lang="en-GB" altLang="en-US" sz="1400" b="1" dirty="0" smtClean="0">
                  <a:latin typeface="Albertus Medium"/>
                </a:rPr>
                <a:t>set</a:t>
              </a:r>
              <a:endParaRPr lang="en-US" altLang="en-US" sz="1400" b="1" dirty="0">
                <a:latin typeface="Albertus Medium"/>
              </a:endParaRPr>
            </a:p>
          </p:txBody>
        </p:sp>
        <p:sp>
          <p:nvSpPr>
            <p:cNvPr id="85" name="Left Brace 84"/>
            <p:cNvSpPr/>
            <p:nvPr/>
          </p:nvSpPr>
          <p:spPr>
            <a:xfrm>
              <a:off x="1024211" y="5157191"/>
              <a:ext cx="191874" cy="1183293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656291" y="1711570"/>
            <a:ext cx="1364162" cy="504056"/>
            <a:chOff x="7311160" y="1526710"/>
            <a:chExt cx="1364162" cy="504056"/>
          </a:xfrm>
        </p:grpSpPr>
        <p:sp>
          <p:nvSpPr>
            <p:cNvPr id="77" name="Text Box 1056"/>
            <p:cNvSpPr txBox="1">
              <a:spLocks noChangeArrowheads="1"/>
            </p:cNvSpPr>
            <p:nvPr/>
          </p:nvSpPr>
          <p:spPr bwMode="auto">
            <a:xfrm>
              <a:off x="7618709" y="1659045"/>
              <a:ext cx="10566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Patterns</a:t>
              </a:r>
              <a:endParaRPr lang="en-US" altLang="en-US" sz="1400" b="1" dirty="0">
                <a:latin typeface="Albertus Medium"/>
              </a:endParaRPr>
            </a:p>
          </p:txBody>
        </p:sp>
        <p:sp>
          <p:nvSpPr>
            <p:cNvPr id="86" name="Left Brace 85"/>
            <p:cNvSpPr/>
            <p:nvPr/>
          </p:nvSpPr>
          <p:spPr>
            <a:xfrm flipH="1">
              <a:off x="7311160" y="1526710"/>
              <a:ext cx="185977" cy="504056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591929" y="517516"/>
            <a:ext cx="2269418" cy="1828653"/>
            <a:chOff x="4246798" y="332656"/>
            <a:chExt cx="2269418" cy="1828653"/>
          </a:xfrm>
        </p:grpSpPr>
        <p:sp>
          <p:nvSpPr>
            <p:cNvPr id="78" name="Text Box 1056"/>
            <p:cNvSpPr txBox="1">
              <a:spLocks noChangeArrowheads="1"/>
            </p:cNvSpPr>
            <p:nvPr/>
          </p:nvSpPr>
          <p:spPr bwMode="auto">
            <a:xfrm>
              <a:off x="4246798" y="332656"/>
              <a:ext cx="22694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Sample / observation</a:t>
              </a:r>
              <a:endParaRPr lang="en-US" altLang="en-US" sz="1400" b="1" dirty="0">
                <a:latin typeface="Albertus Medium"/>
              </a:endParaRPr>
            </a:p>
          </p:txBody>
        </p:sp>
        <p:sp>
          <p:nvSpPr>
            <p:cNvPr id="88" name="Rectangular Callout 87"/>
            <p:cNvSpPr/>
            <p:nvPr/>
          </p:nvSpPr>
          <p:spPr>
            <a:xfrm flipV="1">
              <a:off x="4876800" y="815389"/>
              <a:ext cx="762000" cy="1345920"/>
            </a:xfrm>
            <a:prstGeom prst="wedgeRectCallout">
              <a:avLst>
                <a:gd name="adj1" fmla="val -5986"/>
                <a:gd name="adj2" fmla="val 63713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656291" y="1000250"/>
            <a:ext cx="1364162" cy="544542"/>
            <a:chOff x="7311160" y="815390"/>
            <a:chExt cx="1364162" cy="544542"/>
          </a:xfrm>
        </p:grpSpPr>
        <p:sp>
          <p:nvSpPr>
            <p:cNvPr id="84" name="Left Brace 83"/>
            <p:cNvSpPr/>
            <p:nvPr/>
          </p:nvSpPr>
          <p:spPr>
            <a:xfrm flipH="1">
              <a:off x="7311160" y="815390"/>
              <a:ext cx="185977" cy="504056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9" name="Text Box 1056"/>
            <p:cNvSpPr txBox="1">
              <a:spLocks noChangeArrowheads="1"/>
            </p:cNvSpPr>
            <p:nvPr/>
          </p:nvSpPr>
          <p:spPr bwMode="auto">
            <a:xfrm>
              <a:off x="7618710" y="836712"/>
              <a:ext cx="10566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Class / condition</a:t>
              </a:r>
              <a:endParaRPr lang="en-US" altLang="en-US" sz="1400" b="1" dirty="0">
                <a:latin typeface="Albertus Medium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141866" y="540243"/>
            <a:ext cx="1053442" cy="697352"/>
            <a:chOff x="6796735" y="355383"/>
            <a:chExt cx="1053442" cy="697352"/>
          </a:xfrm>
        </p:grpSpPr>
        <p:cxnSp>
          <p:nvCxnSpPr>
            <p:cNvPr id="90" name="Straight Arrow Connector 89"/>
            <p:cNvCxnSpPr/>
            <p:nvPr/>
          </p:nvCxnSpPr>
          <p:spPr>
            <a:xfrm flipH="1">
              <a:off x="6796735" y="627017"/>
              <a:ext cx="367553" cy="425718"/>
            </a:xfrm>
            <a:prstGeom prst="straightConnector1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2" name="Text Box 1056"/>
            <p:cNvSpPr txBox="1">
              <a:spLocks noChangeArrowheads="1"/>
            </p:cNvSpPr>
            <p:nvPr/>
          </p:nvSpPr>
          <p:spPr bwMode="auto">
            <a:xfrm>
              <a:off x="6958753" y="355383"/>
              <a:ext cx="8914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Label</a:t>
              </a:r>
              <a:endParaRPr lang="en-US" altLang="en-US" sz="1400" b="1" dirty="0">
                <a:latin typeface="Albertus Medium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336" y="1115001"/>
            <a:ext cx="1088238" cy="5408276"/>
            <a:chOff x="127847" y="930142"/>
            <a:chExt cx="1088238" cy="5408276"/>
          </a:xfrm>
        </p:grpSpPr>
        <p:sp>
          <p:nvSpPr>
            <p:cNvPr id="48" name="Left Brace 47"/>
            <p:cNvSpPr/>
            <p:nvPr/>
          </p:nvSpPr>
          <p:spPr>
            <a:xfrm>
              <a:off x="1041425" y="930142"/>
              <a:ext cx="174660" cy="5408276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49" name="Text Box 1056"/>
            <p:cNvSpPr txBox="1">
              <a:spLocks noChangeArrowheads="1"/>
            </p:cNvSpPr>
            <p:nvPr/>
          </p:nvSpPr>
          <p:spPr bwMode="auto">
            <a:xfrm>
              <a:off x="127847" y="3140969"/>
              <a:ext cx="103801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Partition /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split /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 smtClean="0">
                  <a:latin typeface="Albertus Medium"/>
                </a:rPr>
                <a:t>fold</a:t>
              </a:r>
              <a:endParaRPr lang="en-US" altLang="en-US" sz="1400" b="1" dirty="0">
                <a:latin typeface="Albertus Medium"/>
              </a:endParaRPr>
            </a:p>
          </p:txBody>
        </p:sp>
      </p:grpSp>
      <p:sp>
        <p:nvSpPr>
          <p:cNvPr id="51" name="Title 1"/>
          <p:cNvSpPr txBox="1">
            <a:spLocks/>
          </p:cNvSpPr>
          <p:nvPr/>
        </p:nvSpPr>
        <p:spPr bwMode="auto">
          <a:xfrm>
            <a:off x="-252536" y="188640"/>
            <a:ext cx="3213918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/>
              <a:t>Terminology: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22760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4751"/>
            <a:ext cx="9144000" cy="637945"/>
          </a:xfrm>
        </p:spPr>
        <p:txBody>
          <a:bodyPr/>
          <a:lstStyle/>
          <a:p>
            <a:r>
              <a:rPr lang="en-GB" sz="3600" b="1" dirty="0" smtClean="0"/>
              <a:t>Unbalanced samples</a:t>
            </a:r>
            <a:endParaRPr lang="en-GB" sz="3600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435280" cy="56166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 smtClean="0"/>
              <a:t>A classifier that doesn’t look at the test data should be at chance (on average)</a:t>
            </a:r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In this case, what </a:t>
            </a:r>
            <a:r>
              <a:rPr lang="en-US" altLang="en-US" sz="2400" dirty="0"/>
              <a:t>is the expected proportion of correct classifications (accuracy) for </a:t>
            </a:r>
            <a:r>
              <a:rPr lang="en-US" altLang="en-US" sz="2400" dirty="0" smtClean="0"/>
              <a:t>N balanced classes?</a:t>
            </a:r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But what will happen if there are more samples from class A than class B (in both test and train sets)?</a:t>
            </a:r>
          </a:p>
          <a:p>
            <a:pPr>
              <a:spcAft>
                <a:spcPts val="600"/>
              </a:spcAft>
            </a:pPr>
            <a:r>
              <a:rPr lang="en-US" altLang="en-US" sz="2400" dirty="0" smtClean="0"/>
              <a:t>What could we do about this?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 smtClean="0"/>
              <a:t>Design the experiment to collect balanced data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/>
              <a:t>Resample the data at each fold to restore balance</a:t>
            </a:r>
            <a:endParaRPr lang="en-GB" altLang="en-US" sz="2400" dirty="0"/>
          </a:p>
          <a:p>
            <a:pPr lvl="1">
              <a:spcAft>
                <a:spcPts val="600"/>
              </a:spcAft>
            </a:pPr>
            <a:r>
              <a:rPr lang="en-US" altLang="en-US" sz="2000" dirty="0" smtClean="0"/>
              <a:t>Use an output measure that is unbiased for unbalanced data</a:t>
            </a:r>
          </a:p>
          <a:p>
            <a:pPr>
              <a:spcAft>
                <a:spcPts val="600"/>
              </a:spcAft>
            </a:pPr>
            <a:r>
              <a:rPr lang="en-GB" altLang="en-US" sz="2400" dirty="0" smtClean="0"/>
              <a:t>Run “</a:t>
            </a:r>
            <a:r>
              <a:rPr lang="en-GB" altLang="en-US" sz="2400" b="1" dirty="0" err="1" smtClean="0"/>
              <a:t>example_djm_unbalanced.m</a:t>
            </a:r>
            <a:r>
              <a:rPr lang="en-GB" altLang="en-US" sz="2400" dirty="0" smtClean="0"/>
              <a:t>” (~3.5 minutes)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>(from COGNESTIC23 materials webpage)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904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8720"/>
            <a:ext cx="6376480" cy="55142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4751"/>
            <a:ext cx="9144000" cy="637945"/>
          </a:xfrm>
        </p:spPr>
        <p:txBody>
          <a:bodyPr/>
          <a:lstStyle/>
          <a:p>
            <a:r>
              <a:rPr lang="en-GB" sz="3600" b="1" dirty="0" smtClean="0"/>
              <a:t>Unbalanced samples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641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755576" y="2924944"/>
            <a:ext cx="7560840" cy="561975"/>
          </a:xfrm>
        </p:spPr>
        <p:txBody>
          <a:bodyPr/>
          <a:lstStyle/>
          <a:p>
            <a:pPr eaLnBrk="1" hangingPunct="1"/>
            <a:r>
              <a:rPr lang="en-GB" altLang="en-US" sz="3600" b="1" dirty="0" smtClean="0"/>
              <a:t>A small selection of influential papers and example applications…</a:t>
            </a:r>
          </a:p>
        </p:txBody>
      </p:sp>
    </p:spTree>
    <p:extLst>
      <p:ext uri="{BB962C8B-B14F-4D97-AF65-F5344CB8AC3E}">
        <p14:creationId xmlns:p14="http://schemas.microsoft.com/office/powerpoint/2010/main" val="41544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9575"/>
            <a:ext cx="41052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46005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115888"/>
            <a:ext cx="2940050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1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213" y="166688"/>
            <a:ext cx="43053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8" y="188913"/>
            <a:ext cx="4916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068763"/>
            <a:ext cx="27368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3213100"/>
            <a:ext cx="53990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13" y="3859213"/>
            <a:ext cx="2724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0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8" y="2565400"/>
            <a:ext cx="30956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800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42449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0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1196975"/>
            <a:ext cx="58086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Content Placeholder 3" descr="ScreenShot321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750"/>
            <a:ext cx="9145588" cy="1584325"/>
          </a:xfrm>
        </p:spPr>
      </p:pic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0449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4076700"/>
            <a:ext cx="26828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757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9930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017713"/>
            <a:ext cx="351948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0" y="2017713"/>
            <a:ext cx="5372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797425"/>
            <a:ext cx="3511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079875"/>
            <a:ext cx="49053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462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775" y="1916113"/>
            <a:ext cx="59674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84175"/>
            <a:ext cx="84963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5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psyg-04-00493-g001.jpg (454×49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50" y="1052513"/>
            <a:ext cx="5140325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6527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274638"/>
            <a:ext cx="8229600" cy="5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do MVPA?</a:t>
            </a:r>
            <a:endParaRPr lang="en-GB" altLang="en-US" sz="36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908720"/>
            <a:ext cx="82296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dirty="0" smtClean="0"/>
              <a:t>Popularity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dirty="0" smtClean="0"/>
              <a:t>Scientific questions </a:t>
            </a:r>
            <a:r>
              <a:rPr lang="en-GB" altLang="en-US" sz="2400" dirty="0"/>
              <a:t>	</a:t>
            </a:r>
            <a:endParaRPr lang="en-GB" altLang="en-US" sz="2400" dirty="0" smtClean="0"/>
          </a:p>
          <a:p>
            <a:pPr marL="1314450" lvl="1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What information does a brain region represent? </a:t>
            </a:r>
            <a:br>
              <a:rPr lang="en-GB" altLang="en-US" sz="2400" dirty="0" smtClean="0"/>
            </a:br>
            <a:r>
              <a:rPr lang="en-GB" altLang="en-US" sz="2400" dirty="0" smtClean="0"/>
              <a:t>(e.g. classification: are patterns reliably different?)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In what format does it represent the information?</a:t>
            </a:r>
            <a:br>
              <a:rPr lang="en-GB" altLang="en-US" sz="2400" dirty="0" smtClean="0"/>
            </a:br>
            <a:r>
              <a:rPr lang="en-GB" altLang="en-US" sz="2400" dirty="0" smtClean="0"/>
              <a:t>(e.g. RSA: what are distance relations between patterns?)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dirty="0" smtClean="0"/>
              <a:t>To make predictions based on brain data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Disease status? Covert thoughts?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b="1" dirty="0" smtClean="0"/>
              <a:t>Typically more sensitive than univariate analysis</a:t>
            </a:r>
          </a:p>
        </p:txBody>
      </p:sp>
    </p:spTree>
    <p:extLst>
      <p:ext uri="{BB962C8B-B14F-4D97-AF65-F5344CB8AC3E}">
        <p14:creationId xmlns:p14="http://schemas.microsoft.com/office/powerpoint/2010/main" val="27547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30538"/>
            <a:ext cx="46291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975" y="3198813"/>
            <a:ext cx="35147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57610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379413"/>
            <a:ext cx="26384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31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407359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35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0" y="764704"/>
            <a:ext cx="76517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3276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7400" y="6019800"/>
            <a:ext cx="1873250" cy="53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7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References (a selective list)</a:t>
            </a:r>
            <a:endParaRPr lang="en-GB" altLang="en-US" sz="3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36613"/>
            <a:ext cx="8507413" cy="54721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900" b="1" dirty="0" smtClean="0"/>
              <a:t>Linear classification tutorials</a:t>
            </a: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Mur M et al. (2009) </a:t>
            </a:r>
            <a:r>
              <a:rPr lang="fr-FR" sz="1900" i="1" dirty="0" smtClean="0"/>
              <a:t>Soc </a:t>
            </a:r>
            <a:r>
              <a:rPr lang="fr-FR" sz="1900" i="1" dirty="0" err="1" smtClean="0"/>
              <a:t>Cogn</a:t>
            </a:r>
            <a:r>
              <a:rPr lang="fr-FR" sz="1900" i="1" dirty="0" smtClean="0"/>
              <a:t> Affect </a:t>
            </a:r>
            <a:r>
              <a:rPr lang="fr-FR" sz="1900" i="1" dirty="0" err="1" smtClean="0"/>
              <a:t>Neurosci</a:t>
            </a:r>
            <a:r>
              <a:rPr lang="fr-FR" sz="1900" dirty="0" smtClean="0"/>
              <a:t> </a:t>
            </a:r>
            <a:r>
              <a:rPr lang="fr-FR" sz="1900" i="1" dirty="0" smtClean="0"/>
              <a:t>4</a:t>
            </a:r>
            <a:r>
              <a:rPr lang="fr-FR" sz="1900" dirty="0" smtClean="0"/>
              <a:t>: 101-109.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[conceptual introduction]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Pereira F et al. (2009)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45</a:t>
            </a:r>
            <a:r>
              <a:rPr lang="en-US" sz="1900" dirty="0" smtClean="0"/>
              <a:t>(1 </a:t>
            </a:r>
            <a:r>
              <a:rPr lang="en-US" sz="1900" dirty="0" err="1" smtClean="0"/>
              <a:t>Suppl</a:t>
            </a:r>
            <a:r>
              <a:rPr lang="en-US" sz="1900" dirty="0" smtClean="0"/>
              <a:t>): S199-S209.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[introduction]</a:t>
            </a: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Schreiber K, </a:t>
            </a:r>
            <a:r>
              <a:rPr lang="en-US" sz="1900" dirty="0" err="1" smtClean="0"/>
              <a:t>Krekelberg</a:t>
            </a:r>
            <a:r>
              <a:rPr lang="en-US" sz="1900" dirty="0" smtClean="0"/>
              <a:t> B (2013) </a:t>
            </a:r>
            <a:r>
              <a:rPr lang="en-US" sz="1900" i="1" dirty="0" err="1" smtClean="0"/>
              <a:t>PLoS</a:t>
            </a:r>
            <a:r>
              <a:rPr lang="en-US" sz="1900" i="1" dirty="0" smtClean="0"/>
              <a:t> ONE 8</a:t>
            </a:r>
            <a:r>
              <a:rPr lang="en-US" sz="1900" dirty="0" smtClean="0"/>
              <a:t>(7): e69328.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[cautionary comments on statistical inference]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Kriegeskorte</a:t>
            </a:r>
            <a:r>
              <a:rPr lang="en-US" sz="1900" dirty="0" smtClean="0"/>
              <a:t> N et al. (2006) PNAS 103(10): 3863-3868.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[multivariate searchlight]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b="1" dirty="0" smtClean="0"/>
              <a:t>Linear classification reviews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Norman KA et al. (2006) </a:t>
            </a:r>
            <a:r>
              <a:rPr lang="en-US" sz="1900" i="1" dirty="0" smtClean="0"/>
              <a:t>Trends </a:t>
            </a:r>
            <a:r>
              <a:rPr lang="en-US" sz="1900" i="1" dirty="0" err="1" smtClean="0"/>
              <a:t>Cogn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Sci</a:t>
            </a:r>
            <a:r>
              <a:rPr lang="en-US" sz="1900" i="1" dirty="0" smtClean="0"/>
              <a:t> 10</a:t>
            </a:r>
            <a:r>
              <a:rPr lang="en-US" sz="1900" dirty="0" smtClean="0"/>
              <a:t>(9): 424-430.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Haynes JD, Rees G (2006) </a:t>
            </a:r>
            <a:r>
              <a:rPr lang="en-US" sz="1900" i="1" dirty="0" smtClean="0"/>
              <a:t>Nat Rev </a:t>
            </a:r>
            <a:r>
              <a:rPr lang="en-US" sz="1900" i="1" dirty="0" err="1" smtClean="0"/>
              <a:t>Neurosci</a:t>
            </a:r>
            <a:r>
              <a:rPr lang="en-US" sz="1900" i="1" dirty="0" smtClean="0"/>
              <a:t> 7</a:t>
            </a:r>
            <a:r>
              <a:rPr lang="en-US" sz="1900" dirty="0" smtClean="0"/>
              <a:t>: 523-534.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b="1" dirty="0" smtClean="0"/>
              <a:t>Linear classification: a few example applications in neuroscience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Kamitani</a:t>
            </a:r>
            <a:r>
              <a:rPr lang="en-US" sz="1900" dirty="0" smtClean="0"/>
              <a:t> Y, Tong F (2005) </a:t>
            </a:r>
            <a:r>
              <a:rPr lang="en-US" sz="1900" i="1" dirty="0" smtClean="0"/>
              <a:t>Nat </a:t>
            </a:r>
            <a:r>
              <a:rPr lang="en-US" sz="1900" i="1" dirty="0" err="1" smtClean="0"/>
              <a:t>Neurosci</a:t>
            </a:r>
            <a:r>
              <a:rPr lang="en-US" sz="1900" i="1" dirty="0" smtClean="0"/>
              <a:t> 8</a:t>
            </a:r>
            <a:r>
              <a:rPr lang="en-US" sz="1900" dirty="0" smtClean="0"/>
              <a:t>(5): 679-685.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[vision: classify orientations]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Formisano</a:t>
            </a:r>
            <a:r>
              <a:rPr lang="en-US" sz="1900" dirty="0" smtClean="0"/>
              <a:t> E et al. (2008</a:t>
            </a:r>
            <a:r>
              <a:rPr lang="en-US" sz="1900" i="1" dirty="0" smtClean="0"/>
              <a:t>) Science 322</a:t>
            </a:r>
            <a:r>
              <a:rPr lang="en-US" sz="1900" dirty="0" smtClean="0"/>
              <a:t>: 970-973.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[voices: classify speakers &amp; vowels]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Haynes JD et al. (2007) </a:t>
            </a:r>
            <a:r>
              <a:rPr lang="en-US" sz="1900" i="1" dirty="0" err="1" smtClean="0"/>
              <a:t>Curr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Biol</a:t>
            </a:r>
            <a:r>
              <a:rPr lang="en-US" sz="1900" i="1" dirty="0" smtClean="0"/>
              <a:t> 17</a:t>
            </a:r>
            <a:r>
              <a:rPr lang="en-US" sz="1900" dirty="0" smtClean="0"/>
              <a:t>(4): 323-328.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[cognitive control: task preparation]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Emrich</a:t>
            </a:r>
            <a:r>
              <a:rPr lang="en-US" sz="1900" dirty="0" smtClean="0"/>
              <a:t> et al. </a:t>
            </a:r>
            <a:r>
              <a:rPr lang="en-US" sz="1900" dirty="0"/>
              <a:t>(2013) </a:t>
            </a:r>
            <a:r>
              <a:rPr lang="en-US" sz="1900" i="1" dirty="0" err="1"/>
              <a:t>J.Neurosci</a:t>
            </a:r>
            <a:r>
              <a:rPr lang="en-US" sz="1900" i="1" dirty="0" smtClean="0"/>
              <a:t>.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900" dirty="0" smtClean="0"/>
              <a:t>33(15</a:t>
            </a:r>
            <a:r>
              <a:rPr lang="en-US" sz="1900" dirty="0"/>
              <a:t>):</a:t>
            </a:r>
            <a:r>
              <a:rPr lang="en-US" sz="1900" dirty="0" smtClean="0"/>
              <a:t>6516–6523 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[visual working memory]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087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References (a selective list)</a:t>
            </a:r>
            <a:endParaRPr lang="en-GB" altLang="en-US" sz="320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9738" y="692697"/>
            <a:ext cx="8686800" cy="6165304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800" b="1" dirty="0" smtClean="0"/>
              <a:t>Recursive feature elimination (RFE)</a:t>
            </a:r>
          </a:p>
          <a:p>
            <a:pPr>
              <a:buFont typeface="Arial" charset="0"/>
              <a:buNone/>
              <a:defRPr/>
            </a:pPr>
            <a:r>
              <a:rPr lang="en-US" sz="1800" dirty="0" smtClean="0"/>
              <a:t>De Martino F et al. (2008) </a:t>
            </a:r>
            <a:r>
              <a:rPr lang="en-US" sz="1800" i="1" dirty="0" err="1" smtClean="0"/>
              <a:t>Neuroimage</a:t>
            </a:r>
            <a:r>
              <a:rPr lang="en-US" sz="1800" i="1" dirty="0" smtClean="0"/>
              <a:t> 43</a:t>
            </a:r>
            <a:r>
              <a:rPr lang="en-US" sz="1800" dirty="0" smtClean="0"/>
              <a:t>: 44-58.  </a:t>
            </a:r>
          </a:p>
          <a:p>
            <a:pPr>
              <a:buFont typeface="Arial" charset="0"/>
              <a:buNone/>
              <a:defRPr/>
            </a:pPr>
            <a:endParaRPr lang="en-US" sz="1800" dirty="0" smtClean="0"/>
          </a:p>
          <a:p>
            <a:pPr>
              <a:buFont typeface="Arial" charset="0"/>
              <a:buNone/>
              <a:defRPr/>
            </a:pPr>
            <a:r>
              <a:rPr lang="en-US" sz="1800" b="1" dirty="0" smtClean="0"/>
              <a:t>Thoughts on choice of classifier &amp; preprocessing options</a:t>
            </a:r>
            <a:r>
              <a:rPr lang="en-US" sz="1800" dirty="0" smtClean="0"/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Mourao</a:t>
            </a:r>
            <a:r>
              <a:rPr lang="en-US" sz="1800" dirty="0" smtClean="0"/>
              <a:t>-Miranda J et al. (2005) </a:t>
            </a:r>
            <a:r>
              <a:rPr lang="en-US" sz="1800" i="1" dirty="0" err="1" smtClean="0"/>
              <a:t>Neuroimage</a:t>
            </a:r>
            <a:r>
              <a:rPr lang="en-US" sz="1800" i="1" dirty="0" smtClean="0"/>
              <a:t> 28</a:t>
            </a:r>
            <a:r>
              <a:rPr lang="en-US" sz="1800" dirty="0" smtClean="0"/>
              <a:t>:  980-995.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[SVM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FLDA] 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Kriegeskorte</a:t>
            </a:r>
            <a:r>
              <a:rPr lang="en-US" sz="1800" dirty="0" smtClean="0"/>
              <a:t> et al. (2009) </a:t>
            </a:r>
            <a:r>
              <a:rPr lang="en-US" sz="1800" i="1" dirty="0" smtClean="0"/>
              <a:t>Nat </a:t>
            </a:r>
            <a:r>
              <a:rPr lang="en-US" sz="1800" i="1" dirty="0" err="1" smtClean="0"/>
              <a:t>Neurosci</a:t>
            </a:r>
            <a:r>
              <a:rPr lang="en-US" sz="1800" i="1" dirty="0" smtClean="0"/>
              <a:t> 12</a:t>
            </a:r>
            <a:r>
              <a:rPr lang="en-US" sz="1800" dirty="0" smtClean="0"/>
              <a:t>(5):  535-540.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[how to prevent selection bias]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Misaki</a:t>
            </a:r>
            <a:r>
              <a:rPr lang="en-US" sz="1800" dirty="0" smtClean="0"/>
              <a:t> M et al. (2010) </a:t>
            </a:r>
            <a:r>
              <a:rPr lang="en-US" sz="1800" i="1" dirty="0" err="1" smtClean="0"/>
              <a:t>Neuroimage</a:t>
            </a:r>
            <a:r>
              <a:rPr lang="en-US" sz="1800" i="1" dirty="0" smtClean="0"/>
              <a:t> 53</a:t>
            </a:r>
            <a:r>
              <a:rPr lang="en-US" sz="1800" dirty="0" smtClean="0"/>
              <a:t>: 103-118.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[compares 6 different classifiers]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Garrido</a:t>
            </a:r>
            <a:r>
              <a:rPr lang="en-US" sz="1800" dirty="0" smtClean="0"/>
              <a:t> L et al. (2013) </a:t>
            </a:r>
            <a:r>
              <a:rPr lang="en-US" sz="1800" i="1" dirty="0" smtClean="0"/>
              <a:t>Front </a:t>
            </a:r>
            <a:r>
              <a:rPr lang="en-US" sz="1800" i="1" dirty="0" err="1" smtClean="0"/>
              <a:t>Neurosci</a:t>
            </a:r>
            <a:r>
              <a:rPr lang="en-US" sz="1800" i="1" dirty="0" smtClean="0"/>
              <a:t> 7</a:t>
            </a:r>
            <a:r>
              <a:rPr lang="en-US" sz="1800" dirty="0" smtClean="0"/>
              <a:t>(174):  1-4.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[subtract the mean pattern?]</a:t>
            </a:r>
          </a:p>
          <a:p>
            <a:pPr>
              <a:buFont typeface="Arial" charset="0"/>
              <a:buNone/>
              <a:defRPr/>
            </a:pPr>
            <a:endParaRPr lang="en-US" sz="1800" dirty="0" smtClean="0"/>
          </a:p>
          <a:p>
            <a:pPr>
              <a:buFont typeface="Arial" charset="0"/>
              <a:buNone/>
              <a:defRPr/>
            </a:pPr>
            <a:r>
              <a:rPr lang="en-US" sz="1800" b="1" dirty="0" smtClean="0"/>
              <a:t>Relationships between classification (decoding), encoding, and RSA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Naselaris</a:t>
            </a:r>
            <a:r>
              <a:rPr lang="en-US" sz="1800" dirty="0" smtClean="0"/>
              <a:t> T et al. (2011) </a:t>
            </a:r>
            <a:r>
              <a:rPr lang="en-US" sz="1800" i="1" dirty="0" err="1" smtClean="0"/>
              <a:t>Neuroimage</a:t>
            </a:r>
            <a:r>
              <a:rPr lang="en-US" sz="1800" i="1" dirty="0" smtClean="0"/>
              <a:t> 56</a:t>
            </a:r>
            <a:r>
              <a:rPr lang="en-US" sz="1800" dirty="0" smtClean="0"/>
              <a:t>: 400-410.</a:t>
            </a:r>
          </a:p>
          <a:p>
            <a:pPr>
              <a:buFont typeface="Arial" charset="0"/>
              <a:buNone/>
              <a:defRPr/>
            </a:pPr>
            <a:r>
              <a:rPr lang="en-US" sz="1800" dirty="0" smtClean="0"/>
              <a:t>Kriegeskorte N (2011) </a:t>
            </a:r>
            <a:r>
              <a:rPr lang="en-US" sz="1800" i="1" dirty="0" err="1" smtClean="0"/>
              <a:t>Neuroimage</a:t>
            </a:r>
            <a:r>
              <a:rPr lang="en-US" sz="1800" i="1" dirty="0" smtClean="0"/>
              <a:t> 56</a:t>
            </a:r>
            <a:r>
              <a:rPr lang="en-US" sz="1800" dirty="0" smtClean="0"/>
              <a:t>: 411-421.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Kriegeskorte</a:t>
            </a:r>
            <a:r>
              <a:rPr lang="en-US" sz="1800" dirty="0" smtClean="0"/>
              <a:t> &amp; Douglas (2019) </a:t>
            </a:r>
            <a:r>
              <a:rPr lang="en-US" sz="1800" i="1" dirty="0" err="1"/>
              <a:t>C</a:t>
            </a:r>
            <a:r>
              <a:rPr lang="en-US" sz="1800" i="1" dirty="0" err="1" smtClean="0"/>
              <a:t>urr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Opin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Neurobiol</a:t>
            </a:r>
            <a:r>
              <a:rPr lang="en-US" sz="1800" i="1" dirty="0" smtClean="0"/>
              <a:t> </a:t>
            </a:r>
            <a:r>
              <a:rPr lang="en-US" sz="1800" dirty="0" smtClean="0"/>
              <a:t>55:167-79</a:t>
            </a:r>
            <a:endParaRPr lang="en-US" sz="1800" dirty="0"/>
          </a:p>
          <a:p>
            <a:pPr>
              <a:buFont typeface="Arial" charset="0"/>
              <a:buNone/>
              <a:defRPr/>
            </a:pPr>
            <a:r>
              <a:rPr lang="en-US" sz="1800" b="1" dirty="0" smtClean="0"/>
              <a:t>Comparison with classical univariate approach </a:t>
            </a:r>
          </a:p>
          <a:p>
            <a:pPr>
              <a:buNone/>
              <a:defRPr/>
            </a:pPr>
            <a:r>
              <a:rPr lang="en-US" sz="1800" dirty="0" smtClean="0"/>
              <a:t>Hebart MN &amp; Baker CI (2018) </a:t>
            </a:r>
            <a:r>
              <a:rPr lang="en-US" sz="1800" i="1" dirty="0" err="1"/>
              <a:t>Neuroimage</a:t>
            </a:r>
            <a:r>
              <a:rPr lang="en-US" sz="1800" i="1" dirty="0"/>
              <a:t> </a:t>
            </a:r>
            <a:r>
              <a:rPr lang="en-US" sz="1800" i="1" dirty="0" smtClean="0"/>
              <a:t>180</a:t>
            </a:r>
            <a:r>
              <a:rPr lang="en-US" sz="1800" dirty="0" smtClean="0"/>
              <a:t>: 4-18.</a:t>
            </a:r>
          </a:p>
          <a:p>
            <a:pPr>
              <a:buFont typeface="Arial" charset="0"/>
              <a:buNone/>
              <a:defRPr/>
            </a:pPr>
            <a:endParaRPr lang="en-US" sz="1800" dirty="0"/>
          </a:p>
          <a:p>
            <a:pPr>
              <a:buFont typeface="Arial" charset="0"/>
              <a:buNone/>
              <a:defRPr/>
            </a:pPr>
            <a:r>
              <a:rPr lang="en-US" sz="1800" b="1" dirty="0"/>
              <a:t>Source of data for </a:t>
            </a:r>
            <a:r>
              <a:rPr lang="en-US" sz="1800" b="1" dirty="0" smtClean="0"/>
              <a:t>extra ‘hands </a:t>
            </a:r>
            <a:r>
              <a:rPr lang="en-US" sz="1800" b="1" dirty="0"/>
              <a:t>on’ </a:t>
            </a:r>
            <a:r>
              <a:rPr lang="en-US" sz="1800" b="1" dirty="0" smtClean="0"/>
              <a:t>example</a:t>
            </a:r>
            <a:endParaRPr lang="en-US" sz="1800" b="1" dirty="0"/>
          </a:p>
          <a:p>
            <a:pPr>
              <a:buFont typeface="Arial" charset="0"/>
              <a:buNone/>
              <a:defRPr/>
            </a:pPr>
            <a:r>
              <a:rPr lang="en-US" sz="1800" dirty="0" smtClean="0"/>
              <a:t>Mitchell &amp; Cusack (2016</a:t>
            </a:r>
            <a:r>
              <a:rPr lang="en-US" sz="1800" dirty="0"/>
              <a:t>) </a:t>
            </a:r>
            <a:r>
              <a:rPr lang="en-US" sz="1800" i="1" dirty="0"/>
              <a:t>Scientific Reports  </a:t>
            </a:r>
            <a:r>
              <a:rPr lang="en-US" sz="1800" dirty="0" smtClean="0"/>
              <a:t>6:20232; </a:t>
            </a:r>
            <a:r>
              <a:rPr lang="en-US" sz="1800" dirty="0"/>
              <a:t>DOI: 10.1038/srep20232</a:t>
            </a:r>
          </a:p>
          <a:p>
            <a:pPr>
              <a:buFont typeface="Arial" charset="0"/>
              <a:buNone/>
              <a:defRPr/>
            </a:pPr>
            <a:endParaRPr lang="en-US" sz="1800" dirty="0" smtClean="0"/>
          </a:p>
          <a:p>
            <a:pPr>
              <a:buFont typeface="Arial" charset="0"/>
              <a:buNone/>
              <a:defRPr/>
            </a:pPr>
            <a:endParaRPr lang="en-US" sz="1800" dirty="0" smtClean="0"/>
          </a:p>
          <a:p>
            <a:pPr>
              <a:buFont typeface="Arial" charset="0"/>
              <a:buNone/>
              <a:defRPr/>
            </a:pPr>
            <a:endParaRPr lang="en-US" sz="1800" dirty="0" smtClean="0"/>
          </a:p>
          <a:p>
            <a:pPr>
              <a:buFont typeface="Arial" charset="0"/>
              <a:buNone/>
              <a:defRPr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037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244" y="1041348"/>
            <a:ext cx="6512074" cy="165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8" r="67398"/>
          <a:stretch>
            <a:fillRect/>
          </a:stretch>
        </p:blipFill>
        <p:spPr bwMode="auto">
          <a:xfrm>
            <a:off x="6426200" y="5373688"/>
            <a:ext cx="237331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922" y="2880802"/>
            <a:ext cx="2604338" cy="23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165" y="2882389"/>
            <a:ext cx="2620108" cy="230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7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062" y="4688761"/>
            <a:ext cx="435422" cy="325682"/>
          </a:xfrm>
          <a:prstGeom prst="cloudCallou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9" name="Picture 17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571" y="4676909"/>
            <a:ext cx="435422" cy="325682"/>
          </a:xfrm>
          <a:prstGeom prst="cloudCallou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30056" name="Rectangle 167"/>
          <p:cNvSpPr>
            <a:spLocks noChangeArrowheads="1"/>
          </p:cNvSpPr>
          <p:nvPr/>
        </p:nvSpPr>
        <p:spPr bwMode="auto">
          <a:xfrm>
            <a:off x="493713" y="5373688"/>
            <a:ext cx="58070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objects, presented one each per condition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conditions (occasional cues to imagine knives or dolphin)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Tutorial data </a:t>
            </a: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over subjects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7" name="Rectangle 1"/>
          <p:cNvSpPr>
            <a:spLocks noChangeArrowheads="1"/>
          </p:cNvSpPr>
          <p:nvPr/>
        </p:nvSpPr>
        <p:spPr bwMode="auto">
          <a:xfrm>
            <a:off x="1400244" y="2393620"/>
            <a:ext cx="4537075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600" dirty="0"/>
              <a:t>Mitchell &amp; Cusack (2016) </a:t>
            </a:r>
            <a:r>
              <a:rPr lang="en-US" altLang="en-US" sz="1600" i="1" dirty="0"/>
              <a:t>Scientific Reports  </a:t>
            </a:r>
            <a:r>
              <a:rPr lang="en-US" altLang="en-US" sz="1600" dirty="0"/>
              <a:t>6:20232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Extra demo data if time?</a:t>
            </a:r>
            <a:endParaRPr lang="en-GB" alt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0391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250825" y="188913"/>
            <a:ext cx="8569325" cy="1079500"/>
          </a:xfrm>
        </p:spPr>
        <p:txBody>
          <a:bodyPr/>
          <a:lstStyle/>
          <a:p>
            <a:pPr eaLnBrk="1" hangingPunct="1"/>
            <a:r>
              <a:rPr lang="en-GB" altLang="en-US" smtClean="0"/>
              <a:t>A puzzle: what might be wrong?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563" y="2300288"/>
            <a:ext cx="647700" cy="647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242118" y="2300288"/>
            <a:ext cx="649287" cy="6477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211960" y="3381375"/>
            <a:ext cx="720725" cy="7191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051050" y="3381375"/>
            <a:ext cx="720725" cy="7191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132138" y="3381375"/>
            <a:ext cx="719137" cy="7191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922338" y="3381375"/>
            <a:ext cx="720725" cy="7191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5" name="Rectangle 10"/>
          <p:cNvSpPr>
            <a:spLocks noChangeArrowheads="1"/>
          </p:cNvSpPr>
          <p:nvPr/>
        </p:nvSpPr>
        <p:spPr bwMode="auto">
          <a:xfrm>
            <a:off x="936625" y="164147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1</a:t>
            </a:r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2012950" y="1641475"/>
            <a:ext cx="72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2</a:t>
            </a:r>
          </a:p>
        </p:txBody>
      </p:sp>
      <p:sp>
        <p:nvSpPr>
          <p:cNvPr id="11277" name="Rectangle 12"/>
          <p:cNvSpPr>
            <a:spLocks noChangeArrowheads="1"/>
          </p:cNvSpPr>
          <p:nvPr/>
        </p:nvSpPr>
        <p:spPr bwMode="auto">
          <a:xfrm>
            <a:off x="3132138" y="1641475"/>
            <a:ext cx="72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3</a:t>
            </a:r>
          </a:p>
        </p:txBody>
      </p:sp>
      <p:sp>
        <p:nvSpPr>
          <p:cNvPr id="11278" name="Rectangle 13"/>
          <p:cNvSpPr>
            <a:spLocks noChangeArrowheads="1"/>
          </p:cNvSpPr>
          <p:nvPr/>
        </p:nvSpPr>
        <p:spPr bwMode="auto">
          <a:xfrm>
            <a:off x="4208463" y="164147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4</a:t>
            </a:r>
          </a:p>
        </p:txBody>
      </p:sp>
      <p:pic>
        <p:nvPicPr>
          <p:cNvPr id="11280" name="Content Placeholder 3" descr="granada_inference_RF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41475"/>
            <a:ext cx="9525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5867400" y="2867025"/>
            <a:ext cx="1443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50% (chance)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710363" y="381317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0%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6594475" y="2011363"/>
            <a:ext cx="70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100%</a:t>
            </a: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611560" y="4568825"/>
            <a:ext cx="78557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4 runs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2 </a:t>
            </a:r>
            <a:r>
              <a:rPr lang="en-US" altLang="en-US" sz="2000" dirty="0" smtClean="0"/>
              <a:t>activation patterns per </a:t>
            </a:r>
            <a:r>
              <a:rPr lang="en-US" altLang="en-US" sz="2000" dirty="0"/>
              <a:t>run, in response to </a:t>
            </a:r>
            <a:r>
              <a:rPr lang="en-US" altLang="en-US" sz="2000" dirty="0" err="1"/>
              <a:t>coloured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shapes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/>
              <a:t>Shape </a:t>
            </a:r>
            <a:r>
              <a:rPr lang="en-US" altLang="en-US" sz="2000" dirty="0"/>
              <a:t>and </a:t>
            </a:r>
            <a:r>
              <a:rPr lang="en-US" altLang="en-US" sz="2000" dirty="0" err="1"/>
              <a:t>colour</a:t>
            </a:r>
            <a:r>
              <a:rPr lang="en-US" altLang="en-US" sz="2000" dirty="0"/>
              <a:t> are </a:t>
            </a:r>
            <a:r>
              <a:rPr lang="en-US" altLang="en-US" sz="2000" dirty="0" smtClean="0"/>
              <a:t>fully counterbalanced across runs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Leave-one-run-out cross validation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Significantly below-chance decoding of shape (circle vs square</a:t>
            </a:r>
            <a:r>
              <a:rPr lang="en-US" altLang="en-US" sz="20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/>
              <a:t>Tip: consider the cross-validation fold that tests on run 1</a:t>
            </a:r>
            <a:endParaRPr lang="en-US" alt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931864" y="2300288"/>
            <a:ext cx="649287" cy="6477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163092" y="2300288"/>
            <a:ext cx="647700" cy="647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7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250825" y="188912"/>
            <a:ext cx="8569325" cy="6336431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Lunch time!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6241473" y="2985655"/>
            <a:ext cx="2050472" cy="1905000"/>
            <a:chOff x="6241473" y="2985655"/>
            <a:chExt cx="2050472" cy="1905000"/>
          </a:xfrm>
        </p:grpSpPr>
        <p:sp>
          <p:nvSpPr>
            <p:cNvPr id="85" name="Freeform 84"/>
            <p:cNvSpPr/>
            <p:nvPr/>
          </p:nvSpPr>
          <p:spPr>
            <a:xfrm>
              <a:off x="6255327" y="3176304"/>
              <a:ext cx="2036618" cy="1714351"/>
            </a:xfrm>
            <a:custGeom>
              <a:avLst/>
              <a:gdLst>
                <a:gd name="connsiteX0" fmla="*/ 2036618 w 2036618"/>
                <a:gd name="connsiteY0" fmla="*/ 0 h 1683328"/>
                <a:gd name="connsiteX1" fmla="*/ 6928 w 2036618"/>
                <a:gd name="connsiteY1" fmla="*/ 1572491 h 1683328"/>
                <a:gd name="connsiteX2" fmla="*/ 0 w 2036618"/>
                <a:gd name="connsiteY2" fmla="*/ 1683328 h 1683328"/>
                <a:gd name="connsiteX3" fmla="*/ 2029691 w 2036618"/>
                <a:gd name="connsiteY3" fmla="*/ 1683328 h 1683328"/>
                <a:gd name="connsiteX4" fmla="*/ 2036618 w 2036618"/>
                <a:gd name="connsiteY4" fmla="*/ 0 h 168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618" h="1683328">
                  <a:moveTo>
                    <a:pt x="2036618" y="0"/>
                  </a:moveTo>
                  <a:lnTo>
                    <a:pt x="6928" y="1572491"/>
                  </a:lnTo>
                  <a:lnTo>
                    <a:pt x="0" y="1683328"/>
                  </a:lnTo>
                  <a:lnTo>
                    <a:pt x="2029691" y="1683328"/>
                  </a:lnTo>
                  <a:lnTo>
                    <a:pt x="2036618" y="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6241473" y="2985655"/>
              <a:ext cx="2050472" cy="1785689"/>
            </a:xfrm>
            <a:custGeom>
              <a:avLst/>
              <a:gdLst>
                <a:gd name="connsiteX0" fmla="*/ 2036618 w 2050472"/>
                <a:gd name="connsiteY0" fmla="*/ 166254 h 1738745"/>
                <a:gd name="connsiteX1" fmla="*/ 6927 w 2050472"/>
                <a:gd name="connsiteY1" fmla="*/ 1738745 h 1738745"/>
                <a:gd name="connsiteX2" fmla="*/ 0 w 2050472"/>
                <a:gd name="connsiteY2" fmla="*/ 0 h 1738745"/>
                <a:gd name="connsiteX3" fmla="*/ 2050472 w 2050472"/>
                <a:gd name="connsiteY3" fmla="*/ 0 h 1738745"/>
                <a:gd name="connsiteX4" fmla="*/ 2036618 w 2050472"/>
                <a:gd name="connsiteY4" fmla="*/ 166254 h 173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472" h="1738745">
                  <a:moveTo>
                    <a:pt x="2036618" y="166254"/>
                  </a:moveTo>
                  <a:lnTo>
                    <a:pt x="6927" y="1738745"/>
                  </a:lnTo>
                  <a:lnTo>
                    <a:pt x="0" y="0"/>
                  </a:lnTo>
                  <a:lnTo>
                    <a:pt x="2050472" y="0"/>
                  </a:lnTo>
                  <a:lnTo>
                    <a:pt x="2036618" y="166254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1" y="5099621"/>
            <a:ext cx="5306412" cy="748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80794"/>
            <a:ext cx="5328592" cy="80400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41793" y="3419356"/>
            <a:ext cx="2198158" cy="823675"/>
            <a:chOff x="3635896" y="2688130"/>
            <a:chExt cx="3083987" cy="1209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896" y="2871091"/>
              <a:ext cx="1011314" cy="1026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128" y="2871091"/>
              <a:ext cx="995755" cy="10268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06604" y="2688130"/>
              <a:ext cx="50526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83567" y="6064199"/>
            <a:ext cx="4793128" cy="245121"/>
            <a:chOff x="683567" y="6064199"/>
            <a:chExt cx="4793128" cy="245121"/>
          </a:xfrm>
        </p:grpSpPr>
        <p:sp>
          <p:nvSpPr>
            <p:cNvPr id="8" name="Oval 7"/>
            <p:cNvSpPr/>
            <p:nvPr/>
          </p:nvSpPr>
          <p:spPr>
            <a:xfrm>
              <a:off x="683567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195735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2951819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707903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4463987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220071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1439651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38281" y="1434197"/>
            <a:ext cx="4838414" cy="245121"/>
            <a:chOff x="638281" y="1434197"/>
            <a:chExt cx="4838414" cy="245121"/>
          </a:xfrm>
        </p:grpSpPr>
        <p:sp>
          <p:nvSpPr>
            <p:cNvPr id="9" name="Oval 8"/>
            <p:cNvSpPr/>
            <p:nvPr/>
          </p:nvSpPr>
          <p:spPr>
            <a:xfrm>
              <a:off x="638281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2165545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929177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3692809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4456441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220071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1401913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36095" y="2144295"/>
            <a:ext cx="245904" cy="509810"/>
            <a:chOff x="5436095" y="2144295"/>
            <a:chExt cx="245904" cy="509810"/>
          </a:xfrm>
        </p:grpSpPr>
        <p:sp>
          <p:nvSpPr>
            <p:cNvPr id="26" name="Rectangle 25"/>
            <p:cNvSpPr/>
            <p:nvPr/>
          </p:nvSpPr>
          <p:spPr>
            <a:xfrm>
              <a:off x="5436095" y="2166600"/>
              <a:ext cx="245904" cy="470311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8" name="Text Box 1056"/>
            <p:cNvSpPr txBox="1">
              <a:spLocks noChangeArrowheads="1"/>
            </p:cNvSpPr>
            <p:nvPr/>
          </p:nvSpPr>
          <p:spPr bwMode="auto">
            <a:xfrm>
              <a:off x="5436095" y="2144295"/>
              <a:ext cx="2459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00FF00"/>
                  </a:solidFill>
                  <a:latin typeface="Albertus Medium"/>
                </a:rPr>
                <a:t>1</a:t>
              </a:r>
              <a:endParaRPr lang="en-US" altLang="en-US" sz="1200" b="1" dirty="0">
                <a:solidFill>
                  <a:srgbClr val="00FF00"/>
                </a:solidFill>
                <a:latin typeface="Albertus Medium"/>
              </a:endParaRPr>
            </a:p>
          </p:txBody>
        </p:sp>
        <p:sp>
          <p:nvSpPr>
            <p:cNvPr id="39" name="Text Box 1056"/>
            <p:cNvSpPr txBox="1">
              <a:spLocks noChangeArrowheads="1"/>
            </p:cNvSpPr>
            <p:nvPr/>
          </p:nvSpPr>
          <p:spPr bwMode="auto">
            <a:xfrm>
              <a:off x="5436095" y="2377106"/>
              <a:ext cx="2459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00FF00"/>
                  </a:solidFill>
                  <a:latin typeface="Albertus Medium"/>
                </a:rPr>
                <a:t>2</a:t>
              </a:r>
              <a:endParaRPr lang="en-US" altLang="en-US" sz="1200" b="1" dirty="0">
                <a:solidFill>
                  <a:srgbClr val="00FF00"/>
                </a:solidFill>
                <a:latin typeface="Albertus Medium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59047" y="2684796"/>
            <a:ext cx="2829376" cy="2587860"/>
            <a:chOff x="5559047" y="2684796"/>
            <a:chExt cx="2829376" cy="2587860"/>
          </a:xfrm>
        </p:grpSpPr>
        <p:grpSp>
          <p:nvGrpSpPr>
            <p:cNvPr id="3" name="Group 2"/>
            <p:cNvGrpSpPr/>
            <p:nvPr/>
          </p:nvGrpSpPr>
          <p:grpSpPr>
            <a:xfrm>
              <a:off x="5559047" y="2684796"/>
              <a:ext cx="2829376" cy="2587860"/>
              <a:chOff x="5559047" y="2684796"/>
              <a:chExt cx="2829376" cy="2587860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5559047" y="2684796"/>
                <a:ext cx="453112" cy="384164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6228183" y="2895847"/>
                <a:ext cx="0" cy="201622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6228183" y="4904787"/>
                <a:ext cx="2088232" cy="728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 Box 1056"/>
              <p:cNvSpPr txBox="1">
                <a:spLocks noChangeArrowheads="1"/>
              </p:cNvSpPr>
              <p:nvPr/>
            </p:nvSpPr>
            <p:spPr bwMode="auto">
              <a:xfrm>
                <a:off x="6228183" y="4995657"/>
                <a:ext cx="216024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 dirty="0" smtClean="0">
                    <a:latin typeface="Albertus Medium"/>
                  </a:rPr>
                  <a:t>Voxel 1 activation</a:t>
                </a:r>
                <a:endParaRPr lang="en-US" altLang="en-US" sz="1200" b="1" dirty="0">
                  <a:latin typeface="Albertus Medium"/>
                </a:endParaRPr>
              </a:p>
            </p:txBody>
          </p:sp>
          <p:sp>
            <p:nvSpPr>
              <p:cNvPr id="37" name="Text Box 1056"/>
              <p:cNvSpPr txBox="1">
                <a:spLocks noChangeArrowheads="1"/>
              </p:cNvSpPr>
              <p:nvPr/>
            </p:nvSpPr>
            <p:spPr bwMode="auto">
              <a:xfrm rot="16200000">
                <a:off x="5076057" y="3765459"/>
                <a:ext cx="201622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 dirty="0" smtClean="0">
                    <a:latin typeface="Albertus Medium"/>
                  </a:rPr>
                  <a:t>Voxel 2 activation</a:t>
                </a:r>
                <a:endParaRPr lang="en-US" altLang="en-US" sz="1200" b="1" dirty="0">
                  <a:latin typeface="Albertus Medium"/>
                </a:endParaRPr>
              </a:p>
            </p:txBody>
          </p:sp>
        </p:grpSp>
        <p:sp>
          <p:nvSpPr>
            <p:cNvPr id="40" name="Text Box 1056"/>
            <p:cNvSpPr txBox="1">
              <a:spLocks noChangeArrowheads="1"/>
            </p:cNvSpPr>
            <p:nvPr/>
          </p:nvSpPr>
          <p:spPr bwMode="auto">
            <a:xfrm rot="20421506">
              <a:off x="6205557" y="4510159"/>
              <a:ext cx="7911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chemeClr val="bg1">
                      <a:lumMod val="75000"/>
                    </a:schemeClr>
                  </a:solidFill>
                  <a:latin typeface="Albertus Medium"/>
                </a:rPr>
                <a:t>Voxel N</a:t>
              </a:r>
              <a:endParaRPr lang="en-US" altLang="en-US" sz="1200" b="1" dirty="0">
                <a:solidFill>
                  <a:schemeClr val="bg1">
                    <a:lumMod val="75000"/>
                  </a:schemeClr>
                </a:solidFill>
                <a:latin typeface="Albertus Medium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6233698" y="4703331"/>
              <a:ext cx="570549" cy="185906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051679" y="3543919"/>
            <a:ext cx="1016926" cy="1076478"/>
            <a:chOff x="7051679" y="3543919"/>
            <a:chExt cx="1016926" cy="1076478"/>
          </a:xfrm>
        </p:grpSpPr>
        <p:sp>
          <p:nvSpPr>
            <p:cNvPr id="45" name="Oval 44"/>
            <p:cNvSpPr/>
            <p:nvPr/>
          </p:nvSpPr>
          <p:spPr>
            <a:xfrm>
              <a:off x="7051679" y="4259176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7452319" y="4412933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7505146" y="3879313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7988168" y="3543919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7163738" y="4543566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7875174" y="4295342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7867513" y="3950643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4198" y="3399903"/>
            <a:ext cx="1019531" cy="767056"/>
            <a:chOff x="6594198" y="3399903"/>
            <a:chExt cx="1019531" cy="767056"/>
          </a:xfrm>
        </p:grpSpPr>
        <p:sp>
          <p:nvSpPr>
            <p:cNvPr id="44" name="Oval 43"/>
            <p:cNvSpPr/>
            <p:nvPr/>
          </p:nvSpPr>
          <p:spPr>
            <a:xfrm>
              <a:off x="7051679" y="3505504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6971241" y="3827127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6594198" y="3738212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7454840" y="4090128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7533292" y="3399903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7252126" y="3694241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Oval 56"/>
          <p:cNvSpPr/>
          <p:nvPr/>
        </p:nvSpPr>
        <p:spPr>
          <a:xfrm>
            <a:off x="6723809" y="4099015"/>
            <a:ext cx="80437" cy="768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>
            <a:off x="6554591" y="2703765"/>
            <a:ext cx="2589411" cy="1814453"/>
            <a:chOff x="6554591" y="2703765"/>
            <a:chExt cx="2589411" cy="1814453"/>
          </a:xfrm>
        </p:grpSpPr>
        <p:cxnSp>
          <p:nvCxnSpPr>
            <p:cNvPr id="61" name="Straight Connector 60"/>
            <p:cNvCxnSpPr>
              <a:stCxn id="40" idx="0"/>
            </p:cNvCxnSpPr>
            <p:nvPr/>
          </p:nvCxnSpPr>
          <p:spPr>
            <a:xfrm flipV="1">
              <a:off x="6554591" y="2703765"/>
              <a:ext cx="2337889" cy="1814453"/>
            </a:xfrm>
            <a:prstGeom prst="line">
              <a:avLst/>
            </a:prstGeom>
            <a:ln w="2857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 Box 1056"/>
            <p:cNvSpPr txBox="1">
              <a:spLocks noChangeArrowheads="1"/>
            </p:cNvSpPr>
            <p:nvPr/>
          </p:nvSpPr>
          <p:spPr bwMode="auto">
            <a:xfrm rot="19347691">
              <a:off x="7127778" y="3036199"/>
              <a:ext cx="20162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7030A0"/>
                  </a:solidFill>
                  <a:latin typeface="Albertus Medium"/>
                </a:rPr>
                <a:t>Classification boundary</a:t>
              </a:r>
              <a:endParaRPr lang="en-US" altLang="en-US" sz="1200" b="1" dirty="0">
                <a:solidFill>
                  <a:srgbClr val="7030A0"/>
                </a:solidFill>
                <a:latin typeface="Albertus Medium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00616" y="2185318"/>
            <a:ext cx="1078575" cy="1421578"/>
            <a:chOff x="7600616" y="2185318"/>
            <a:chExt cx="1078575" cy="1421578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7891454" y="2658658"/>
              <a:ext cx="787737" cy="948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1056"/>
            <p:cNvSpPr txBox="1">
              <a:spLocks noChangeArrowheads="1"/>
            </p:cNvSpPr>
            <p:nvPr/>
          </p:nvSpPr>
          <p:spPr bwMode="auto">
            <a:xfrm rot="3006948">
              <a:off x="7456547" y="2329387"/>
              <a:ext cx="7498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Weight </a:t>
              </a:r>
              <a:br>
                <a:rPr lang="en-GB" altLang="en-US" sz="1200" b="1" dirty="0" smtClean="0">
                  <a:latin typeface="Albertus Medium"/>
                </a:rPr>
              </a:br>
              <a:r>
                <a:rPr lang="en-GB" altLang="en-US" sz="1200" b="1" dirty="0" smtClean="0">
                  <a:latin typeface="Albertus Medium"/>
                </a:rPr>
                <a:t>vector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rot="19188293">
              <a:off x="8337155" y="3114085"/>
              <a:ext cx="121223" cy="1212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8" name="Title 1"/>
          <p:cNvSpPr txBox="1">
            <a:spLocks/>
          </p:cNvSpPr>
          <p:nvPr/>
        </p:nvSpPr>
        <p:spPr bwMode="auto">
          <a:xfrm>
            <a:off x="457200" y="495458"/>
            <a:ext cx="8229600" cy="12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MVPA work? </a:t>
            </a:r>
            <a:br>
              <a:rPr lang="en-GB" altLang="en-US" sz="3600" b="1" dirty="0" smtClean="0"/>
            </a:br>
            <a:r>
              <a:rPr lang="en-GB" altLang="en-US" sz="2400" b="1" dirty="0" smtClean="0"/>
              <a:t>classification example</a:t>
            </a:r>
            <a:endParaRPr lang="en-GB" altLang="en-US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6761538" y="3426020"/>
            <a:ext cx="684882" cy="1107748"/>
            <a:chOff x="6761538" y="3426020"/>
            <a:chExt cx="684882" cy="1107748"/>
          </a:xfrm>
        </p:grpSpPr>
        <p:sp>
          <p:nvSpPr>
            <p:cNvPr id="60" name="Rectangle 59"/>
            <p:cNvSpPr/>
            <p:nvPr/>
          </p:nvSpPr>
          <p:spPr>
            <a:xfrm flipH="1">
              <a:off x="6761538" y="3426020"/>
              <a:ext cx="2333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7213083" y="4072103"/>
              <a:ext cx="2333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4893" y="4204636"/>
            <a:ext cx="3754644" cy="461665"/>
            <a:chOff x="194893" y="4204636"/>
            <a:chExt cx="3754644" cy="461665"/>
          </a:xfrm>
        </p:grpSpPr>
        <p:sp>
          <p:nvSpPr>
            <p:cNvPr id="64" name="Oval 63"/>
            <p:cNvSpPr/>
            <p:nvPr/>
          </p:nvSpPr>
          <p:spPr>
            <a:xfrm>
              <a:off x="3656769" y="4322153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2177872" y="4312074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 flipH="1">
              <a:off x="2148096" y="4204636"/>
              <a:ext cx="30822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flipH="1">
              <a:off x="3641315" y="4204636"/>
              <a:ext cx="30822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72" name="Text Box 1056"/>
            <p:cNvSpPr txBox="1">
              <a:spLocks noChangeArrowheads="1"/>
            </p:cNvSpPr>
            <p:nvPr/>
          </p:nvSpPr>
          <p:spPr bwMode="auto">
            <a:xfrm>
              <a:off x="194893" y="4310743"/>
              <a:ext cx="21602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Predictions: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94893" y="3215673"/>
            <a:ext cx="3718500" cy="276999"/>
            <a:chOff x="194893" y="3215673"/>
            <a:chExt cx="3718500" cy="276999"/>
          </a:xfrm>
        </p:grpSpPr>
        <p:sp>
          <p:nvSpPr>
            <p:cNvPr id="73" name="Oval 72"/>
            <p:cNvSpPr/>
            <p:nvPr/>
          </p:nvSpPr>
          <p:spPr>
            <a:xfrm>
              <a:off x="3656769" y="3231613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2173895" y="3231613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Box 1056"/>
            <p:cNvSpPr txBox="1">
              <a:spLocks noChangeArrowheads="1"/>
            </p:cNvSpPr>
            <p:nvPr/>
          </p:nvSpPr>
          <p:spPr bwMode="auto">
            <a:xfrm>
              <a:off x="194893" y="3215673"/>
              <a:ext cx="21602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True labels: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0" y="3492672"/>
            <a:ext cx="1682726" cy="818071"/>
            <a:chOff x="0" y="3492672"/>
            <a:chExt cx="1682726" cy="818071"/>
          </a:xfrm>
        </p:grpSpPr>
        <p:sp>
          <p:nvSpPr>
            <p:cNvPr id="76" name="Text Box 1056"/>
            <p:cNvSpPr txBox="1">
              <a:spLocks noChangeArrowheads="1"/>
            </p:cNvSpPr>
            <p:nvPr/>
          </p:nvSpPr>
          <p:spPr bwMode="auto">
            <a:xfrm>
              <a:off x="0" y="3749185"/>
              <a:ext cx="16827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Compare</a:t>
              </a:r>
              <a:endParaRPr lang="en-US" altLang="en-US" sz="1200" b="1" dirty="0">
                <a:latin typeface="Albertus Medium"/>
              </a:endParaRPr>
            </a:p>
          </p:txBody>
        </p:sp>
        <p:cxnSp>
          <p:nvCxnSpPr>
            <p:cNvPr id="35" name="Straight Arrow Connector 34"/>
            <p:cNvCxnSpPr>
              <a:stCxn id="75" idx="2"/>
              <a:endCxn id="72" idx="0"/>
            </p:cNvCxnSpPr>
            <p:nvPr/>
          </p:nvCxnSpPr>
          <p:spPr>
            <a:xfrm>
              <a:off x="1275013" y="3492672"/>
              <a:ext cx="0" cy="8180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67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5940</Words>
  <Application>Microsoft Office PowerPoint</Application>
  <PresentationFormat>On-screen Show (4:3)</PresentationFormat>
  <Paragraphs>861</Paragraphs>
  <Slides>87</Slides>
  <Notes>50</Notes>
  <HiddenSlides>21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Albertus Medium</vt:lpstr>
      <vt:lpstr>Arial</vt:lpstr>
      <vt:lpstr>Arial Unicode MS</vt:lpstr>
      <vt:lpstr>Calibri</vt:lpstr>
      <vt:lpstr>Cambria Math</vt:lpstr>
      <vt:lpstr>Consolas</vt:lpstr>
      <vt:lpstr>Courier</vt:lpstr>
      <vt:lpstr>Times New Roman</vt:lpstr>
      <vt:lpstr>Wingdings</vt:lpstr>
      <vt:lpstr>Office Theme</vt:lpstr>
      <vt:lpstr>An introduction to Multi-Variate Pattern Analysis (MVPA) using  CoSMoMVPA and The RSA Toolbox</vt:lpstr>
      <vt:lpstr>PowerPoint Presentation</vt:lpstr>
      <vt:lpstr>PowerPoint Presentation</vt:lpstr>
      <vt:lpstr>PowerPoint Presentation</vt:lpstr>
      <vt:lpstr>Per voxel (univariate) General Linear Model (GLM)…</vt:lpstr>
      <vt:lpstr>Activation-based (univariate) analysis</vt:lpstr>
      <vt:lpstr>PowerPoint Presentation</vt:lpstr>
      <vt:lpstr>PowerPoint Presentation</vt:lpstr>
      <vt:lpstr>PowerPoint Presentation</vt:lpstr>
      <vt:lpstr>Play with SVMs…</vt:lpstr>
      <vt:lpstr>PowerPoint Presentation</vt:lpstr>
      <vt:lpstr>PowerPoint Presentation</vt:lpstr>
      <vt:lpstr>    an fMRI/EMEG MVPA toolbox  for Octave &amp; Matlab  Oosterhof et al. (2016) http://cosmomvpa.org/ </vt:lpstr>
      <vt:lpstr>Many alternatives…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“dataset” structure</vt:lpstr>
      <vt:lpstr>The dataset object is very general, with functions to interface with different software/file types:</vt:lpstr>
      <vt:lpstr>Feature attributes for different dataset types:</vt:lpstr>
      <vt:lpstr>Overview of CoSMoMVPA architecture</vt:lpstr>
      <vt:lpstr>With many features, we need to choose,     which of them we want to use</vt:lpstr>
      <vt:lpstr>PowerPoint Presentation</vt:lpstr>
      <vt:lpstr>Selecting voxels, continued</vt:lpstr>
      <vt:lpstr>To create a dataset, specify:    -   “samples” (the activation patterns themselves)    -   “target” (class labels)    -   “chunks” (to be treated as independent)    -   optional feature mask  E.g. :  ds = cosmo_fmri_dataset(‘input.nii’);   ds.sa.targets = (1:6)’;  ds.sa.chunks = 1;  Or:  ds = cosmo_fmri_dataset( ‘input.nii',...                                 'targets', (1:6)', ...                            'chunks',  1, ...                                 'mask',   'brain_mask.nii’ );  </vt:lpstr>
      <vt:lpstr>Slicing &amp; Stacking datasets</vt:lpstr>
      <vt:lpstr>Flattening/unflattening datasets</vt:lpstr>
      <vt:lpstr>PowerPoint Presentation</vt:lpstr>
      <vt:lpstr>Try it yourself</vt:lpstr>
      <vt:lpstr>To run MVPA across all features in dataset, specify :     -  “measure” (function handle for analysis type) and its “args” (options) E.g.:</vt:lpstr>
      <vt:lpstr>PowerPoint Presentation</vt:lpstr>
      <vt:lpstr>PowerPoint Presentation</vt:lpstr>
      <vt:lpstr>PowerPoint Presentation</vt:lpstr>
      <vt:lpstr>PowerPoint Presentation</vt:lpstr>
      <vt:lpstr>Try it yourself</vt:lpstr>
      <vt:lpstr>Are the performance differences between the three classifiers as you might expect?  Why, or why not?</vt:lpstr>
      <vt:lpstr>Boundary placement: some linear classifiers</vt:lpstr>
      <vt:lpstr>Which classifier is best?</vt:lpstr>
      <vt:lpstr>Can we do better?</vt:lpstr>
      <vt:lpstr>PowerPoint Presentation</vt:lpstr>
      <vt:lpstr>Some non-linear classifiers</vt:lpstr>
      <vt:lpstr>Pattern = signal + noise</vt:lpstr>
      <vt:lpstr>Pattern = signal + noise</vt:lpstr>
      <vt:lpstr>Pattern = signal + noise</vt:lpstr>
      <vt:lpstr>Pattern = signal + noise</vt:lpstr>
      <vt:lpstr>Pattern = signal + noise</vt:lpstr>
      <vt:lpstr>Overfitting</vt:lpstr>
      <vt:lpstr>Overfitting</vt:lpstr>
      <vt:lpstr>Overfitting</vt:lpstr>
      <vt:lpstr>To run a searchlight analysis, also specify “neighbourhood”:</vt:lpstr>
      <vt:lpstr>Try it yourself</vt:lpstr>
      <vt:lpstr>Data splitting/partitioning</vt:lpstr>
      <vt:lpstr>Data splitting/partitioning</vt:lpstr>
      <vt:lpstr>PowerPoint Presentation</vt:lpstr>
      <vt:lpstr>Partitioning samples in CoSMoMVPA</vt:lpstr>
      <vt:lpstr>Partitioning samples in CoSMoMVPA</vt:lpstr>
      <vt:lpstr>Specific considerations for fMRI data</vt:lpstr>
      <vt:lpstr>Performance measures</vt:lpstr>
      <vt:lpstr>PowerPoint Presentation</vt:lpstr>
      <vt:lpstr>Statistical inference</vt:lpstr>
      <vt:lpstr>Statistical inference</vt:lpstr>
      <vt:lpstr>Statistical inference</vt:lpstr>
      <vt:lpstr>Statistical inference</vt:lpstr>
      <vt:lpstr>Statistical inference</vt:lpstr>
      <vt:lpstr>Statistical inference</vt:lpstr>
      <vt:lpstr>Statistics in CoSMoMVPA</vt:lpstr>
      <vt:lpstr>Example group t-test</vt:lpstr>
      <vt:lpstr>Unbalanced samples</vt:lpstr>
      <vt:lpstr>Unbalanced samples</vt:lpstr>
      <vt:lpstr>A small selection of influential papers and example applications…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(a selective list)</vt:lpstr>
      <vt:lpstr>References (a selective list)</vt:lpstr>
      <vt:lpstr>Extra demo data if time?</vt:lpstr>
      <vt:lpstr>A puzzle: what might be wrong?</vt:lpstr>
      <vt:lpstr>Lunch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2017-05-22T11:52:36Z</dcterms:created>
  <dcterms:modified xsi:type="dcterms:W3CDTF">2023-09-27T08:26:06Z</dcterms:modified>
</cp:coreProperties>
</file>