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2" r:id="rId2"/>
    <p:sldMasterId id="2147483654" r:id="rId3"/>
  </p:sldMasterIdLst>
  <p:notesMasterIdLst>
    <p:notesMasterId r:id="rId26"/>
  </p:notesMasterIdLst>
  <p:handoutMasterIdLst>
    <p:handoutMasterId r:id="rId27"/>
  </p:handoutMasterIdLst>
  <p:sldIdLst>
    <p:sldId id="288" r:id="rId4"/>
    <p:sldId id="290" r:id="rId5"/>
    <p:sldId id="291" r:id="rId6"/>
    <p:sldId id="293" r:id="rId7"/>
    <p:sldId id="292" r:id="rId8"/>
    <p:sldId id="297" r:id="rId9"/>
    <p:sldId id="295" r:id="rId10"/>
    <p:sldId id="296" r:id="rId11"/>
    <p:sldId id="294" r:id="rId12"/>
    <p:sldId id="298" r:id="rId13"/>
    <p:sldId id="299" r:id="rId14"/>
    <p:sldId id="300" r:id="rId15"/>
    <p:sldId id="301" r:id="rId16"/>
    <p:sldId id="304" r:id="rId17"/>
    <p:sldId id="303" r:id="rId18"/>
    <p:sldId id="309" r:id="rId19"/>
    <p:sldId id="311" r:id="rId20"/>
    <p:sldId id="305" r:id="rId21"/>
    <p:sldId id="306" r:id="rId22"/>
    <p:sldId id="307" r:id="rId23"/>
    <p:sldId id="308" r:id="rId24"/>
    <p:sldId id="310" r:id="rId25"/>
  </p:sldIdLst>
  <p:sldSz cx="9144000" cy="6858000" type="screen4x3"/>
  <p:notesSz cx="6794500" cy="9931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pitchFamily="-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Nelson2" initials="" lastIdx="3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6153"/>
    <a:srgbClr val="822F5A"/>
    <a:srgbClr val="21677E"/>
    <a:srgbClr val="EFEFEF"/>
    <a:srgbClr val="8A7967"/>
    <a:srgbClr val="766A62"/>
    <a:srgbClr val="607869"/>
    <a:srgbClr val="005C66"/>
    <a:srgbClr val="706E00"/>
    <a:srgbClr val="871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5" autoAdjust="0"/>
    <p:restoredTop sz="94640" autoAdjust="0"/>
  </p:normalViewPr>
  <p:slideViewPr>
    <p:cSldViewPr>
      <p:cViewPr varScale="1">
        <p:scale>
          <a:sx n="121" d="100"/>
          <a:sy n="121" d="100"/>
        </p:scale>
        <p:origin x="605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Times New Roman" pitchFamily="-1" charset="0"/>
              </a:defRPr>
            </a:lvl1pPr>
          </a:lstStyle>
          <a:p>
            <a:fld id="{E2476FF0-F6F9-2D43-9F89-D54FAA1298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81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18050"/>
            <a:ext cx="49784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l" defTabSz="919163">
              <a:defRPr sz="1200">
                <a:latin typeface="Times New Roman" pitchFamily="-1" charset="0"/>
              </a:defRPr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14" tIns="45957" rIns="91914" bIns="45957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>
                <a:latin typeface="Times New Roman" pitchFamily="-1" charset="0"/>
              </a:defRPr>
            </a:lvl1pPr>
          </a:lstStyle>
          <a:p>
            <a:fld id="{91BF0018-C91C-C54F-8FA5-51685180A2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219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68000" y="3582000"/>
            <a:ext cx="7772400" cy="684600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68000" y="45720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68000" y="3582000"/>
            <a:ext cx="7772400" cy="684600"/>
          </a:xfrm>
          <a:prstGeom prst="rect">
            <a:avLst/>
          </a:prstGeom>
        </p:spPr>
        <p:txBody>
          <a:bodyPr vert="horz"/>
          <a:lstStyle>
            <a:lvl1pPr algn="l">
              <a:defRPr sz="2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68000" y="45720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8000" y="3429000"/>
            <a:ext cx="7772400" cy="684600"/>
          </a:xfrm>
          <a:prstGeom prst="rect">
            <a:avLst/>
          </a:prstGeom>
        </p:spPr>
        <p:txBody>
          <a:bodyPr vert="horz"/>
          <a:lstStyle>
            <a:lvl1pPr algn="l">
              <a:defRPr sz="320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68000" y="44190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2000"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6400800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7200"/>
            <a:ext cx="8153400" cy="457200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00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00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RC_IEU_Bristol.png"/>
          <p:cNvPicPr>
            <a:picLocks noChangeAspect="1"/>
          </p:cNvPicPr>
          <p:nvPr userDrawn="1"/>
        </p:nvPicPr>
        <p:blipFill>
          <a:blip r:embed="rId5"/>
          <a:srcRect r="15224"/>
          <a:stretch>
            <a:fillRect/>
          </a:stretch>
        </p:blipFill>
        <p:spPr>
          <a:xfrm>
            <a:off x="0" y="0"/>
            <a:ext cx="8686800" cy="1551035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33400" y="6474768"/>
            <a:ext cx="2209800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900" dirty="0">
                <a:solidFill>
                  <a:srgbClr val="8A7967"/>
                </a:solidFill>
                <a:latin typeface="+mn-lt"/>
              </a:rPr>
              <a:t>MRC Cognition and Brain</a:t>
            </a:r>
            <a:r>
              <a:rPr lang="en-US" sz="900" baseline="0" dirty="0">
                <a:solidFill>
                  <a:srgbClr val="8A7967"/>
                </a:solidFill>
                <a:latin typeface="+mn-lt"/>
              </a:rPr>
              <a:t> Sciences </a:t>
            </a:r>
            <a:r>
              <a:rPr lang="en-US" sz="900" dirty="0">
                <a:solidFill>
                  <a:srgbClr val="8A7967"/>
                </a:solidFill>
                <a:latin typeface="+mn-lt"/>
              </a:rPr>
              <a:t>Unit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>
          <a:solidFill>
            <a:schemeClr val="tx1"/>
          </a:solidFill>
          <a:latin typeface="+mn-lt"/>
          <a:ea typeface="ＭＳ Ｐゴシック" pitchFamily="-1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•"/>
        <a:defRPr sz="1600">
          <a:solidFill>
            <a:schemeClr val="tx1"/>
          </a:solidFill>
          <a:latin typeface="+mn-lt"/>
          <a:ea typeface="ＭＳ Ｐゴシック" pitchFamily="-1" charset="-128"/>
        </a:defRPr>
      </a:lvl3pPr>
      <a:lvl4pPr marL="15621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–"/>
        <a:defRPr sz="1400">
          <a:solidFill>
            <a:schemeClr val="tx1"/>
          </a:solidFill>
          <a:latin typeface="+mn-lt"/>
          <a:ea typeface="ＭＳ Ｐゴシック" pitchFamily="-1" charset="-128"/>
        </a:defRPr>
      </a:lvl4pPr>
      <a:lvl5pPr marL="19812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rgbClr val="920049"/>
        </a:buClr>
        <a:buChar char="»"/>
        <a:defRPr sz="1200" i="1">
          <a:solidFill>
            <a:schemeClr val="tx1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P1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1439863"/>
            <a:ext cx="183673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PP1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836738" y="1439863"/>
            <a:ext cx="194310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PP1.jp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779838" y="1439863"/>
            <a:ext cx="1706562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PP1.jp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1439863"/>
            <a:ext cx="181927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PP1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7307263" y="1439863"/>
            <a:ext cx="1833562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MRC_IEU_Bristol.png"/>
          <p:cNvPicPr>
            <a:picLocks noChangeAspect="1"/>
          </p:cNvPicPr>
          <p:nvPr userDrawn="1"/>
        </p:nvPicPr>
        <p:blipFill>
          <a:blip r:embed="rId8"/>
          <a:srcRect r="15224"/>
          <a:stretch>
            <a:fillRect/>
          </a:stretch>
        </p:blipFill>
        <p:spPr>
          <a:xfrm>
            <a:off x="0" y="0"/>
            <a:ext cx="8686800" cy="1551035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532800" y="6474768"/>
            <a:ext cx="2209800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900" dirty="0">
                <a:solidFill>
                  <a:srgbClr val="8A7967"/>
                </a:solidFill>
                <a:latin typeface="Arial"/>
                <a:cs typeface="Arial"/>
              </a:rPr>
              <a:t>MRC Cognition and Brain</a:t>
            </a:r>
            <a:r>
              <a:rPr lang="en-US" sz="900" baseline="0" dirty="0">
                <a:solidFill>
                  <a:srgbClr val="8A7967"/>
                </a:solidFill>
                <a:latin typeface="Arial"/>
                <a:cs typeface="Arial"/>
              </a:rPr>
              <a:t> Sciences </a:t>
            </a:r>
            <a:r>
              <a:rPr lang="en-US" sz="900" dirty="0">
                <a:solidFill>
                  <a:srgbClr val="8A7967"/>
                </a:solidFill>
                <a:latin typeface="Arial"/>
                <a:cs typeface="Arial"/>
              </a:rPr>
              <a:t>Unit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8788"/>
            <a:ext cx="8153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32800" y="6474768"/>
            <a:ext cx="2209800" cy="2308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900" dirty="0">
                <a:solidFill>
                  <a:srgbClr val="8A7967"/>
                </a:solidFill>
                <a:latin typeface="+mn-lt"/>
              </a:rPr>
              <a:t>MRC Cognition and Brain</a:t>
            </a:r>
            <a:r>
              <a:rPr lang="en-US" sz="900" baseline="0" dirty="0">
                <a:solidFill>
                  <a:srgbClr val="8A7967"/>
                </a:solidFill>
                <a:latin typeface="+mn-lt"/>
              </a:rPr>
              <a:t> Sciences </a:t>
            </a:r>
            <a:r>
              <a:rPr lang="en-US" sz="900" dirty="0">
                <a:solidFill>
                  <a:srgbClr val="8A7967"/>
                </a:solidFill>
                <a:latin typeface="+mn-lt"/>
              </a:rPr>
              <a:t>Unit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ransition spd="med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-1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pitchFamily="-1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  <a:ea typeface="ＭＳ Ｐゴシック" pitchFamily="-1" charset="-128"/>
        </a:defRPr>
      </a:lvl3pPr>
      <a:lvl4pPr marL="15621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>
          <a:solidFill>
            <a:schemeClr val="tx1"/>
          </a:solidFill>
          <a:latin typeface="+mn-lt"/>
          <a:ea typeface="ＭＳ Ｐゴシック" pitchFamily="-1" charset="-128"/>
        </a:defRPr>
      </a:lvl4pPr>
      <a:lvl5pPr marL="1981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lr>
          <a:srgbClr val="920049"/>
        </a:buClr>
        <a:buChar char="»"/>
        <a:defRPr i="1">
          <a:solidFill>
            <a:schemeClr val="tx1"/>
          </a:solidFill>
          <a:latin typeface="+mn-lt"/>
          <a:ea typeface="ＭＳ Ｐゴシック" pitchFamily="-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32800" y="3430800"/>
            <a:ext cx="8102600" cy="2528321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200" dirty="0">
                <a:solidFill>
                  <a:schemeClr val="accent2"/>
                </a:solidFill>
                <a:latin typeface="Arial"/>
                <a:cs typeface="Arial"/>
              </a:rPr>
              <a:t>Basic MATLAB commands II</a:t>
            </a:r>
          </a:p>
          <a:p>
            <a:pPr algn="l">
              <a:spcBef>
                <a:spcPct val="50000"/>
              </a:spcBef>
            </a:pPr>
            <a:endParaRPr lang="en-US" dirty="0">
              <a:solidFill>
                <a:srgbClr val="9A044B"/>
              </a:solidFill>
              <a:latin typeface="Verdana" pitchFamily="-1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000" b="1" dirty="0">
                <a:latin typeface="Arial"/>
                <a:cs typeface="Arial"/>
              </a:rPr>
              <a:t>Moataz Assem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000" dirty="0">
                <a:latin typeface="Arial"/>
                <a:cs typeface="Arial"/>
              </a:rPr>
              <a:t>MRC Cognition and Brain Sciences Unit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endParaRPr lang="en-US" sz="2000" dirty="0">
              <a:latin typeface="Arial"/>
              <a:cs typeface="Arial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</a:pPr>
            <a:r>
              <a:rPr lang="en-US" sz="2000" dirty="0">
                <a:latin typeface="Arial"/>
                <a:cs typeface="Arial"/>
              </a:rPr>
              <a:t>With some snapshots from Olaf Hauk’s previous slides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/>
            <a:r>
              <a:rPr lang="en-GB" dirty="0"/>
              <a:t/>
            </a:r>
            <a:br>
              <a:rPr lang="en-GB" dirty="0"/>
            </a:br>
            <a:r>
              <a:rPr lang="en-GB" sz="3600" dirty="0"/>
              <a:t>MATLAB = Matrix Laboratory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All your data in MATLAB will be in the format of a matrix</a:t>
            </a:r>
          </a:p>
          <a:p>
            <a:endParaRPr lang="en-GB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340479"/>
              </p:ext>
            </p:extLst>
          </p:nvPr>
        </p:nvGraphicFramePr>
        <p:xfrm>
          <a:off x="1689583" y="2743040"/>
          <a:ext cx="5688634" cy="2880320"/>
        </p:xfrm>
        <a:graphic>
          <a:graphicData uri="http://schemas.openxmlformats.org/drawingml/2006/table">
            <a:tbl>
              <a:tblPr firstCol="1" bandRow="1">
                <a:tableStyleId>{5940675A-B579-460E-94D1-54222C63F5DA}</a:tableStyleId>
              </a:tblPr>
              <a:tblGrid>
                <a:gridCol w="946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56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56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56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564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Column</a:t>
                      </a:r>
                      <a:r>
                        <a:rPr lang="en-GB" baseline="0" dirty="0"/>
                        <a:t> 1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Column</a:t>
                      </a:r>
                      <a:r>
                        <a:rPr lang="en-GB" baseline="0" dirty="0"/>
                        <a:t> 2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Column</a:t>
                      </a:r>
                      <a:r>
                        <a:rPr lang="en-GB" baseline="0" dirty="0"/>
                        <a:t> 3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Column</a:t>
                      </a:r>
                      <a:r>
                        <a:rPr lang="en-GB" baseline="0" dirty="0"/>
                        <a:t> 4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Row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Row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Row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Row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101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918721"/>
              </p:ext>
            </p:extLst>
          </p:nvPr>
        </p:nvGraphicFramePr>
        <p:xfrm>
          <a:off x="323528" y="620688"/>
          <a:ext cx="8136905" cy="5040560"/>
        </p:xfrm>
        <a:graphic>
          <a:graphicData uri="http://schemas.openxmlformats.org/drawingml/2006/table">
            <a:tbl>
              <a:tblPr firstCol="1" bandRow="1">
                <a:tableStyleId>{5940675A-B579-460E-94D1-54222C63F5DA}</a:tableStyleId>
              </a:tblPr>
              <a:tblGrid>
                <a:gridCol w="1353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59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959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959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959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IQ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accuracy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gender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subj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0.41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subj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0.53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subj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0.38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subj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0.40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3594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eeg time seri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7" t="6452" r="7655" b="6452"/>
          <a:stretch/>
        </p:blipFill>
        <p:spPr bwMode="auto">
          <a:xfrm>
            <a:off x="539552" y="908720"/>
            <a:ext cx="7980887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33B89D0-A470-46E1-9F74-D9CB772206CD}"/>
              </a:ext>
            </a:extLst>
          </p:cNvPr>
          <p:cNvSpPr/>
          <p:nvPr/>
        </p:nvSpPr>
        <p:spPr bwMode="auto">
          <a:xfrm>
            <a:off x="2627784" y="3789040"/>
            <a:ext cx="288032" cy="864096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D4C8F5E5-DBB2-47B2-9A4B-6DA69A82C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074885"/>
              </p:ext>
            </p:extLst>
          </p:nvPr>
        </p:nvGraphicFramePr>
        <p:xfrm>
          <a:off x="971600" y="5301208"/>
          <a:ext cx="6096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xmlns="" val="11044458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34126284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2323247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132102455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18672653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59826318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399742365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371217491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27553193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77555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07810800"/>
                  </a:ext>
                </a:extLst>
              </a:tr>
            </a:tbl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12E81931-3D09-4F54-B494-C4985279A76F}"/>
              </a:ext>
            </a:extLst>
          </p:cNvPr>
          <p:cNvCxnSpPr>
            <a:cxnSpLocks/>
            <a:stCxn id="2" idx="1"/>
          </p:cNvCxnSpPr>
          <p:nvPr/>
        </p:nvCxnSpPr>
        <p:spPr bwMode="auto">
          <a:xfrm flipH="1">
            <a:off x="971600" y="4221088"/>
            <a:ext cx="1656184" cy="108012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87A403E-5A6C-4680-8169-E286D0044B80}"/>
              </a:ext>
            </a:extLst>
          </p:cNvPr>
          <p:cNvCxnSpPr>
            <a:stCxn id="2" idx="3"/>
          </p:cNvCxnSpPr>
          <p:nvPr/>
        </p:nvCxnSpPr>
        <p:spPr bwMode="auto">
          <a:xfrm>
            <a:off x="2915816" y="4221088"/>
            <a:ext cx="4151784" cy="108012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139677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232417"/>
              </p:ext>
            </p:extLst>
          </p:nvPr>
        </p:nvGraphicFramePr>
        <p:xfrm>
          <a:off x="323528" y="836712"/>
          <a:ext cx="8136905" cy="4032448"/>
        </p:xfrm>
        <a:graphic>
          <a:graphicData uri="http://schemas.openxmlformats.org/drawingml/2006/table">
            <a:tbl>
              <a:tblPr firstCol="1" bandRow="1">
                <a:tableStyleId>{5940675A-B579-460E-94D1-54222C63F5DA}</a:tableStyleId>
              </a:tblPr>
              <a:tblGrid>
                <a:gridCol w="13531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59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959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959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959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Time point</a:t>
                      </a:r>
                    </a:p>
                    <a:p>
                      <a:pPr algn="ctr"/>
                      <a:r>
                        <a:rPr lang="en-GB" sz="2400" dirty="0"/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Time point</a:t>
                      </a:r>
                    </a:p>
                    <a:p>
                      <a:pPr algn="ctr"/>
                      <a:r>
                        <a:rPr lang="en-GB" sz="2400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Time point</a:t>
                      </a:r>
                    </a:p>
                    <a:p>
                      <a:pPr algn="ctr"/>
                      <a:r>
                        <a:rPr lang="en-GB" sz="2400" dirty="0"/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Time point</a:t>
                      </a:r>
                    </a:p>
                    <a:p>
                      <a:pPr algn="ctr"/>
                      <a:r>
                        <a:rPr lang="en-GB" sz="2400" dirty="0"/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Brain region</a:t>
                      </a:r>
                      <a:r>
                        <a:rPr lang="en-GB" sz="2400" baseline="0" dirty="0"/>
                        <a:t> 1</a:t>
                      </a:r>
                      <a:r>
                        <a:rPr lang="en-GB" sz="2400" dirty="0"/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1.11336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1.46548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1.7325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1.96574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Brain region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0.36547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0.58962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0.12547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0.35478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Brain region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2.36987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1.25896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1.32569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0.85421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8543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836712"/>
            <a:ext cx="6292410" cy="4968552"/>
          </a:xfr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539E4535-F150-4FF3-8820-D90B676592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272483"/>
              </p:ext>
            </p:extLst>
          </p:nvPr>
        </p:nvGraphicFramePr>
        <p:xfrm>
          <a:off x="251520" y="692696"/>
          <a:ext cx="1679847" cy="13119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949">
                  <a:extLst>
                    <a:ext uri="{9D8B030D-6E8A-4147-A177-3AD203B41FA5}">
                      <a16:colId xmlns:a16="http://schemas.microsoft.com/office/drawing/2014/main" xmlns="" val="3283434852"/>
                    </a:ext>
                  </a:extLst>
                </a:gridCol>
                <a:gridCol w="559949">
                  <a:extLst>
                    <a:ext uri="{9D8B030D-6E8A-4147-A177-3AD203B41FA5}">
                      <a16:colId xmlns:a16="http://schemas.microsoft.com/office/drawing/2014/main" xmlns="" val="350453276"/>
                    </a:ext>
                  </a:extLst>
                </a:gridCol>
                <a:gridCol w="559949">
                  <a:extLst>
                    <a:ext uri="{9D8B030D-6E8A-4147-A177-3AD203B41FA5}">
                      <a16:colId xmlns:a16="http://schemas.microsoft.com/office/drawing/2014/main" xmlns="" val="2068884140"/>
                    </a:ext>
                  </a:extLst>
                </a:gridCol>
              </a:tblGrid>
              <a:tr h="4373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3485119"/>
                  </a:ext>
                </a:extLst>
              </a:tr>
              <a:tr h="4373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0310492"/>
                  </a:ext>
                </a:extLst>
              </a:tr>
              <a:tr h="4373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0278536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AB991D0-A408-4079-84EA-04E5FFF9F721}"/>
              </a:ext>
            </a:extLst>
          </p:cNvPr>
          <p:cNvSpPr/>
          <p:nvPr/>
        </p:nvSpPr>
        <p:spPr bwMode="auto">
          <a:xfrm>
            <a:off x="2627784" y="3320988"/>
            <a:ext cx="288032" cy="252028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-1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0977E48-687A-4F5A-AD6C-A8A6735211E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931367" y="692696"/>
            <a:ext cx="984449" cy="2628292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0E50A4CA-283D-4AB9-B78B-FDA42042CAA2}"/>
              </a:ext>
            </a:extLst>
          </p:cNvPr>
          <p:cNvCxnSpPr/>
          <p:nvPr/>
        </p:nvCxnSpPr>
        <p:spPr bwMode="auto">
          <a:xfrm flipH="1" flipV="1">
            <a:off x="251520" y="2004617"/>
            <a:ext cx="2376264" cy="156839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728014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956087"/>
              </p:ext>
            </p:extLst>
          </p:nvPr>
        </p:nvGraphicFramePr>
        <p:xfrm>
          <a:off x="295147" y="442390"/>
          <a:ext cx="8064894" cy="1645920"/>
        </p:xfrm>
        <a:graphic>
          <a:graphicData uri="http://schemas.openxmlformats.org/drawingml/2006/table">
            <a:tbl>
              <a:tblPr firstCol="1" bandRow="1">
                <a:tableStyleId>{5940675A-B579-460E-94D1-54222C63F5DA}</a:tableStyleId>
              </a:tblPr>
              <a:tblGrid>
                <a:gridCol w="13412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09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809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809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809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46357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Time point</a:t>
                      </a:r>
                    </a:p>
                    <a:p>
                      <a:pPr algn="ctr"/>
                      <a:r>
                        <a:rPr lang="en-GB" sz="2400" dirty="0"/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Time point</a:t>
                      </a:r>
                    </a:p>
                    <a:p>
                      <a:pPr algn="ctr"/>
                      <a:r>
                        <a:rPr lang="en-GB" sz="2400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Time point</a:t>
                      </a:r>
                    </a:p>
                    <a:p>
                      <a:pPr algn="ctr"/>
                      <a:r>
                        <a:rPr lang="en-GB" sz="2400" dirty="0"/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Time point</a:t>
                      </a:r>
                    </a:p>
                    <a:p>
                      <a:pPr algn="ctr"/>
                      <a:r>
                        <a:rPr lang="en-GB" sz="2400" dirty="0"/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63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Brain region</a:t>
                      </a:r>
                      <a:r>
                        <a:rPr lang="en-GB" sz="2400" baseline="0" dirty="0"/>
                        <a:t> 1</a:t>
                      </a:r>
                      <a:r>
                        <a:rPr lang="en-GB" sz="2400" dirty="0"/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1.11336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1.46548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1.7325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1.96574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717704"/>
            <a:ext cx="7056784" cy="30209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35696" y="5738663"/>
            <a:ext cx="5472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A sound file =  1 row x 9000 columns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CE93F5-B6AB-4EAA-B8B3-AEF8E07E65CA}"/>
              </a:ext>
            </a:extLst>
          </p:cNvPr>
          <p:cNvSpPr/>
          <p:nvPr/>
        </p:nvSpPr>
        <p:spPr>
          <a:xfrm>
            <a:off x="1591290" y="2103120"/>
            <a:ext cx="5472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A row vector = 1 row x 4 columns</a:t>
            </a:r>
          </a:p>
        </p:txBody>
      </p:sp>
    </p:spTree>
    <p:extLst>
      <p:ext uri="{BB962C8B-B14F-4D97-AF65-F5344CB8AC3E}">
        <p14:creationId xmlns:p14="http://schemas.microsoft.com/office/powerpoint/2010/main" val="26305682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546634"/>
              </p:ext>
            </p:extLst>
          </p:nvPr>
        </p:nvGraphicFramePr>
        <p:xfrm>
          <a:off x="395536" y="908720"/>
          <a:ext cx="2573434" cy="5040560"/>
        </p:xfrm>
        <a:graphic>
          <a:graphicData uri="http://schemas.openxmlformats.org/drawingml/2006/table">
            <a:tbl>
              <a:tblPr firstCol="1" bandRow="1">
                <a:tableStyleId>{5940675A-B579-460E-94D1-54222C63F5DA}</a:tableStyleId>
              </a:tblPr>
              <a:tblGrid>
                <a:gridCol w="11420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13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2000" b="1" dirty="0"/>
                        <a:t>IQ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/>
                        <a:t>subj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subj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subj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subj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22CB0E4-EA83-4FDB-9311-2601459705C6}"/>
              </a:ext>
            </a:extLst>
          </p:cNvPr>
          <p:cNvSpPr txBox="1"/>
          <p:nvPr/>
        </p:nvSpPr>
        <p:spPr>
          <a:xfrm>
            <a:off x="420332" y="364823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Column vector</a:t>
            </a:r>
          </a:p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4 rows x 1 column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82E937BC-5A96-4E56-9EA2-694A59C57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631834"/>
              </p:ext>
            </p:extLst>
          </p:nvPr>
        </p:nvGraphicFramePr>
        <p:xfrm>
          <a:off x="6012160" y="2492896"/>
          <a:ext cx="1103784" cy="936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3784">
                  <a:extLst>
                    <a:ext uri="{9D8B030D-6E8A-4147-A177-3AD203B41FA5}">
                      <a16:colId xmlns:a16="http://schemas.microsoft.com/office/drawing/2014/main" xmlns="" val="1362031222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0216025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60B0DE0-FFC8-4934-BB90-ECB43FCD42B4}"/>
              </a:ext>
            </a:extLst>
          </p:cNvPr>
          <p:cNvSpPr txBox="1"/>
          <p:nvPr/>
        </p:nvSpPr>
        <p:spPr>
          <a:xfrm>
            <a:off x="4655840" y="1340768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A scalar</a:t>
            </a:r>
          </a:p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1 row x 1 column</a:t>
            </a:r>
          </a:p>
        </p:txBody>
      </p:sp>
    </p:spTree>
    <p:extLst>
      <p:ext uri="{BB962C8B-B14F-4D97-AF65-F5344CB8AC3E}">
        <p14:creationId xmlns:p14="http://schemas.microsoft.com/office/powerpoint/2010/main" val="5657753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analyse your data, you will need to be able to handle matrices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To handle matrices, you need to follow some mathematical rules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2800" dirty="0"/>
              <a:t>Results = data * matrix</a:t>
            </a:r>
          </a:p>
          <a:p>
            <a:pPr marL="0" indent="0" algn="ctr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447459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837" y="260648"/>
            <a:ext cx="2591324" cy="1791112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4A90E3B-C4FA-4FC4-BB3D-673EA8CEC57F}"/>
              </a:ext>
            </a:extLst>
          </p:cNvPr>
          <p:cNvSpPr/>
          <p:nvPr/>
        </p:nvSpPr>
        <p:spPr>
          <a:xfrm>
            <a:off x="613839" y="1081651"/>
            <a:ext cx="3220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+mj-lt"/>
              </a:rPr>
              <a:t>fMRI GLM analysis</a:t>
            </a:r>
          </a:p>
        </p:txBody>
      </p:sp>
      <p:pic>
        <p:nvPicPr>
          <p:cNvPr id="1028" name="Picture 4" descr="Image result for glm fmri">
            <a:extLst>
              <a:ext uri="{FF2B5EF4-FFF2-40B4-BE49-F238E27FC236}">
                <a16:creationId xmlns:a16="http://schemas.microsoft.com/office/drawing/2014/main" xmlns="" id="{8C728E47-9DA2-496A-90A1-BABE80622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30" y="2242088"/>
            <a:ext cx="8502940" cy="301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30A5465B-D165-4CDB-AE2D-CD32A49A4548}"/>
              </a:ext>
            </a:extLst>
          </p:cNvPr>
          <p:cNvCxnSpPr>
            <a:cxnSpLocks/>
          </p:cNvCxnSpPr>
          <p:nvPr/>
        </p:nvCxnSpPr>
        <p:spPr bwMode="auto">
          <a:xfrm flipV="1">
            <a:off x="5508104" y="1604871"/>
            <a:ext cx="576064" cy="816016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200512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633C56-E9D9-4962-836B-79FAC3F71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Scalars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3C9494-A622-456A-AFE4-D97EA9164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153400" cy="4572000"/>
          </a:xfrm>
        </p:spPr>
        <p:txBody>
          <a:bodyPr/>
          <a:lstStyle/>
          <a:p>
            <a:pPr>
              <a:buFont typeface="Arial" panose="020B0604020202020204" pitchFamily="34" charset="0"/>
              <a:buChar char="&gt;"/>
            </a:pPr>
            <a:endParaRPr lang="en-US" sz="2400" dirty="0"/>
          </a:p>
          <a:p>
            <a:pPr>
              <a:buFont typeface="Arial" panose="020B0604020202020204" pitchFamily="34" charset="0"/>
              <a:buChar char="&gt;"/>
            </a:pPr>
            <a:r>
              <a:rPr lang="en-US" sz="2400" dirty="0"/>
              <a:t>a = 10</a:t>
            </a:r>
          </a:p>
          <a:p>
            <a:pPr>
              <a:buFont typeface="Arial" panose="020B0604020202020204" pitchFamily="34" charset="0"/>
              <a:buChar char="&gt;"/>
            </a:pPr>
            <a:r>
              <a:rPr lang="en-US" sz="2400" dirty="0"/>
              <a:t>b = 2</a:t>
            </a:r>
          </a:p>
          <a:p>
            <a:pPr>
              <a:buFont typeface="Arial" panose="020B0604020202020204" pitchFamily="34" charset="0"/>
              <a:buChar char="&gt;"/>
            </a:pPr>
            <a:endParaRPr lang="en-US" sz="2400" dirty="0"/>
          </a:p>
          <a:p>
            <a:pPr>
              <a:buFont typeface="Arial" panose="020B0604020202020204" pitchFamily="34" charset="0"/>
              <a:buChar char="&gt;"/>
            </a:pPr>
            <a:r>
              <a:rPr lang="en-US" sz="2400" dirty="0"/>
              <a:t>a + b = 12</a:t>
            </a:r>
          </a:p>
          <a:p>
            <a:pPr>
              <a:buFont typeface="Arial" panose="020B0604020202020204" pitchFamily="34" charset="0"/>
              <a:buChar char="&gt;"/>
            </a:pPr>
            <a:r>
              <a:rPr lang="en-US" sz="2400" dirty="0"/>
              <a:t>a – b = 8</a:t>
            </a:r>
          </a:p>
          <a:p>
            <a:pPr>
              <a:buFont typeface="Arial" panose="020B0604020202020204" pitchFamily="34" charset="0"/>
              <a:buChar char="&gt;"/>
            </a:pPr>
            <a:r>
              <a:rPr lang="en-US" sz="2400" dirty="0"/>
              <a:t>a * b = 20</a:t>
            </a:r>
          </a:p>
          <a:p>
            <a:pPr>
              <a:buFont typeface="Arial" panose="020B0604020202020204" pitchFamily="34" charset="0"/>
              <a:buChar char="&gt;"/>
            </a:pPr>
            <a:r>
              <a:rPr lang="en-US" sz="2400" dirty="0"/>
              <a:t>a / b  = 5 </a:t>
            </a:r>
          </a:p>
          <a:p>
            <a:pPr>
              <a:buFont typeface="Arial" panose="020B0604020202020204" pitchFamily="34" charset="0"/>
              <a:buChar char="&gt;"/>
            </a:pPr>
            <a:r>
              <a:rPr lang="en-US" sz="2400" dirty="0"/>
              <a:t>a + a + b = 22</a:t>
            </a:r>
          </a:p>
        </p:txBody>
      </p:sp>
    </p:spTree>
    <p:extLst>
      <p:ext uri="{BB962C8B-B14F-4D97-AF65-F5344CB8AC3E}">
        <p14:creationId xmlns:p14="http://schemas.microsoft.com/office/powerpoint/2010/main" val="16151951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633C56-E9D9-4962-836B-79FAC3F71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Scalars &amp; Vectors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5B3C9494-A622-456A-AFE4-D97EA91648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4784"/>
                <a:ext cx="8153400" cy="457200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&gt;"/>
                </a:pPr>
                <a:r>
                  <a:rPr lang="en-US" dirty="0"/>
                  <a:t>a = 2</a:t>
                </a:r>
              </a:p>
              <a:p>
                <a:pPr>
                  <a:buFont typeface="Arial" panose="020B0604020202020204" pitchFamily="34" charset="0"/>
                  <a:buChar char="&gt;"/>
                </a:pPr>
                <a:r>
                  <a:rPr lang="en-US" dirty="0"/>
                  <a:t>b = [ 1  2 ]    </a:t>
                </a:r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%row 1x2 vector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&gt;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&gt;"/>
                </a:pPr>
                <a:r>
                  <a:rPr lang="en-US" dirty="0"/>
                  <a:t>a + b  		 </a:t>
                </a:r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1    2</m:t>
                        </m:r>
                      </m:e>
                    </m:d>
                    <m:r>
                      <a:rPr lang="en-US" sz="2400" i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4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&gt;"/>
                </a:pPr>
                <a:r>
                  <a:rPr lang="en-US" dirty="0"/>
                  <a:t>a * b	  		</a:t>
                </a:r>
                <a14:m>
                  <m:oMath xmlns:m="http://schemas.openxmlformats.org/officeDocument/2006/math">
                    <m:r>
                      <a:rPr lang="en-US" sz="2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1    2</m:t>
                        </m:r>
                      </m:e>
                    </m:d>
                    <m:r>
                      <a:rPr lang="en-US" sz="2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4</m:t>
                        </m:r>
                      </m:e>
                    </m:d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&gt;"/>
                </a:pPr>
                <a:r>
                  <a:rPr lang="en-US" dirty="0">
                    <a:solidFill>
                      <a:srgbClr val="FF0000"/>
                    </a:solidFill>
                  </a:rPr>
                  <a:t>a / b = Matrix dimensions must agree.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	</a:t>
                </a:r>
                <a:r>
                  <a:rPr lang="en-US" dirty="0"/>
                  <a:t>what about  </a:t>
                </a:r>
              </a:p>
              <a:p>
                <a:pPr marL="914400" lvl="2" indent="0">
                  <a:buNone/>
                </a:pPr>
                <a:r>
                  <a:rPr lang="en-US" dirty="0"/>
                  <a:t>b / a  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	a</a:t>
                </a:r>
                <a:r>
                  <a:rPr lang="en-US" dirty="0"/>
                  <a:t>./b	</a:t>
                </a:r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2 </m:t>
                    </m:r>
                    <m:r>
                      <a: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/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/>
                          </m:mr>
                          <m:mr>
                            <m:e>
                              <m:r>
                                <a:rPr lang="en-US" i="1" dirty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1       </m:t>
                              </m:r>
                              <m:r>
                                <a:rPr lang="en-US" dirty="0">
                                  <a:solidFill>
                                    <a:schemeClr val="accent6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US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2     1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B3C9494-A622-456A-AFE4-D97EA91648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4784"/>
                <a:ext cx="8153400" cy="4572000"/>
              </a:xfrm>
              <a:blipFill rotWithShape="0">
                <a:blip r:embed="rId2"/>
                <a:stretch>
                  <a:fillRect l="-673" t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09829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633C56-E9D9-4962-836B-79FAC3F71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Vectors &amp;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5B3C9494-A622-456A-AFE4-D97EA91648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6088"/>
                <a:ext cx="8153400" cy="512312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800" dirty="0"/>
                  <a:t>In addition/subtractions: dimensions </a:t>
                </a:r>
                <a:r>
                  <a:rPr lang="en-US" sz="2800" b="1" u="sng" dirty="0"/>
                  <a:t>must</a:t>
                </a:r>
                <a:r>
                  <a:rPr lang="en-US" sz="2800" dirty="0"/>
                  <a:t> match!</a:t>
                </a:r>
              </a:p>
              <a:p>
                <a:pPr marL="0" indent="0">
                  <a:buNone/>
                </a:pPr>
                <a:endParaRPr lang="en-US" sz="2800" dirty="0"/>
              </a:p>
              <a:p>
                <a:pPr>
                  <a:buFont typeface="Arial" panose="020B0604020202020204" pitchFamily="34" charset="0"/>
                  <a:buChar char="&gt;"/>
                </a:pPr>
                <a:r>
                  <a:rPr lang="en-US" sz="2800" dirty="0"/>
                  <a:t>b = [ 1   2 ]    </a:t>
                </a:r>
                <a:r>
                  <a:rPr lang="en-US" sz="2800" dirty="0">
                    <a:solidFill>
                      <a:schemeClr val="accent6">
                        <a:lumMod val="50000"/>
                      </a:schemeClr>
                    </a:solidFill>
                  </a:rPr>
                  <a:t>%row 1x2 vector</a:t>
                </a:r>
              </a:p>
              <a:p>
                <a:pPr marL="0" indent="0">
                  <a:buNone/>
                </a:pPr>
                <a:endParaRPr lang="en-US" sz="2800" dirty="0"/>
              </a:p>
              <a:p>
                <a:pPr>
                  <a:buFont typeface="Arial" panose="020B0604020202020204" pitchFamily="34" charset="0"/>
                  <a:buChar char="&gt;"/>
                </a:pPr>
                <a:r>
                  <a:rPr lang="en-US" sz="2800" dirty="0"/>
                  <a:t>b + [ 1  0 ]	</a:t>
                </a:r>
              </a:p>
              <a:p>
                <a:pPr marL="0" indent="0">
                  <a:buNone/>
                </a:pPr>
                <a:r>
                  <a:rPr lang="en-US" sz="2800" dirty="0"/>
                  <a:t>		</a:t>
                </a:r>
              </a:p>
              <a:p>
                <a:pPr marL="0" indent="0">
                  <a:buNone/>
                </a:pPr>
                <a:r>
                  <a:rPr lang="en-US" sz="2800" dirty="0"/>
                  <a:t>		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/>
                  <a:t>				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3C9494-A622-456A-AFE4-D97EA91648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6088"/>
                <a:ext cx="8153400" cy="5123123"/>
              </a:xfrm>
              <a:blipFill>
                <a:blip r:embed="rId2"/>
                <a:stretch>
                  <a:fillRect l="-1495" t="-11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91528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36F091-A4E9-4D36-8156-2BED79C15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Vectors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9FBDFA0A-8821-429E-B54B-428B6A3C67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68413"/>
                <a:ext cx="8153400" cy="5200787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&gt;"/>
                </a:pPr>
                <a:r>
                  <a:rPr lang="en-US" dirty="0"/>
                  <a:t>b = [ 1   2 ]    </a:t>
                </a:r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%row 1x2 vector</a:t>
                </a:r>
              </a:p>
              <a:p>
                <a:pPr>
                  <a:buFont typeface="Arial" panose="020B0604020202020204" pitchFamily="34" charset="0"/>
                  <a:buChar char="&gt;"/>
                </a:pPr>
                <a:r>
                  <a:rPr lang="en-US" dirty="0"/>
                  <a:t>c = [ 1 ; 2 ]     </a:t>
                </a:r>
                <a:r>
                  <a:rPr lang="en-US" dirty="0">
                    <a:solidFill>
                      <a:schemeClr val="accent6">
                        <a:lumMod val="50000"/>
                      </a:schemeClr>
                    </a:solidFill>
                  </a:rPr>
                  <a:t>%column 2x1 vector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&gt;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&gt;"/>
                </a:pPr>
                <a:r>
                  <a:rPr lang="en-US" dirty="0">
                    <a:solidFill>
                      <a:srgbClr val="FF0000"/>
                    </a:solidFill>
                  </a:rPr>
                  <a:t>b * b  or  c * c   =  Inner matrix dimensions must agree.</a:t>
                </a:r>
              </a:p>
              <a:p>
                <a:pPr>
                  <a:buFont typeface="Arial" panose="020B0604020202020204" pitchFamily="34" charset="0"/>
                  <a:buChar char="&gt;"/>
                </a:pPr>
                <a:r>
                  <a:rPr lang="en-US" dirty="0"/>
                  <a:t>dot  (scalar) product:  b * c  ≠  c * b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BDFA0A-8821-429E-B54B-428B6A3C67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68413"/>
                <a:ext cx="8153400" cy="5200787"/>
              </a:xfrm>
              <a:blipFill>
                <a:blip r:embed="rId2"/>
                <a:stretch>
                  <a:fillRect l="-673" t="-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7DA01F33-33D1-4153-82A0-62FD4C60F846}"/>
                  </a:ext>
                </a:extLst>
              </p:cNvPr>
              <p:cNvSpPr txBox="1"/>
              <p:nvPr/>
            </p:nvSpPr>
            <p:spPr>
              <a:xfrm>
                <a:off x="1763688" y="3439798"/>
                <a:ext cx="5301655" cy="7156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1   2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∗ 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1 </m:t>
                            </m:r>
                          </m: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∗1+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 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∗2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DA01F33-33D1-4153-82A0-62FD4C60F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3439798"/>
                <a:ext cx="5301655" cy="715645"/>
              </a:xfrm>
              <a:prstGeom prst="rect">
                <a:avLst/>
              </a:prstGeom>
              <a:blipFill>
                <a:blip r:embed="rId3"/>
                <a:stretch>
                  <a:fillRect b="-9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19099B07-96CA-4852-BBBC-AD0A592ED157}"/>
                  </a:ext>
                </a:extLst>
              </p:cNvPr>
              <p:cNvSpPr txBox="1"/>
              <p:nvPr/>
            </p:nvSpPr>
            <p:spPr>
              <a:xfrm>
                <a:off x="1679486" y="4353336"/>
                <a:ext cx="6547819" cy="7158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1 </m:t>
                            </m:r>
                          </m: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eqAr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  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1   2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∗1      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1∗2</m:t>
                            </m:r>
                          </m: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2∗1       2∗2</m:t>
                            </m:r>
                          </m:e>
                        </m:eqAr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800" i="1" smtClean="0">
                                <a:latin typeface="Cambria Math" panose="02040503050406030204" pitchFamily="18" charset="0"/>
                              </a:rPr>
                              <m:t>        2</m:t>
                            </m:r>
                          </m:e>
                          <m:e>
                            <m:r>
                              <a:rPr lang="en-US" sz="2800" i="1" smtClean="0">
                                <a:latin typeface="Cambria Math" panose="02040503050406030204" pitchFamily="18" charset="0"/>
                              </a:rPr>
                              <m:t>2       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eqAr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9099B07-96CA-4852-BBBC-AD0A592ED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486" y="4353336"/>
                <a:ext cx="6547819" cy="715837"/>
              </a:xfrm>
              <a:prstGeom prst="rect">
                <a:avLst/>
              </a:prstGeom>
              <a:blipFill>
                <a:blip r:embed="rId4"/>
                <a:stretch>
                  <a:fillRect b="-9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42581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75DEA6-1F04-4C53-A41C-53533EDCB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Vectors in geometric space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D5B0E0C-1787-4353-A8D7-AB766D7DF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536" y="1154568"/>
            <a:ext cx="6990928" cy="5226760"/>
          </a:xfrm>
        </p:spPr>
      </p:pic>
    </p:spTree>
    <p:extLst>
      <p:ext uri="{BB962C8B-B14F-4D97-AF65-F5344CB8AC3E}">
        <p14:creationId xmlns:p14="http://schemas.microsoft.com/office/powerpoint/2010/main" val="36885822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809039-E0F0-479A-8660-D37F4F58B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E0F0CC-221E-45F4-AAA7-37ABDC3F0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353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156404" y="1372630"/>
            <a:ext cx="2376264" cy="1296144"/>
          </a:xfrm>
          <a:prstGeom prst="rect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1" charset="0"/>
              </a:rPr>
              <a:t>Function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1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588224" y="1340768"/>
            <a:ext cx="1584176" cy="144016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-1" charset="0"/>
              </a:rPr>
              <a:t>Input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1" charset="0"/>
            </a:endParaRPr>
          </a:p>
        </p:txBody>
      </p:sp>
      <p:sp>
        <p:nvSpPr>
          <p:cNvPr id="6" name="Isosceles Triangle 5"/>
          <p:cNvSpPr/>
          <p:nvPr/>
        </p:nvSpPr>
        <p:spPr bwMode="auto">
          <a:xfrm>
            <a:off x="323528" y="1059960"/>
            <a:ext cx="1800200" cy="1584176"/>
          </a:xfrm>
          <a:prstGeom prst="triangl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solidFill>
                  <a:schemeClr val="tx1"/>
                </a:solidFill>
                <a:latin typeface="Times" pitchFamily="-1" charset="0"/>
              </a:rPr>
              <a:t>output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-1" charset="0"/>
            </a:endParaRPr>
          </a:p>
        </p:txBody>
      </p:sp>
      <p:cxnSp>
        <p:nvCxnSpPr>
          <p:cNvPr id="8" name="Straight Arrow Connector 7"/>
          <p:cNvCxnSpPr>
            <a:stCxn id="5" idx="2"/>
            <a:endCxn id="4" idx="3"/>
          </p:cNvCxnSpPr>
          <p:nvPr/>
        </p:nvCxnSpPr>
        <p:spPr bwMode="auto">
          <a:xfrm flipH="1" flipV="1">
            <a:off x="5532668" y="2020702"/>
            <a:ext cx="1055556" cy="40146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>
            <a:stCxn id="4" idx="1"/>
            <a:endCxn id="6" idx="5"/>
          </p:cNvCxnSpPr>
          <p:nvPr/>
        </p:nvCxnSpPr>
        <p:spPr bwMode="auto">
          <a:xfrm flipH="1" flipV="1">
            <a:off x="1673678" y="1852048"/>
            <a:ext cx="1482726" cy="16865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1763688" y="3501008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Output = function(input)</a:t>
            </a:r>
          </a:p>
          <a:p>
            <a:r>
              <a:rPr lang="en-GB" dirty="0" smtClean="0"/>
              <a:t>Y = mean(x)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7789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963550-2EFF-4DC7-9FF8-48C3A57E5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Matrices operations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BB3985E-7D83-4A68-8C4A-1883B026A5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68413"/>
                <a:ext cx="8153400" cy="5200787"/>
              </a:xfrm>
            </p:spPr>
            <p:txBody>
              <a:bodyPr/>
              <a:lstStyle/>
              <a:p>
                <a:r>
                  <a:rPr lang="en-US" dirty="0"/>
                  <a:t>Addition/subtraction</a:t>
                </a:r>
              </a:p>
              <a:p>
                <a:pPr lvl="1"/>
                <a:r>
                  <a:rPr lang="en-US" dirty="0"/>
                  <a:t>Both matrices </a:t>
                </a:r>
                <a:r>
                  <a:rPr lang="en-US" b="1" u="sng" dirty="0"/>
                  <a:t>must</a:t>
                </a:r>
                <a:r>
                  <a:rPr lang="en-US" dirty="0"/>
                  <a:t> be the same size</a:t>
                </a:r>
              </a:p>
              <a:p>
                <a:pPr lvl="1"/>
                <a:r>
                  <a:rPr lang="en-US" dirty="0"/>
                  <a:t>The result has the same dimensions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  <a:p>
                <a:pPr marL="457200" lvl="1" indent="0">
                  <a:buNone/>
                </a:pPr>
                <a:endParaRPr lang="en-US" sz="280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		</a:t>
                </a:r>
                <a:r>
                  <a:rPr lang="en-US" dirty="0">
                    <a:solidFill>
                      <a:srgbClr val="FF0000"/>
                    </a:solidFill>
                  </a:rPr>
                  <a:t>Matrix dimensions must agree.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B3985E-7D83-4A68-8C4A-1883B026A5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68413"/>
                <a:ext cx="8153400" cy="5200787"/>
              </a:xfrm>
              <a:blipFill>
                <a:blip r:embed="rId2"/>
                <a:stretch>
                  <a:fillRect l="-673" t="-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971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963550-2EFF-4DC7-9FF8-48C3A57E5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Matrices operations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BB3985E-7D83-4A68-8C4A-1883B026A5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68413"/>
                <a:ext cx="8153400" cy="5200787"/>
              </a:xfrm>
            </p:spPr>
            <p:txBody>
              <a:bodyPr/>
              <a:lstStyle/>
              <a:p>
                <a:r>
                  <a:rPr lang="en-US" dirty="0"/>
                  <a:t>Multiplication/division</a:t>
                </a:r>
              </a:p>
              <a:p>
                <a:pPr lvl="1"/>
                <a:r>
                  <a:rPr lang="en-US" dirty="0"/>
                  <a:t>Inner dimensions must be the same</a:t>
                </a:r>
              </a:p>
              <a:p>
                <a:pPr lvl="1"/>
                <a:r>
                  <a:rPr lang="en-US" dirty="0">
                    <a:latin typeface="+mj-lt"/>
                  </a:rPr>
                  <a:t>The result dimensions are the outward dimensions</a:t>
                </a:r>
                <a:endParaRPr lang="en-US" sz="1800" dirty="0">
                  <a:latin typeface="+mj-lt"/>
                </a:endParaRP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 smtClean="0"/>
                  <a:t> </a:t>
                </a:r>
              </a:p>
              <a:p>
                <a:pPr marL="457200" lvl="1" indent="0">
                  <a:buNone/>
                </a:pPr>
                <a:endParaRPr lang="en-US" sz="2800" dirty="0" smtClean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  <a:p>
                <a:pPr marL="457200" lvl="1" indent="0">
                  <a:buNone/>
                </a:pPr>
                <a:endParaRPr lang="en-US" sz="1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= </a:t>
                </a:r>
                <a:r>
                  <a:rPr lang="en-US" sz="1800" dirty="0">
                    <a:solidFill>
                      <a:srgbClr val="FF0000"/>
                    </a:solidFill>
                  </a:rPr>
                  <a:t>Inner matrix dimensions must agree.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BB3985E-7D83-4A68-8C4A-1883B026A5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68413"/>
                <a:ext cx="8153400" cy="5200787"/>
              </a:xfrm>
              <a:blipFill rotWithShape="0">
                <a:blip r:embed="rId2"/>
                <a:stretch>
                  <a:fillRect l="-673" t="-469" b="-4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1096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29ED75-3A9E-421F-89D6-495D9A2AE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Matrix/vector transpose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49B43310-6771-4B14-B6F3-C54718D0FC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" y="1484784"/>
            <a:ext cx="8153400" cy="2671539"/>
          </a:xfrm>
        </p:spPr>
      </p:pic>
    </p:spTree>
    <p:extLst>
      <p:ext uri="{BB962C8B-B14F-4D97-AF65-F5344CB8AC3E}">
        <p14:creationId xmlns:p14="http://schemas.microsoft.com/office/powerpoint/2010/main" val="40510141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4E7C99-6B84-4007-AD98-C8BFA09C2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Special matrices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C493D2F-57F3-4014-998D-44ED0D1B7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" y="1772816"/>
            <a:ext cx="8153400" cy="2539317"/>
          </a:xfrm>
        </p:spPr>
      </p:pic>
    </p:spTree>
    <p:extLst>
      <p:ext uri="{BB962C8B-B14F-4D97-AF65-F5344CB8AC3E}">
        <p14:creationId xmlns:p14="http://schemas.microsoft.com/office/powerpoint/2010/main" val="15115135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273350-047F-4458-83D0-504399FEB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exercises!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3C223B8-B3F0-48F9-A287-2E25CC9F7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1189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U WARM GRAY Powerpoint Template">
  <a:themeElements>
    <a:clrScheme name="MRC">
      <a:dk1>
        <a:sysClr val="windowText" lastClr="000000"/>
      </a:dk1>
      <a:lt1>
        <a:sysClr val="window" lastClr="FFFFFF"/>
      </a:lt1>
      <a:dk2>
        <a:srgbClr val="21677E"/>
      </a:dk2>
      <a:lt2>
        <a:srgbClr val="EEECE1"/>
      </a:lt2>
      <a:accent1>
        <a:srgbClr val="8A7967"/>
      </a:accent1>
      <a:accent2>
        <a:srgbClr val="21677E"/>
      </a:accent2>
      <a:accent3>
        <a:srgbClr val="6A3B77"/>
      </a:accent3>
      <a:accent4>
        <a:srgbClr val="822F5A"/>
      </a:accent4>
      <a:accent5>
        <a:srgbClr val="D07232"/>
      </a:accent5>
      <a:accent6>
        <a:srgbClr val="B5D334"/>
      </a:accent6>
      <a:hlink>
        <a:srgbClr val="21677E"/>
      </a:hlink>
      <a:folHlink>
        <a:srgbClr val="6A3B7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lnDef>
  </a:objectDefaults>
  <a:extraClrSchemeLst>
    <a:extraClrScheme>
      <a:clrScheme name="Powerpoint_template_CT_WG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_template_CT_WG10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_template_CT_WG10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MRC">
      <a:dk1>
        <a:sysClr val="windowText" lastClr="000000"/>
      </a:dk1>
      <a:lt1>
        <a:sysClr val="window" lastClr="FFFFFF"/>
      </a:lt1>
      <a:dk2>
        <a:srgbClr val="21677E"/>
      </a:dk2>
      <a:lt2>
        <a:srgbClr val="EEECE1"/>
      </a:lt2>
      <a:accent1>
        <a:srgbClr val="8A7967"/>
      </a:accent1>
      <a:accent2>
        <a:srgbClr val="21677E"/>
      </a:accent2>
      <a:accent3>
        <a:srgbClr val="6A3B77"/>
      </a:accent3>
      <a:accent4>
        <a:srgbClr val="822F5A"/>
      </a:accent4>
      <a:accent5>
        <a:srgbClr val="D07232"/>
      </a:accent5>
      <a:accent6>
        <a:srgbClr val="B5D334"/>
      </a:accent6>
      <a:hlink>
        <a:srgbClr val="21677E"/>
      </a:hlink>
      <a:folHlink>
        <a:srgbClr val="6A3B7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RC slides template">
  <a:themeElements>
    <a:clrScheme name="MRC">
      <a:dk1>
        <a:sysClr val="windowText" lastClr="000000"/>
      </a:dk1>
      <a:lt1>
        <a:sysClr val="window" lastClr="FFFFFF"/>
      </a:lt1>
      <a:dk2>
        <a:srgbClr val="21677E"/>
      </a:dk2>
      <a:lt2>
        <a:srgbClr val="EEECE1"/>
      </a:lt2>
      <a:accent1>
        <a:srgbClr val="8A7967"/>
      </a:accent1>
      <a:accent2>
        <a:srgbClr val="21677E"/>
      </a:accent2>
      <a:accent3>
        <a:srgbClr val="6A3B77"/>
      </a:accent3>
      <a:accent4>
        <a:srgbClr val="822F5A"/>
      </a:accent4>
      <a:accent5>
        <a:srgbClr val="D07232"/>
      </a:accent5>
      <a:accent6>
        <a:srgbClr val="B5D334"/>
      </a:accent6>
      <a:hlink>
        <a:srgbClr val="21677E"/>
      </a:hlink>
      <a:folHlink>
        <a:srgbClr val="6A3B7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" charset="0"/>
          </a:defRPr>
        </a:defPPr>
      </a:lstStyle>
    </a:lnDef>
  </a:objectDefaults>
  <a:extraClrSchemeLst>
    <a:extraClrScheme>
      <a:clrScheme name="MRC slid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RC slides 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C slides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MRC_CBU_Cambridge_presentation (2)</Template>
  <TotalTime>8586</TotalTime>
  <Words>381</Words>
  <Application>Microsoft Office PowerPoint</Application>
  <PresentationFormat>On-screen Show (4:3)</PresentationFormat>
  <Paragraphs>178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ＭＳ Ｐゴシック</vt:lpstr>
      <vt:lpstr>Arial</vt:lpstr>
      <vt:lpstr>Cambria Math</vt:lpstr>
      <vt:lpstr>Times</vt:lpstr>
      <vt:lpstr>Times New Roman</vt:lpstr>
      <vt:lpstr>Verdana</vt:lpstr>
      <vt:lpstr>EU WARM GRAY Powerpoint Template</vt:lpstr>
      <vt:lpstr>Office Theme</vt:lpstr>
      <vt:lpstr>MRC slides template</vt:lpstr>
      <vt:lpstr>PowerPoint Presentation</vt:lpstr>
      <vt:lpstr> MATLAB = Matrix Laboratory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Scalars</vt:lpstr>
      <vt:lpstr>Scalars &amp; Vectors</vt:lpstr>
      <vt:lpstr>Vectors &amp; vectors</vt:lpstr>
      <vt:lpstr>Vectors multiplication</vt:lpstr>
      <vt:lpstr>Vectors in geometric space</vt:lpstr>
      <vt:lpstr>Exercise 1</vt:lpstr>
      <vt:lpstr>PowerPoint Presentation</vt:lpstr>
      <vt:lpstr>Matrices operations</vt:lpstr>
      <vt:lpstr>Matrices operations</vt:lpstr>
      <vt:lpstr>Matrix/vector transpose</vt:lpstr>
      <vt:lpstr>Special matrices</vt:lpstr>
      <vt:lpstr>More exercises!</vt:lpstr>
    </vt:vector>
  </TitlesOfParts>
  <Company>Medical Research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Moataz Assem</dc:creator>
  <cp:lastModifiedBy>Moataz Assem</cp:lastModifiedBy>
  <cp:revision>40</cp:revision>
  <cp:lastPrinted>2002-07-16T15:27:40Z</cp:lastPrinted>
  <dcterms:created xsi:type="dcterms:W3CDTF">2018-10-18T16:55:36Z</dcterms:created>
  <dcterms:modified xsi:type="dcterms:W3CDTF">2019-11-06T09:34:50Z</dcterms:modified>
</cp:coreProperties>
</file>