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2"/>
  </p:handoutMasterIdLst>
  <p:sldIdLst>
    <p:sldId id="256" r:id="rId2"/>
    <p:sldId id="281" r:id="rId3"/>
    <p:sldId id="258" r:id="rId4"/>
    <p:sldId id="259" r:id="rId5"/>
    <p:sldId id="260" r:id="rId6"/>
    <p:sldId id="261" r:id="rId7"/>
    <p:sldId id="265" r:id="rId8"/>
    <p:sldId id="282" r:id="rId9"/>
    <p:sldId id="274" r:id="rId10"/>
    <p:sldId id="275" r:id="rId11"/>
    <p:sldId id="286" r:id="rId12"/>
    <p:sldId id="287" r:id="rId13"/>
    <p:sldId id="262" r:id="rId14"/>
    <p:sldId id="288" r:id="rId15"/>
    <p:sldId id="264" r:id="rId16"/>
    <p:sldId id="263" r:id="rId17"/>
    <p:sldId id="279" r:id="rId18"/>
    <p:sldId id="273" r:id="rId19"/>
    <p:sldId id="278" r:id="rId20"/>
    <p:sldId id="289" r:id="rId21"/>
  </p:sldIdLst>
  <p:sldSz cx="9144000" cy="6858000" type="screen4x3"/>
  <p:notesSz cx="6794500" cy="9906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11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A91B4B-9404-424C-88FF-36C44FB892CD}" type="datetimeFigureOut">
              <a:rPr lang="en-GB" smtClean="0"/>
              <a:t>04/12/2012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11E06-04B8-437E-BD19-607AFAF86A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98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CB836-F35C-493B-BFE4-4A5B29CA6E39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2CF90-E078-4197-839D-23D6CDF719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5A8B6-9430-4012-8390-89EE2F36F0B1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68ECB-805F-42A3-A7DF-3D89C9EA68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E737A-3DBD-4219-BE22-B3100985F687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28B0-F9F1-4EC1-82D2-D10CC8A296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F10F4-1E1C-45E5-BE02-E5A3E6930D39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26AB9-637F-4660-911B-719DB63FA4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287BF-837F-4572-A8A5-3860B8ED3C4B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CDBF6-6A6F-48D6-8903-962B274963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57B82-DA9A-4384-9651-BC12DD91299F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EBB0F-4D1F-4450-9749-8E783BB36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6C7E4-C0B7-414F-8ED1-97DE834CFA88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8BFD5-D1EF-4DD2-B8E7-F4FB90991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0FA43-5B13-4D9C-A804-435A0151DD51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66875-D418-4D7E-8B62-86659A18FF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09626-6E8B-45C3-B991-A6D1685C9EF3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61276-3714-4F9D-A069-B62573297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FFCB6-588D-41AE-ACE1-D9AF42893CB0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5EBD6-882E-43E3-9149-FAE9EF640B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F50A6-BE57-46CA-B308-8C84AD992670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8F533-2936-478D-BD29-44D4E0D20F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103313"/>
            <a:ext cx="8229600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5DB5F1-7A7A-47CD-93AA-C52A34ED0218}" type="datetimeFigureOut">
              <a:rPr lang="en-US"/>
              <a:pPr>
                <a:defRPr/>
              </a:pPr>
              <a:t>12/4/2012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9E264C-B894-4108-9054-FFF74F8AB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6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n-US" sz="2400" dirty="0" err="1" smtClean="0"/>
              <a:t>Matlab</a:t>
            </a:r>
            <a:r>
              <a:rPr lang="en-US" sz="2400" dirty="0" smtClean="0"/>
              <a:t> Lecture - 4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December 2012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Structuring &amp; debugging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Matlab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code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Danny Mitchell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(adapted 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from Rhodri Cusack)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7"/>
          <p:cNvSpPr>
            <a:spLocks noGrp="1"/>
          </p:cNvSpPr>
          <p:nvPr>
            <p:ph idx="1"/>
          </p:nvPr>
        </p:nvSpPr>
        <p:spPr>
          <a:xfrm>
            <a:off x="1311965" y="1728439"/>
            <a:ext cx="7374834" cy="3468029"/>
          </a:xfrm>
        </p:spPr>
        <p:txBody>
          <a:bodyPr/>
          <a:lstStyle/>
          <a:p>
            <a:r>
              <a:rPr lang="en-US" sz="3200" dirty="0" smtClean="0"/>
              <a:t>Writing clear code</a:t>
            </a:r>
          </a:p>
          <a:p>
            <a:r>
              <a:rPr lang="en-US" sz="3200" dirty="0" smtClean="0"/>
              <a:t>Writing code that works (debugging)</a:t>
            </a:r>
          </a:p>
          <a:p>
            <a:r>
              <a:rPr lang="en-US" sz="3200" dirty="0" smtClean="0"/>
              <a:t>Writing faster code</a:t>
            </a:r>
          </a:p>
          <a:p>
            <a:r>
              <a:rPr lang="en-US" sz="3200" dirty="0" smtClean="0"/>
              <a:t>Writing code faster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0888" y="5876925"/>
            <a:ext cx="7210932" cy="400110"/>
            <a:chOff x="750888" y="5876925"/>
            <a:chExt cx="7210932" cy="400110"/>
          </a:xfrm>
        </p:grpSpPr>
        <p:sp>
          <p:nvSpPr>
            <p:cNvPr id="13316" name="TextBox 9"/>
            <p:cNvSpPr txBox="1">
              <a:spLocks noChangeArrowheads="1"/>
            </p:cNvSpPr>
            <p:nvPr/>
          </p:nvSpPr>
          <p:spPr bwMode="auto">
            <a:xfrm>
              <a:off x="750888" y="5876925"/>
              <a:ext cx="6874382" cy="400110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dirty="0">
                  <a:latin typeface="Calibri" pitchFamily="34" charset="0"/>
                </a:rPr>
                <a:t>A red outline to code indicates it is an example of BAD PRACTICE</a:t>
              </a:r>
            </a:p>
          </p:txBody>
        </p:sp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7625270" y="5876925"/>
              <a:ext cx="3365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defTabSz="914400"/>
              <a:r>
                <a:rPr lang="en-GB" b="1" dirty="0">
                  <a:solidFill>
                    <a:srgbClr val="FF0000"/>
                  </a:solidFill>
                </a:rPr>
                <a:t>X</a:t>
              </a:r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write clear code?</a:t>
            </a:r>
          </a:p>
        </p:txBody>
      </p:sp>
      <p:sp>
        <p:nvSpPr>
          <p:cNvPr id="17410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Easier in many ways…</a:t>
            </a:r>
            <a:endParaRPr lang="en-US" sz="3200" dirty="0" smtClean="0"/>
          </a:p>
          <a:p>
            <a:pPr lvl="1"/>
            <a:r>
              <a:rPr lang="en-US" sz="2800" dirty="0" smtClean="0"/>
              <a:t>to follow while you are writing and debugging it</a:t>
            </a:r>
            <a:br>
              <a:rPr lang="en-US" sz="2800" dirty="0" smtClean="0"/>
            </a:br>
            <a:r>
              <a:rPr lang="en-US" sz="2800" dirty="0" smtClean="0"/>
              <a:t>(i.e., reduces the chances of bugs)</a:t>
            </a:r>
          </a:p>
          <a:p>
            <a:pPr lvl="1"/>
            <a:r>
              <a:rPr lang="en-US" sz="2800" dirty="0" smtClean="0"/>
              <a:t>to understand when you come back to it later</a:t>
            </a:r>
          </a:p>
          <a:p>
            <a:pPr lvl="1"/>
            <a:r>
              <a:rPr lang="en-US" sz="2800" dirty="0" smtClean="0"/>
              <a:t>to modify</a:t>
            </a:r>
          </a:p>
          <a:p>
            <a:pPr lvl="1"/>
            <a:r>
              <a:rPr lang="en-US" sz="2800" dirty="0" smtClean="0"/>
              <a:t>for others to understand and modify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0" y="2790825"/>
            <a:ext cx="6002338" cy="3819525"/>
          </a:xfrm>
          <a:prstGeom prst="rect">
            <a:avLst/>
          </a:prstGeom>
          <a:noFill/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76250" y="196581"/>
            <a:ext cx="8229600" cy="600075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Making code more readable (example 1)</a:t>
            </a:r>
          </a:p>
        </p:txBody>
      </p:sp>
      <p:sp>
        <p:nvSpPr>
          <p:cNvPr id="9" name="Rectangle 8"/>
          <p:cNvSpPr/>
          <p:nvPr/>
        </p:nvSpPr>
        <p:spPr>
          <a:xfrm>
            <a:off x="444500" y="2762250"/>
            <a:ext cx="7459663" cy="7387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44500" y="3405809"/>
            <a:ext cx="7459663" cy="32045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8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850" y="941620"/>
            <a:ext cx="3039916" cy="16383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362075" y="4522788"/>
            <a:ext cx="7459663" cy="301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3617766" y="8747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5196466" y="1095337"/>
            <a:ext cx="3936380" cy="4525963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sz="2000" dirty="0" smtClean="0">
                <a:latin typeface="Calibri" pitchFamily="34" charset="0"/>
              </a:rPr>
              <a:t>Structure your code</a:t>
            </a:r>
          </a:p>
          <a:p>
            <a:pPr lvl="1">
              <a:buFontTx/>
              <a:buChar char="•"/>
            </a:pPr>
            <a:r>
              <a:rPr lang="en-US" sz="1800" dirty="0" smtClean="0">
                <a:latin typeface="Calibri" pitchFamily="34" charset="0"/>
              </a:rPr>
              <a:t>Leave spaces</a:t>
            </a:r>
          </a:p>
          <a:p>
            <a:pPr lvl="1">
              <a:buFontTx/>
              <a:buChar char="•"/>
            </a:pPr>
            <a:r>
              <a:rPr lang="en-US" sz="1800" dirty="0" smtClean="0">
                <a:latin typeface="Calibri" pitchFamily="34" charset="0"/>
              </a:rPr>
              <a:t>Indent (Ctrl-I)</a:t>
            </a:r>
          </a:p>
          <a:p>
            <a:pPr>
              <a:buFontTx/>
              <a:buChar char="•"/>
            </a:pPr>
            <a:r>
              <a:rPr lang="en-US" sz="2000" dirty="0" smtClean="0">
                <a:latin typeface="Calibri" pitchFamily="34" charset="0"/>
              </a:rPr>
              <a:t>Use meaningful variable names</a:t>
            </a:r>
          </a:p>
          <a:p>
            <a:pPr>
              <a:buFontTx/>
              <a:buChar char="•"/>
            </a:pPr>
            <a:r>
              <a:rPr lang="en-US" sz="2000" dirty="0" smtClean="0">
                <a:latin typeface="Calibri" pitchFamily="34" charset="0"/>
              </a:rPr>
              <a:t>Add comments</a:t>
            </a:r>
          </a:p>
          <a:p>
            <a:pPr>
              <a:buFontTx/>
              <a:buChar char="•"/>
            </a:pPr>
            <a:r>
              <a:rPr lang="en-US" sz="2000" dirty="0" smtClean="0">
                <a:latin typeface="Calibri" pitchFamily="34" charset="0"/>
              </a:rPr>
              <a:t>Be consistent</a:t>
            </a:r>
          </a:p>
          <a:p>
            <a:pPr lvl="2">
              <a:buFontTx/>
              <a:buChar char="•"/>
            </a:pPr>
            <a:r>
              <a:rPr lang="en-US" sz="1800" b="1" dirty="0" err="1">
                <a:latin typeface="Courier New"/>
              </a:rPr>
              <a:t>myVariable</a:t>
            </a:r>
            <a:endParaRPr lang="en-US" sz="1800" b="1" dirty="0">
              <a:latin typeface="Courier New"/>
            </a:endParaRPr>
          </a:p>
          <a:p>
            <a:pPr lvl="2">
              <a:buFontTx/>
              <a:buChar char="•"/>
            </a:pPr>
            <a:r>
              <a:rPr lang="en-US" sz="1800" b="1" dirty="0" err="1">
                <a:latin typeface="Courier New"/>
              </a:rPr>
              <a:t>MyVariable</a:t>
            </a:r>
            <a:endParaRPr lang="en-US" sz="1800" b="1" dirty="0">
              <a:latin typeface="Courier New"/>
            </a:endParaRPr>
          </a:p>
          <a:p>
            <a:pPr lvl="2">
              <a:buFontTx/>
              <a:buChar char="•"/>
            </a:pPr>
            <a:r>
              <a:rPr lang="en-US" sz="1800" b="1" dirty="0" err="1">
                <a:latin typeface="Courier New"/>
              </a:rPr>
              <a:t>myvariable</a:t>
            </a:r>
            <a:endParaRPr lang="en-US" sz="1800" b="1" dirty="0">
              <a:latin typeface="Courier New"/>
            </a:endParaRPr>
          </a:p>
          <a:p>
            <a:pPr lvl="2">
              <a:buFontTx/>
              <a:buChar char="•"/>
            </a:pPr>
            <a:r>
              <a:rPr lang="en-US" sz="1800" b="1" dirty="0" err="1">
                <a:latin typeface="Courier New"/>
              </a:rPr>
              <a:t>my_variable</a:t>
            </a:r>
            <a:endParaRPr lang="en-US" sz="1800" b="1" dirty="0">
              <a:latin typeface="Courier New"/>
            </a:endParaRPr>
          </a:p>
          <a:p>
            <a:pPr lvl="2">
              <a:buFontTx/>
              <a:buChar char="•"/>
            </a:pPr>
            <a:r>
              <a:rPr lang="en-US" sz="1800" b="1" dirty="0">
                <a:latin typeface="Courier New"/>
              </a:rPr>
              <a:t>MYVARIABLE</a:t>
            </a:r>
          </a:p>
          <a:p>
            <a:pPr>
              <a:buFontTx/>
              <a:buChar char="•"/>
            </a:pPr>
            <a:r>
              <a:rPr lang="en-US" sz="2000" dirty="0" err="1" smtClean="0">
                <a:latin typeface="Calibri" pitchFamily="34" charset="0"/>
              </a:rPr>
              <a:t>Modularise</a:t>
            </a:r>
            <a:r>
              <a:rPr lang="en-US" sz="2000" dirty="0" smtClean="0">
                <a:latin typeface="Calibri" pitchFamily="34" charset="0"/>
              </a:rPr>
              <a:t> (use sub functions)</a:t>
            </a:r>
          </a:p>
          <a:p>
            <a:pPr>
              <a:buFontTx/>
              <a:buChar char="•"/>
            </a:pPr>
            <a:r>
              <a:rPr lang="en-US" sz="2000" dirty="0" smtClean="0">
                <a:latin typeface="Calibri" pitchFamily="34" charset="0"/>
              </a:rPr>
              <a:t>Cells to demarcate regions</a:t>
            </a:r>
            <a:endParaRPr lang="en-US" dirty="0" smtClean="0">
              <a:latin typeface="Calibri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653" y="261386"/>
            <a:ext cx="8614627" cy="6000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Making code more readable (example 2):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19458" name="Picture 19"/>
          <p:cNvPicPr>
            <a:picLocks noChangeAspect="1"/>
          </p:cNvPicPr>
          <p:nvPr/>
        </p:nvPicPr>
        <p:blipFill>
          <a:blip r:embed="rId2"/>
          <a:srcRect l="-3127" t="-3338" b="-3145"/>
          <a:stretch>
            <a:fillRect/>
          </a:stretch>
        </p:blipFill>
        <p:spPr bwMode="auto">
          <a:xfrm>
            <a:off x="211873" y="617538"/>
            <a:ext cx="8614627" cy="61277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807450" y="617538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X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271588" y="3157538"/>
            <a:ext cx="7434262" cy="3587750"/>
            <a:chOff x="1271588" y="3157538"/>
            <a:chExt cx="7434262" cy="3587750"/>
          </a:xfrm>
        </p:grpSpPr>
        <p:grpSp>
          <p:nvGrpSpPr>
            <p:cNvPr id="19466" name="Group 10"/>
            <p:cNvGrpSpPr>
              <a:grpSpLocks/>
            </p:cNvGrpSpPr>
            <p:nvPr/>
          </p:nvGrpSpPr>
          <p:grpSpPr bwMode="auto">
            <a:xfrm>
              <a:off x="1271588" y="3157538"/>
              <a:ext cx="0" cy="2946400"/>
              <a:chOff x="801" y="1989"/>
              <a:chExt cx="0" cy="1856"/>
            </a:xfrm>
          </p:grpSpPr>
          <p:sp>
            <p:nvSpPr>
              <p:cNvPr id="19462" name="Line 6"/>
              <p:cNvSpPr>
                <a:spLocks noChangeShapeType="1"/>
              </p:cNvSpPr>
              <p:nvPr/>
            </p:nvSpPr>
            <p:spPr bwMode="auto">
              <a:xfrm>
                <a:off x="801" y="1989"/>
                <a:ext cx="0" cy="369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463" name="Line 7"/>
              <p:cNvSpPr>
                <a:spLocks noChangeShapeType="1"/>
              </p:cNvSpPr>
              <p:nvPr/>
            </p:nvSpPr>
            <p:spPr bwMode="auto">
              <a:xfrm>
                <a:off x="801" y="2494"/>
                <a:ext cx="0" cy="369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464" name="Line 8"/>
              <p:cNvSpPr>
                <a:spLocks noChangeShapeType="1"/>
              </p:cNvSpPr>
              <p:nvPr/>
            </p:nvSpPr>
            <p:spPr bwMode="auto">
              <a:xfrm>
                <a:off x="801" y="2999"/>
                <a:ext cx="0" cy="369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465" name="Line 9"/>
              <p:cNvSpPr>
                <a:spLocks noChangeShapeType="1"/>
              </p:cNvSpPr>
              <p:nvPr/>
            </p:nvSpPr>
            <p:spPr bwMode="auto">
              <a:xfrm>
                <a:off x="801" y="3476"/>
                <a:ext cx="0" cy="369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9467" name="Text Box 11"/>
            <p:cNvSpPr txBox="1">
              <a:spLocks noChangeArrowheads="1"/>
            </p:cNvSpPr>
            <p:nvPr/>
          </p:nvSpPr>
          <p:spPr bwMode="auto">
            <a:xfrm>
              <a:off x="2057400" y="6103938"/>
              <a:ext cx="6648450" cy="641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defTabSz="914400"/>
              <a:r>
                <a:rPr lang="en-GB" dirty="0">
                  <a:solidFill>
                    <a:srgbClr val="FF0000"/>
                  </a:solidFill>
                </a:rPr>
                <a:t>Repeats of similar code are tedious to write, read and maintain. </a:t>
              </a:r>
            </a:p>
            <a:p>
              <a:pPr defTabSz="914400"/>
              <a:r>
                <a:rPr lang="en-GB" dirty="0">
                  <a:solidFill>
                    <a:srgbClr val="FF0000"/>
                  </a:solidFill>
                </a:rPr>
                <a:t>Easy way to introduce bugs!</a:t>
              </a:r>
            </a:p>
          </p:txBody>
        </p:sp>
        <p:sp>
          <p:nvSpPr>
            <p:cNvPr id="19469" name="Line 13"/>
            <p:cNvSpPr>
              <a:spLocks noChangeShapeType="1"/>
            </p:cNvSpPr>
            <p:nvPr/>
          </p:nvSpPr>
          <p:spPr bwMode="auto">
            <a:xfrm flipH="1" flipV="1">
              <a:off x="1457325" y="5843588"/>
              <a:ext cx="600075" cy="72072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294188" y="1771651"/>
            <a:ext cx="4197350" cy="1082675"/>
            <a:chOff x="4294188" y="1771651"/>
            <a:chExt cx="4197350" cy="1082675"/>
          </a:xfrm>
        </p:grpSpPr>
        <p:sp>
          <p:nvSpPr>
            <p:cNvPr id="19470" name="Text Box 14"/>
            <p:cNvSpPr txBox="1">
              <a:spLocks noChangeArrowheads="1"/>
            </p:cNvSpPr>
            <p:nvPr/>
          </p:nvSpPr>
          <p:spPr bwMode="auto">
            <a:xfrm>
              <a:off x="4294188" y="1938338"/>
              <a:ext cx="4197350" cy="915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defTabSz="914400"/>
              <a:r>
                <a:rPr lang="en-GB" dirty="0">
                  <a:solidFill>
                    <a:srgbClr val="FF0000"/>
                  </a:solidFill>
                </a:rPr>
                <a:t>Long manually entered lists are hard to </a:t>
              </a:r>
            </a:p>
            <a:p>
              <a:pPr defTabSz="914400"/>
              <a:r>
                <a:rPr lang="en-GB" dirty="0">
                  <a:solidFill>
                    <a:srgbClr val="FF0000"/>
                  </a:solidFill>
                </a:rPr>
                <a:t>check, easy to get wrong, and hard to</a:t>
              </a:r>
            </a:p>
            <a:p>
              <a:pPr defTabSz="914400"/>
              <a:r>
                <a:rPr lang="en-GB" dirty="0">
                  <a:solidFill>
                    <a:srgbClr val="FF0000"/>
                  </a:solidFill>
                </a:rPr>
                <a:t>change</a:t>
              </a:r>
            </a:p>
          </p:txBody>
        </p:sp>
        <p:sp>
          <p:nvSpPr>
            <p:cNvPr id="19471" name="Line 15"/>
            <p:cNvSpPr>
              <a:spLocks noChangeShapeType="1"/>
            </p:cNvSpPr>
            <p:nvPr/>
          </p:nvSpPr>
          <p:spPr bwMode="auto">
            <a:xfrm flipH="1" flipV="1">
              <a:off x="4700588" y="1771651"/>
              <a:ext cx="228600" cy="1952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486025" y="646113"/>
            <a:ext cx="6628230" cy="646331"/>
            <a:chOff x="2486025" y="646113"/>
            <a:chExt cx="6628230" cy="646331"/>
          </a:xfrm>
        </p:grpSpPr>
        <p:sp>
          <p:nvSpPr>
            <p:cNvPr id="19472" name="Text Box 16"/>
            <p:cNvSpPr txBox="1">
              <a:spLocks noChangeArrowheads="1"/>
            </p:cNvSpPr>
            <p:nvPr/>
          </p:nvSpPr>
          <p:spPr bwMode="auto">
            <a:xfrm>
              <a:off x="3030538" y="646113"/>
              <a:ext cx="608371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rgbClr val="FF0000"/>
                  </a:solidFill>
                </a:rPr>
                <a:t>Repeated </a:t>
              </a:r>
              <a:r>
                <a:rPr lang="en-GB" dirty="0" smtClean="0">
                  <a:solidFill>
                    <a:srgbClr val="FF0000"/>
                  </a:solidFill>
                </a:rPr>
                <a:t>(especially non-independent) information </a:t>
              </a:r>
              <a:br>
                <a:rPr lang="en-GB" dirty="0" smtClean="0">
                  <a:solidFill>
                    <a:srgbClr val="FF0000"/>
                  </a:solidFill>
                </a:rPr>
              </a:br>
              <a:r>
                <a:rPr lang="en-GB" dirty="0" smtClean="0">
                  <a:solidFill>
                    <a:srgbClr val="FF0000"/>
                  </a:solidFill>
                </a:rPr>
                <a:t>makes </a:t>
              </a:r>
              <a:r>
                <a:rPr lang="en-GB" dirty="0">
                  <a:solidFill>
                    <a:srgbClr val="FF0000"/>
                  </a:solidFill>
                </a:rPr>
                <a:t>it </a:t>
              </a:r>
              <a:r>
                <a:rPr lang="en-GB" dirty="0" smtClean="0">
                  <a:solidFill>
                    <a:srgbClr val="FF0000"/>
                  </a:solidFill>
                </a:rPr>
                <a:t>hard </a:t>
              </a:r>
              <a:r>
                <a:rPr lang="en-GB" dirty="0">
                  <a:solidFill>
                    <a:srgbClr val="FF0000"/>
                  </a:solidFill>
                </a:rPr>
                <a:t>to </a:t>
              </a:r>
              <a:r>
                <a:rPr lang="en-GB" dirty="0" smtClean="0">
                  <a:solidFill>
                    <a:srgbClr val="FF0000"/>
                  </a:solidFill>
                </a:rPr>
                <a:t>change, and allows </a:t>
              </a:r>
              <a:r>
                <a:rPr lang="en-GB" dirty="0">
                  <a:solidFill>
                    <a:srgbClr val="FF0000"/>
                  </a:solidFill>
                </a:rPr>
                <a:t>odd inconsistencies</a:t>
              </a:r>
            </a:p>
          </p:txBody>
        </p:sp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 flipH="1">
              <a:off x="2486025" y="1041401"/>
              <a:ext cx="44291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14761" y="746472"/>
            <a:ext cx="5475249" cy="4908281"/>
            <a:chOff x="1014761" y="746472"/>
            <a:chExt cx="5475249" cy="4908281"/>
          </a:xfrm>
        </p:grpSpPr>
        <p:sp>
          <p:nvSpPr>
            <p:cNvPr id="22" name="Rectangle 21"/>
            <p:cNvSpPr/>
            <p:nvPr/>
          </p:nvSpPr>
          <p:spPr>
            <a:xfrm>
              <a:off x="1014762" y="746472"/>
              <a:ext cx="1880722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014762" y="1211597"/>
              <a:ext cx="5475248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014761" y="2625726"/>
              <a:ext cx="2174487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014761" y="3076691"/>
              <a:ext cx="2174487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014761" y="3856077"/>
              <a:ext cx="2174487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014761" y="4668915"/>
              <a:ext cx="2174487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1014761" y="5426153"/>
              <a:ext cx="2174487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014760" y="2165773"/>
            <a:ext cx="7476778" cy="3666664"/>
            <a:chOff x="1014760" y="2165773"/>
            <a:chExt cx="7476778" cy="3666664"/>
          </a:xfrm>
        </p:grpSpPr>
        <p:sp>
          <p:nvSpPr>
            <p:cNvPr id="30" name="Rectangle 29"/>
            <p:cNvSpPr/>
            <p:nvPr/>
          </p:nvSpPr>
          <p:spPr>
            <a:xfrm>
              <a:off x="1014760" y="2165773"/>
              <a:ext cx="2932771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767817" y="3271838"/>
              <a:ext cx="6723721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767817" y="4051224"/>
              <a:ext cx="6723721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767817" y="4841760"/>
              <a:ext cx="6723721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767817" y="5603837"/>
              <a:ext cx="6723721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/>
          <p:cNvSpPr/>
          <p:nvPr/>
        </p:nvSpPr>
        <p:spPr>
          <a:xfrm>
            <a:off x="970157" y="2740025"/>
            <a:ext cx="1087244" cy="3824287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7739256" y="1292445"/>
            <a:ext cx="752282" cy="645894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14761" y="768773"/>
            <a:ext cx="6880301" cy="122044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itle 1"/>
          <p:cNvSpPr txBox="1">
            <a:spLocks/>
          </p:cNvSpPr>
          <p:nvPr/>
        </p:nvSpPr>
        <p:spPr bwMode="auto">
          <a:xfrm>
            <a:off x="5685184" y="380654"/>
            <a:ext cx="3336307" cy="38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Write this more clearly…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00075"/>
          </a:xfrm>
        </p:spPr>
        <p:txBody>
          <a:bodyPr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Making code more readable (example 2): Maybe you did better?</a:t>
            </a:r>
          </a:p>
        </p:txBody>
      </p:sp>
      <p:pic>
        <p:nvPicPr>
          <p:cNvPr id="20483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02" y="1193180"/>
            <a:ext cx="8560898" cy="4569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79605" y="2297926"/>
            <a:ext cx="4856891" cy="92333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en-GB" sz="1350" b="1" i="1" spc="-120" dirty="0" smtClean="0">
                <a:latin typeface="Courier New" pitchFamily="49" charset="0"/>
                <a:cs typeface="Courier New" pitchFamily="49" charset="0"/>
              </a:rPr>
              <a:t>Occasionally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 syntax changes between versions:</a:t>
            </a:r>
          </a:p>
          <a:p>
            <a:endParaRPr lang="en-GB" sz="1350" b="1" spc="-120" dirty="0" smtClean="0">
              <a:latin typeface="Courier New" pitchFamily="49" charset="0"/>
              <a:cs typeface="Courier New" pitchFamily="49" charset="0"/>
            </a:endParaRPr>
          </a:p>
          <a:p>
            <a:endParaRPr lang="en-GB" sz="1350" b="1" spc="-120" dirty="0">
              <a:latin typeface="Courier New" pitchFamily="49" charset="0"/>
              <a:cs typeface="Courier New" pitchFamily="49" charset="0"/>
            </a:endParaRPr>
          </a:p>
          <a:p>
            <a:r>
              <a:rPr lang="en-GB" sz="1350" b="1" spc="-120" dirty="0" err="1" smtClean="0">
                <a:latin typeface="Courier New" pitchFamily="49" charset="0"/>
                <a:cs typeface="Courier New" pitchFamily="49" charset="0"/>
              </a:rPr>
              <a:t>RandStream.create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('mt19937ar','seed',sum(100*clock));</a:t>
            </a:r>
            <a:endParaRPr lang="en-GB" sz="1350" b="1" spc="-12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62331" y="3458817"/>
            <a:ext cx="3990969" cy="715581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There are often many ways to skin a cat:</a:t>
            </a:r>
          </a:p>
          <a:p>
            <a:endParaRPr lang="en-GB" sz="1350" b="1" spc="-12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GB" sz="1350" b="1" spc="-120" dirty="0" err="1" smtClean="0">
                <a:latin typeface="Courier New" pitchFamily="49" charset="0"/>
                <a:cs typeface="Courier New" pitchFamily="49" charset="0"/>
              </a:rPr>
              <a:t>trialtype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=</a:t>
            </a:r>
            <a:r>
              <a:rPr lang="en-GB" sz="1350" b="1" spc="-120" dirty="0" err="1" smtClean="0">
                <a:latin typeface="Courier New" pitchFamily="49" charset="0"/>
                <a:cs typeface="Courier New" pitchFamily="49" charset="0"/>
              </a:rPr>
              <a:t>repmat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(1:num_conds,[1 </a:t>
            </a:r>
            <a:r>
              <a:rPr lang="en-GB" sz="1350" b="1" spc="-120" dirty="0" err="1" smtClean="0">
                <a:latin typeface="Courier New" pitchFamily="49" charset="0"/>
                <a:cs typeface="Courier New" pitchFamily="49" charset="0"/>
              </a:rPr>
              <a:t>num_reps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]);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Structuring your code into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03312"/>
            <a:ext cx="8229600" cy="5310739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/>
              <a:t>As scripts become larger, they can become cumbersome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Hard to find one section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Hard to run just one part (although there is a mechanism for this, cell execution, in later </a:t>
            </a:r>
            <a:r>
              <a:rPr lang="en-US" dirty="0" err="1" smtClean="0"/>
              <a:t>Matlab</a:t>
            </a:r>
            <a:r>
              <a:rPr lang="en-US" dirty="0" smtClean="0"/>
              <a:t> versions)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Hard to reuse one part – need to find it, remember what variables it needs and so on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/>
              <a:t>Functions are usually better: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See Jason’s slides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i="1" dirty="0" smtClean="0"/>
              <a:t>encapsulate job</a:t>
            </a:r>
            <a:r>
              <a:rPr lang="en-US" i="1" dirty="0"/>
              <a:t>, with a well defined input and output interface</a:t>
            </a:r>
            <a:endParaRPr lang="en-US" i="1" dirty="0" smtClean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i="1" dirty="0" smtClean="0"/>
              <a:t>No need to worry about what might or might not be in the workspace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i="1" dirty="0" smtClean="0"/>
              <a:t>Easier for </a:t>
            </a:r>
            <a:r>
              <a:rPr lang="en-US" i="1" dirty="0" err="1" smtClean="0"/>
              <a:t>Mlint</a:t>
            </a:r>
            <a:r>
              <a:rPr lang="en-US" i="1" dirty="0" smtClean="0"/>
              <a:t> to spot more potential problems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/>
              <a:t>This is another good chance to make things readable: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Choose clear function names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Document each function, in particular, saying what the input and output parameters are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/>
              <a:t>Structure them into directories	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/>
              <a:t>Code-folding can also make a large file more readable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Keeping the workspace tidy, and optimizing memory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the appropriate data type</a:t>
            </a:r>
          </a:p>
          <a:p>
            <a:r>
              <a:rPr lang="en-GB" dirty="0" smtClean="0"/>
              <a:t>Use sparse variables?</a:t>
            </a:r>
          </a:p>
          <a:p>
            <a:r>
              <a:rPr lang="en-GB" dirty="0" smtClean="0"/>
              <a:t>Initialise variables prior to use (largest first)</a:t>
            </a:r>
          </a:p>
          <a:p>
            <a:r>
              <a:rPr lang="en-GB" dirty="0" smtClean="0"/>
              <a:t>Group related variables into structures?</a:t>
            </a:r>
          </a:p>
          <a:p>
            <a:r>
              <a:rPr lang="en-GB" dirty="0" smtClean="0"/>
              <a:t>Clear unwanted variables (but be careful!)</a:t>
            </a:r>
          </a:p>
          <a:p>
            <a:r>
              <a:rPr lang="en-GB" b="1" dirty="0">
                <a:latin typeface="Courier New"/>
              </a:rPr>
              <a:t>Pack</a:t>
            </a:r>
            <a:r>
              <a:rPr lang="en-GB" dirty="0" smtClean="0"/>
              <a:t> (command-line only)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Other options (last resorts?):</a:t>
            </a:r>
          </a:p>
          <a:p>
            <a:r>
              <a:rPr lang="en-GB" dirty="0" smtClean="0"/>
              <a:t>Launch without Java Virtual Machine? </a:t>
            </a:r>
          </a:p>
          <a:p>
            <a:r>
              <a:rPr lang="en-GB" dirty="0" smtClean="0"/>
              <a:t>Save to file (slow)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459596"/>
            <a:ext cx="91440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i="1" dirty="0" smtClean="0"/>
              <a:t>* Arthur </a:t>
            </a:r>
            <a:r>
              <a:rPr lang="en-GB" sz="1300" i="1" dirty="0"/>
              <a:t>C. Clarke said Douglas Adams' use of "Don't </a:t>
            </a:r>
            <a:r>
              <a:rPr lang="en-GB" sz="1300" i="1" dirty="0" smtClean="0"/>
              <a:t>panic”</a:t>
            </a:r>
            <a:r>
              <a:rPr lang="en-GB" sz="1300" i="1" dirty="0"/>
              <a:t> </a:t>
            </a:r>
            <a:r>
              <a:rPr lang="en-GB" sz="1300" i="1" dirty="0" smtClean="0"/>
              <a:t>was </a:t>
            </a:r>
            <a:r>
              <a:rPr lang="en-GB" sz="1300" i="1" dirty="0"/>
              <a:t>perhaps the best advice that could be given to humanity.</a:t>
            </a:r>
          </a:p>
        </p:txBody>
      </p:sp>
      <p:pic>
        <p:nvPicPr>
          <p:cNvPr id="23557" name="Picture 5" descr="http://loveliterature21.files.wordpress.com/2011/07/hitchhikers_guide_to_galaxy2005teaser.jpg"/>
          <p:cNvPicPr>
            <a:picLocks noChangeAspect="1" noChangeArrowheads="1"/>
          </p:cNvPicPr>
          <p:nvPr/>
        </p:nvPicPr>
        <p:blipFill>
          <a:blip r:embed="rId2"/>
          <a:srcRect t="6588"/>
          <a:stretch>
            <a:fillRect/>
          </a:stretch>
        </p:blipFill>
        <p:spPr bwMode="auto">
          <a:xfrm>
            <a:off x="5159400" y="1669778"/>
            <a:ext cx="3797046" cy="4697898"/>
          </a:xfrm>
          <a:prstGeom prst="rect">
            <a:avLst/>
          </a:prstGeom>
          <a:noFill/>
        </p:spPr>
      </p:pic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6715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Debugging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761979"/>
            <a:ext cx="8499246" cy="5251450"/>
          </a:xfrm>
        </p:spPr>
        <p:txBody>
          <a:bodyPr/>
          <a:lstStyle/>
          <a:p>
            <a:r>
              <a:rPr lang="en-US" dirty="0" smtClean="0"/>
              <a:t>It is rare for anyone to write a piece of code that works first time</a:t>
            </a:r>
          </a:p>
          <a:p>
            <a:r>
              <a:rPr lang="en-US" dirty="0" smtClean="0"/>
              <a:t>When you identify a problem: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Don’t Panic!*… (it’s normal)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Read the error message!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Stare at the code </a:t>
            </a:r>
            <a:r>
              <a:rPr lang="en-US" b="1" i="1" dirty="0" smtClean="0"/>
              <a:t>for a little while</a:t>
            </a:r>
            <a:r>
              <a:rPr lang="en-US" dirty="0" smtClean="0"/>
              <a:t> to try to work out what is wrong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If this doesn’t work, test the code in different ways to narrow down the problem. </a:t>
            </a:r>
          </a:p>
          <a:p>
            <a:pPr marL="1314450" lvl="2" indent="-457200">
              <a:spcBef>
                <a:spcPts val="0"/>
              </a:spcBef>
            </a:pPr>
            <a:r>
              <a:rPr lang="en-US" sz="1600" dirty="0" smtClean="0"/>
              <a:t>value of variables in workspace</a:t>
            </a:r>
          </a:p>
          <a:p>
            <a:pPr marL="1314450" lvl="2" indent="-457200">
              <a:spcBef>
                <a:spcPts val="0"/>
              </a:spcBef>
            </a:pPr>
            <a:r>
              <a:rPr lang="en-US" sz="1600" dirty="0" smtClean="0"/>
              <a:t>data type of variables</a:t>
            </a:r>
          </a:p>
          <a:p>
            <a:pPr marL="1314450" lvl="2" indent="-457200">
              <a:spcBef>
                <a:spcPts val="0"/>
              </a:spcBef>
            </a:pPr>
            <a:r>
              <a:rPr lang="en-US" sz="1600" dirty="0" smtClean="0"/>
              <a:t>shape and size of matrices</a:t>
            </a:r>
          </a:p>
          <a:p>
            <a:pPr marL="1314450" lvl="2" indent="-457200">
              <a:spcBef>
                <a:spcPts val="0"/>
              </a:spcBef>
            </a:pPr>
            <a:r>
              <a:rPr lang="en-US" sz="1600" dirty="0" smtClean="0"/>
              <a:t>functions on path</a:t>
            </a:r>
          </a:p>
          <a:p>
            <a:pPr marL="1314450" lvl="2" indent="-457200">
              <a:spcBef>
                <a:spcPts val="0"/>
              </a:spcBef>
            </a:pPr>
            <a:r>
              <a:rPr lang="en-US" sz="1600" dirty="0" smtClean="0"/>
              <a:t>Plot data (See Matt and Ed’s </a:t>
            </a:r>
            <a:r>
              <a:rPr lang="en-US" sz="1600" dirty="0" smtClean="0"/>
              <a:t>talk)</a:t>
            </a:r>
            <a:endParaRPr lang="en-US" sz="1600" dirty="0" smtClean="0"/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Built-in help, online documentation, manuals, CBU wiki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A programmer’s secret…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en-US" dirty="0" smtClean="0"/>
              <a:t>Phone a friend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How long does debugging take?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10s – 24 hours per bug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l="-2897" t="-36760" r="-2227" b="-201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554" grpId="0" uiExpand="1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5249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Integrated development environments (IDEs)</a:t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Integrated design/debugging environments 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1027134"/>
            <a:ext cx="8229600" cy="5350751"/>
          </a:xfrm>
        </p:spPr>
        <p:txBody>
          <a:bodyPr/>
          <a:lstStyle/>
          <a:p>
            <a:r>
              <a:rPr lang="en-US" sz="2000" dirty="0" smtClean="0"/>
              <a:t>Typically consist of: </a:t>
            </a:r>
          </a:p>
          <a:p>
            <a:pPr lvl="1"/>
            <a:r>
              <a:rPr lang="en-US" sz="1600" dirty="0" smtClean="0"/>
              <a:t>Source code editor</a:t>
            </a:r>
          </a:p>
          <a:p>
            <a:pPr lvl="1"/>
            <a:r>
              <a:rPr lang="en-US" sz="1600" dirty="0" smtClean="0"/>
              <a:t>Compiler/interpreter</a:t>
            </a:r>
          </a:p>
          <a:p>
            <a:pPr lvl="1"/>
            <a:r>
              <a:rPr lang="en-US" sz="1600" dirty="0" smtClean="0"/>
              <a:t>Debugger</a:t>
            </a:r>
          </a:p>
          <a:p>
            <a:r>
              <a:rPr lang="en-US" sz="2000" dirty="0" smtClean="0"/>
              <a:t>Makes coding much easier</a:t>
            </a:r>
          </a:p>
          <a:p>
            <a:pPr lvl="1"/>
            <a:r>
              <a:rPr lang="en-US" sz="1800" dirty="0" smtClean="0"/>
              <a:t>The cycle of “tweak code - rerun – examine output” is a major factor in how long a program takes to write.</a:t>
            </a:r>
          </a:p>
          <a:p>
            <a:pPr lvl="1"/>
            <a:r>
              <a:rPr lang="en-US" sz="1800" dirty="0" smtClean="0"/>
              <a:t>“Debuggers” let you run code line-by-line and examine what is happening</a:t>
            </a:r>
          </a:p>
          <a:p>
            <a:pPr lvl="1"/>
            <a:r>
              <a:rPr lang="en-US" sz="1800" dirty="0" smtClean="0"/>
              <a:t>M-Lint will…</a:t>
            </a:r>
          </a:p>
          <a:p>
            <a:pPr lvl="2"/>
            <a:r>
              <a:rPr lang="en-US" sz="1600" dirty="0" smtClean="0"/>
              <a:t>spot errors, </a:t>
            </a:r>
          </a:p>
          <a:p>
            <a:pPr lvl="2"/>
            <a:r>
              <a:rPr lang="en-US" sz="1600" dirty="0" smtClean="0"/>
              <a:t>potential errors,</a:t>
            </a:r>
          </a:p>
          <a:p>
            <a:pPr lvl="2"/>
            <a:r>
              <a:rPr lang="en-US" sz="1600" dirty="0" smtClean="0"/>
              <a:t>opportunities for optimization, </a:t>
            </a:r>
          </a:p>
          <a:p>
            <a:pPr lvl="2"/>
            <a:r>
              <a:rPr lang="en-US" sz="1600" dirty="0" smtClean="0"/>
              <a:t>and suggests improvements!</a:t>
            </a:r>
          </a:p>
          <a:p>
            <a:pPr lvl="2"/>
            <a:r>
              <a:rPr lang="en-US" sz="1600" dirty="0" smtClean="0"/>
              <a:t>Calculate McCabe complexity metric (</a:t>
            </a:r>
            <a:r>
              <a:rPr lang="en-US" sz="1600" b="1" dirty="0" err="1">
                <a:latin typeface="Courier New"/>
              </a:rPr>
              <a:t>mlint</a:t>
            </a:r>
            <a:r>
              <a:rPr lang="en-US" sz="1600" b="1" dirty="0">
                <a:solidFill>
                  <a:srgbClr val="009900"/>
                </a:solidFill>
                <a:latin typeface="Courier New"/>
              </a:rPr>
              <a:t> </a:t>
            </a:r>
            <a:r>
              <a:rPr lang="en-US" sz="1600" b="1" dirty="0" err="1">
                <a:solidFill>
                  <a:srgbClr val="7030A0"/>
                </a:solidFill>
                <a:latin typeface="Courier New"/>
              </a:rPr>
              <a:t>filename.m</a:t>
            </a:r>
            <a:r>
              <a:rPr lang="en-US" sz="1600" b="1" dirty="0">
                <a:solidFill>
                  <a:srgbClr val="7030A0"/>
                </a:solidFill>
                <a:latin typeface="Courier New"/>
              </a:rPr>
              <a:t> –</a:t>
            </a:r>
            <a:r>
              <a:rPr lang="en-US" sz="1600" b="1" dirty="0" err="1">
                <a:solidFill>
                  <a:srgbClr val="7030A0"/>
                </a:solidFill>
                <a:latin typeface="Courier New"/>
              </a:rPr>
              <a:t>cyc</a:t>
            </a:r>
            <a:r>
              <a:rPr lang="en-US" sz="1600" dirty="0" smtClean="0"/>
              <a:t>) </a:t>
            </a:r>
            <a:r>
              <a:rPr lang="en-US" sz="1400" dirty="0" smtClean="0"/>
              <a:t>…aim for &lt; 10</a:t>
            </a:r>
          </a:p>
          <a:p>
            <a:pPr lvl="2"/>
            <a:r>
              <a:rPr lang="en-US" sz="1600" dirty="0" smtClean="0"/>
              <a:t>Shut up if you tell it to: </a:t>
            </a:r>
            <a:r>
              <a:rPr lang="en-GB" sz="1600" b="1" dirty="0">
                <a:solidFill>
                  <a:srgbClr val="009900"/>
                </a:solidFill>
                <a:latin typeface="Courier New"/>
              </a:rPr>
              <a:t>%#ok </a:t>
            </a:r>
            <a:endParaRPr lang="en-GB" sz="1600" b="1" dirty="0" smtClean="0">
              <a:solidFill>
                <a:srgbClr val="009900"/>
              </a:solidFill>
              <a:latin typeface="Courier New"/>
            </a:endParaRPr>
          </a:p>
          <a:p>
            <a:pPr lvl="1"/>
            <a:r>
              <a:rPr lang="en-US" sz="1800" dirty="0"/>
              <a:t>useful for simple problems, and invaluable when tackling more complex code.</a:t>
            </a:r>
          </a:p>
          <a:p>
            <a:pPr lvl="1"/>
            <a:r>
              <a:rPr lang="en-US" sz="1800" dirty="0" smtClean="0"/>
              <a:t>useful to fix own code, or to work out what another program (e.g. SPM) does.</a:t>
            </a:r>
          </a:p>
          <a:p>
            <a:r>
              <a:rPr lang="en-US" sz="2000" dirty="0" smtClean="0"/>
              <a:t>A little time becoming familiar with the debugger is time very well spent!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600003"/>
          </a:xfrm>
        </p:spPr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K&gt;&gt;  Using the debugger</a:t>
            </a:r>
            <a:endParaRPr lang="en-U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954155"/>
            <a:ext cx="8229600" cy="5711687"/>
          </a:xfrm>
        </p:spPr>
        <p:txBody>
          <a:bodyPr/>
          <a:lstStyle/>
          <a:p>
            <a:r>
              <a:rPr lang="en-US" sz="2000" dirty="0" smtClean="0"/>
              <a:t>Breakpoints</a:t>
            </a:r>
          </a:p>
          <a:p>
            <a:pPr lvl="1"/>
            <a:r>
              <a:rPr lang="en-US" sz="1800" dirty="0" smtClean="0"/>
              <a:t>Adding breakpoints manually</a:t>
            </a:r>
          </a:p>
          <a:p>
            <a:pPr lvl="1"/>
            <a:r>
              <a:rPr lang="en-US" sz="1800" dirty="0" smtClean="0"/>
              <a:t>Triggering debug mode on an error (</a:t>
            </a:r>
            <a:r>
              <a:rPr lang="en-US" sz="1600" b="1" dirty="0" err="1">
                <a:latin typeface="Courier New"/>
              </a:rPr>
              <a:t>dbstop</a:t>
            </a:r>
            <a:r>
              <a:rPr lang="en-US" sz="1600" b="1" dirty="0">
                <a:latin typeface="Courier New"/>
              </a:rPr>
              <a:t> </a:t>
            </a:r>
            <a:r>
              <a:rPr lang="en-US" sz="1600" b="1" dirty="0">
                <a:solidFill>
                  <a:srgbClr val="7030A0"/>
                </a:solidFill>
                <a:latin typeface="Courier New"/>
              </a:rPr>
              <a:t>if error</a:t>
            </a:r>
            <a:r>
              <a:rPr lang="en-US" sz="1800" dirty="0" smtClean="0"/>
              <a:t>)</a:t>
            </a:r>
          </a:p>
          <a:p>
            <a:pPr lvl="1"/>
            <a:r>
              <a:rPr lang="en-US" sz="1800" dirty="0" smtClean="0"/>
              <a:t>Triggering debug mode immediately from a script (</a:t>
            </a:r>
            <a:r>
              <a:rPr lang="en-US" sz="1600" b="1" dirty="0" err="1">
                <a:latin typeface="Courier New"/>
              </a:rPr>
              <a:t>dbstop</a:t>
            </a:r>
            <a:r>
              <a:rPr lang="en-US" sz="1600" b="1" dirty="0">
                <a:latin typeface="Courier New"/>
              </a:rPr>
              <a:t>(</a:t>
            </a:r>
            <a:r>
              <a:rPr lang="en-US" sz="1600" b="1" dirty="0" err="1">
                <a:latin typeface="Courier New"/>
              </a:rPr>
              <a:t>mfilename</a:t>
            </a:r>
            <a:r>
              <a:rPr lang="en-US" sz="1600" b="1" dirty="0">
                <a:latin typeface="Courier New"/>
              </a:rPr>
              <a:t>)</a:t>
            </a:r>
            <a:r>
              <a:rPr lang="en-US" sz="1800" dirty="0" smtClean="0"/>
              <a:t>)</a:t>
            </a:r>
          </a:p>
          <a:p>
            <a:pPr lvl="1"/>
            <a:r>
              <a:rPr lang="en-US" sz="1800" dirty="0" smtClean="0"/>
              <a:t>conditional breakpoints (</a:t>
            </a:r>
            <a:r>
              <a:rPr lang="en-GB" sz="1600" b="1" dirty="0" err="1">
                <a:latin typeface="Courier New"/>
              </a:rPr>
              <a:t>dbstop</a:t>
            </a:r>
            <a:r>
              <a:rPr lang="en-GB" sz="1600" b="1" dirty="0">
                <a:latin typeface="Courier New"/>
              </a:rPr>
              <a:t> in MFILE at LINENO if EXPRESSION</a:t>
            </a:r>
            <a:r>
              <a:rPr lang="en-GB" sz="1800" dirty="0" smtClean="0"/>
              <a:t>)</a:t>
            </a:r>
            <a:endParaRPr lang="en-US" sz="1800" dirty="0" smtClean="0"/>
          </a:p>
          <a:p>
            <a:r>
              <a:rPr lang="en-US" sz="2000" dirty="0" smtClean="0"/>
              <a:t>Moving in the stack</a:t>
            </a:r>
          </a:p>
          <a:p>
            <a:pPr lvl="1"/>
            <a:r>
              <a:rPr lang="en-US" sz="1600" b="1" dirty="0" err="1">
                <a:latin typeface="Courier New"/>
              </a:rPr>
              <a:t>dbup</a:t>
            </a:r>
            <a:r>
              <a:rPr lang="en-US" sz="1600" b="1" dirty="0">
                <a:latin typeface="Courier New"/>
              </a:rPr>
              <a:t>, </a:t>
            </a:r>
            <a:r>
              <a:rPr lang="en-US" sz="1600" b="1" dirty="0" err="1">
                <a:latin typeface="Courier New"/>
              </a:rPr>
              <a:t>dbdown</a:t>
            </a:r>
            <a:endParaRPr lang="en-US" sz="1600" b="1" dirty="0">
              <a:latin typeface="Courier New"/>
            </a:endParaRPr>
          </a:p>
          <a:p>
            <a:r>
              <a:rPr lang="en-US" sz="2000" dirty="0" smtClean="0"/>
              <a:t>Progressing through the code…</a:t>
            </a:r>
          </a:p>
          <a:p>
            <a:pPr lvl="1"/>
            <a:r>
              <a:rPr lang="en-US" sz="1600" b="1" dirty="0" err="1">
                <a:latin typeface="Courier New"/>
              </a:rPr>
              <a:t>dbcont</a:t>
            </a:r>
            <a:r>
              <a:rPr lang="en-US" sz="1600" b="1" dirty="0">
                <a:latin typeface="Courier New"/>
              </a:rPr>
              <a:t> </a:t>
            </a:r>
            <a:r>
              <a:rPr lang="en-US" sz="1800" dirty="0" smtClean="0"/>
              <a:t>		(F5)</a:t>
            </a:r>
          </a:p>
          <a:p>
            <a:pPr lvl="1"/>
            <a:r>
              <a:rPr lang="en-US" sz="1600" b="1" dirty="0" err="1">
                <a:latin typeface="Courier New"/>
              </a:rPr>
              <a:t>dbstep</a:t>
            </a:r>
            <a:r>
              <a:rPr lang="en-US" sz="1600" b="1" dirty="0">
                <a:latin typeface="Courier New"/>
              </a:rPr>
              <a:t>	</a:t>
            </a:r>
            <a:r>
              <a:rPr lang="en-US" sz="1800" dirty="0" smtClean="0"/>
              <a:t> 	(F10)</a:t>
            </a:r>
          </a:p>
          <a:p>
            <a:pPr lvl="1"/>
            <a:r>
              <a:rPr lang="en-US" sz="1600" b="1" dirty="0" err="1">
                <a:latin typeface="Courier New"/>
              </a:rPr>
              <a:t>dbstep</a:t>
            </a:r>
            <a:r>
              <a:rPr lang="en-US" sz="1600" b="1" dirty="0">
                <a:latin typeface="Courier New"/>
              </a:rPr>
              <a:t> </a:t>
            </a:r>
            <a:r>
              <a:rPr lang="en-US" sz="1600" b="1" dirty="0">
                <a:solidFill>
                  <a:srgbClr val="7030A0"/>
                </a:solidFill>
                <a:latin typeface="Courier New"/>
              </a:rPr>
              <a:t>in</a:t>
            </a:r>
            <a:r>
              <a:rPr lang="en-US" sz="1600" dirty="0">
                <a:latin typeface="Courier New"/>
              </a:rPr>
              <a:t> </a:t>
            </a:r>
            <a:r>
              <a:rPr lang="en-US" sz="1800" dirty="0" smtClean="0"/>
              <a:t>	(F11)</a:t>
            </a:r>
          </a:p>
          <a:p>
            <a:pPr lvl="1"/>
            <a:r>
              <a:rPr lang="en-US" sz="1600" b="1" dirty="0" err="1">
                <a:latin typeface="Courier New"/>
              </a:rPr>
              <a:t>dbstep</a:t>
            </a:r>
            <a:r>
              <a:rPr lang="en-US" sz="1600" dirty="0">
                <a:latin typeface="Courier New"/>
              </a:rPr>
              <a:t> </a:t>
            </a:r>
            <a:r>
              <a:rPr lang="en-US" sz="1600" b="1" dirty="0">
                <a:solidFill>
                  <a:srgbClr val="7030A0"/>
                </a:solidFill>
                <a:latin typeface="Courier New"/>
              </a:rPr>
              <a:t>out</a:t>
            </a:r>
            <a:r>
              <a:rPr lang="en-US" sz="1600" dirty="0">
                <a:latin typeface="Courier New"/>
              </a:rPr>
              <a:t> 	</a:t>
            </a:r>
            <a:r>
              <a:rPr lang="en-US" sz="1800" dirty="0" smtClean="0"/>
              <a:t>(shift+F11)</a:t>
            </a:r>
          </a:p>
          <a:p>
            <a:r>
              <a:rPr lang="en-US" sz="2000" dirty="0" smtClean="0"/>
              <a:t>…or not</a:t>
            </a:r>
          </a:p>
          <a:p>
            <a:pPr lvl="1"/>
            <a:r>
              <a:rPr lang="en-US" sz="1600" b="1" dirty="0" err="1">
                <a:latin typeface="Courier New"/>
              </a:rPr>
              <a:t>dbquit</a:t>
            </a:r>
            <a:endParaRPr lang="en-US" sz="1600" b="1" dirty="0">
              <a:latin typeface="Courier New"/>
            </a:endParaRPr>
          </a:p>
          <a:p>
            <a:r>
              <a:rPr lang="en-US" sz="2000" dirty="0" smtClean="0"/>
              <a:t>Catching an error without the debugger</a:t>
            </a:r>
          </a:p>
          <a:p>
            <a:pPr lvl="1"/>
            <a:r>
              <a:rPr lang="en-US" sz="1600" b="1" dirty="0">
                <a:latin typeface="Courier New"/>
              </a:rPr>
              <a:t>try……catch……end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56976" y="5987441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C00000"/>
                </a:solidFill>
              </a:rPr>
              <a:t>Be careful! Record the exception</a:t>
            </a:r>
            <a:endParaRPr lang="en-GB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uiExpand="1" build="p" bldLvl="2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600003"/>
          </a:xfrm>
        </p:spPr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K&gt;&gt; Practice using the debugger!</a:t>
            </a:r>
            <a:endParaRPr lang="en-U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1152939"/>
            <a:ext cx="8229600" cy="5512903"/>
          </a:xfrm>
        </p:spPr>
        <p:txBody>
          <a:bodyPr/>
          <a:lstStyle/>
          <a:p>
            <a:r>
              <a:rPr lang="en-GB" sz="2000" dirty="0" smtClean="0"/>
              <a:t>Errors we will encounter in the function </a:t>
            </a:r>
            <a:r>
              <a:rPr lang="en-GB" sz="2000" dirty="0" err="1" smtClean="0"/>
              <a:t>debugging_practice.m</a:t>
            </a:r>
            <a:r>
              <a:rPr lang="en-GB" sz="2000" dirty="0" smtClean="0"/>
              <a:t>:</a:t>
            </a:r>
          </a:p>
          <a:p>
            <a:endParaRPr lang="en-GB" sz="2000" dirty="0" smtClean="0"/>
          </a:p>
          <a:p>
            <a:pPr lvl="1"/>
            <a:r>
              <a:rPr lang="en-GB" sz="1600" dirty="0" smtClean="0"/>
              <a:t>??? Unbalanced or unexpected parenthesis or bracket.</a:t>
            </a:r>
          </a:p>
          <a:p>
            <a:pPr lvl="1"/>
            <a:r>
              <a:rPr lang="en-GB" sz="1600" dirty="0" smtClean="0"/>
              <a:t>??? The expression to the left of the equals sign is not a valid target for an assignment.</a:t>
            </a:r>
          </a:p>
          <a:p>
            <a:pPr lvl="1"/>
            <a:r>
              <a:rPr lang="en-GB" sz="1600" dirty="0" smtClean="0"/>
              <a:t>??? Input argument "</a:t>
            </a:r>
            <a:r>
              <a:rPr lang="en-GB" sz="1600" dirty="0" err="1" smtClean="0"/>
              <a:t>MySize</a:t>
            </a:r>
            <a:r>
              <a:rPr lang="en-GB" sz="1600" dirty="0" smtClean="0"/>
              <a:t>" is undefined.</a:t>
            </a:r>
          </a:p>
          <a:p>
            <a:pPr lvl="1"/>
            <a:r>
              <a:rPr lang="en-GB" sz="1600" dirty="0" smtClean="0"/>
              <a:t>??? Maximum variable size allowed by the program is exceeded.</a:t>
            </a:r>
          </a:p>
          <a:p>
            <a:pPr lvl="1"/>
            <a:r>
              <a:rPr lang="en-GB" sz="1600" dirty="0" smtClean="0"/>
              <a:t>??? Error using ==&gt; interp2 at 147: XI and YI must be the same size</a:t>
            </a:r>
          </a:p>
          <a:p>
            <a:pPr lvl="1"/>
            <a:r>
              <a:rPr lang="en-GB" sz="1600" dirty="0" smtClean="0"/>
              <a:t>??? Subscript indices must either be real positive integers or </a:t>
            </a:r>
            <a:r>
              <a:rPr lang="en-GB" sz="1600" dirty="0" err="1" smtClean="0"/>
              <a:t>logicals</a:t>
            </a:r>
            <a:r>
              <a:rPr lang="en-GB" sz="1600" dirty="0" smtClean="0"/>
              <a:t>.</a:t>
            </a:r>
          </a:p>
          <a:p>
            <a:pPr lvl="1"/>
            <a:r>
              <a:rPr lang="en-GB" sz="1600" dirty="0" smtClean="0"/>
              <a:t>??? Conversion to cell from double is not possible.</a:t>
            </a:r>
          </a:p>
          <a:p>
            <a:pPr lvl="1"/>
            <a:r>
              <a:rPr lang="en-GB" sz="1600" dirty="0" smtClean="0"/>
              <a:t>??? Reference to a cleared variable</a:t>
            </a:r>
          </a:p>
          <a:p>
            <a:pPr lvl="1"/>
            <a:r>
              <a:rPr lang="en-GB" sz="1600" dirty="0" smtClean="0"/>
              <a:t>??? Undefined function or method '</a:t>
            </a:r>
            <a:r>
              <a:rPr lang="en-GB" sz="1600" dirty="0" err="1" smtClean="0"/>
              <a:t>showmatrix</a:t>
            </a:r>
            <a:r>
              <a:rPr lang="en-GB" sz="1600" dirty="0" smtClean="0"/>
              <a:t>' for input arguments of type 'double'.</a:t>
            </a:r>
          </a:p>
          <a:p>
            <a:pPr lvl="1"/>
            <a:r>
              <a:rPr lang="en-GB" sz="1600" dirty="0" smtClean="0"/>
              <a:t>??? Error using ==&gt; set: Width and height must be &gt; 0</a:t>
            </a:r>
          </a:p>
          <a:p>
            <a:pPr lvl="1"/>
            <a:r>
              <a:rPr lang="en-GB" sz="1600" dirty="0" smtClean="0"/>
              <a:t>??? Error using ==&gt; axes: Value must be a 4 element vector</a:t>
            </a:r>
          </a:p>
          <a:p>
            <a:pPr lvl="1"/>
            <a:r>
              <a:rPr lang="en-GB" sz="1600" dirty="0" smtClean="0"/>
              <a:t>??? Undefined function or variable x2</a:t>
            </a: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faster code: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Vectorization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57808" y="917785"/>
            <a:ext cx="8587408" cy="5022850"/>
          </a:xfrm>
        </p:spPr>
        <p:txBody>
          <a:bodyPr/>
          <a:lstStyle/>
          <a:p>
            <a:r>
              <a:rPr lang="en-US" dirty="0" err="1" smtClean="0"/>
              <a:t>Matlab</a:t>
            </a:r>
            <a:r>
              <a:rPr lang="en-US" dirty="0" smtClean="0"/>
              <a:t> has been designed for </a:t>
            </a:r>
            <a:r>
              <a:rPr lang="en-US" dirty="0" err="1" smtClean="0"/>
              <a:t>maths</a:t>
            </a:r>
            <a:endParaRPr lang="en-US" dirty="0" smtClean="0"/>
          </a:p>
          <a:p>
            <a:r>
              <a:rPr lang="en-US" dirty="0" smtClean="0"/>
              <a:t>For some things (e.g., matrix </a:t>
            </a:r>
            <a:r>
              <a:rPr lang="en-US" dirty="0" err="1" smtClean="0"/>
              <a:t>maths</a:t>
            </a:r>
            <a:r>
              <a:rPr lang="en-US" dirty="0" smtClean="0"/>
              <a:t>) it is very fast:</a:t>
            </a:r>
          </a:p>
          <a:p>
            <a:pPr lvl="1"/>
            <a:r>
              <a:rPr lang="en-US" dirty="0" smtClean="0"/>
              <a:t>Highly optimized libraries much faster than if you wrote your own C code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Interpreted language, and loops can take forever: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BUT…</a:t>
            </a:r>
          </a:p>
          <a:p>
            <a:pPr lvl="1"/>
            <a:r>
              <a:rPr lang="en-US" dirty="0" smtClean="0"/>
              <a:t>Sometimes loops are necessary.</a:t>
            </a:r>
          </a:p>
          <a:p>
            <a:pPr lvl="1"/>
            <a:r>
              <a:rPr lang="en-US" dirty="0" smtClean="0"/>
              <a:t>Sometimes loops are more intuitive.</a:t>
            </a:r>
          </a:p>
          <a:p>
            <a:pPr lvl="1"/>
            <a:r>
              <a:rPr lang="en-US" dirty="0" smtClean="0"/>
              <a:t>If you are going to use a slow loop, </a:t>
            </a:r>
            <a:br>
              <a:rPr lang="en-US" dirty="0" smtClean="0"/>
            </a:br>
            <a:r>
              <a:rPr lang="en-US" dirty="0" smtClean="0"/>
              <a:t>indicate progress! </a:t>
            </a:r>
            <a:r>
              <a:rPr lang="en-US" dirty="0" err="1" smtClean="0"/>
              <a:t>E.g</a:t>
            </a:r>
            <a:r>
              <a:rPr lang="en-US" dirty="0" smtClean="0"/>
              <a:t>…</a:t>
            </a:r>
          </a:p>
          <a:p>
            <a:pPr lvl="2"/>
            <a:r>
              <a:rPr lang="en-US" dirty="0" err="1" smtClean="0"/>
              <a:t>fprintf</a:t>
            </a:r>
            <a:endParaRPr lang="en-US" dirty="0" smtClean="0"/>
          </a:p>
          <a:p>
            <a:pPr lvl="2"/>
            <a:r>
              <a:rPr lang="en-US" dirty="0" err="1" smtClean="0"/>
              <a:t>drawnow</a:t>
            </a:r>
            <a:endParaRPr lang="en-US" dirty="0" smtClean="0"/>
          </a:p>
        </p:txBody>
      </p:sp>
      <p:pic>
        <p:nvPicPr>
          <p:cNvPr id="14339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6538" y="3526531"/>
            <a:ext cx="6438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6538" y="2350745"/>
            <a:ext cx="4978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050071" y="3810649"/>
            <a:ext cx="2882653" cy="715581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1700 times slower!</a:t>
            </a:r>
          </a:p>
          <a:p>
            <a:pPr marL="285750" indent="-285750">
              <a:buFont typeface="Wingdings"/>
              <a:buChar char="Ø"/>
            </a:pP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(but most of this can be recovered by </a:t>
            </a:r>
            <a:r>
              <a:rPr lang="en-GB" sz="1350" b="1" spc="-120" dirty="0" err="1" smtClean="0">
                <a:latin typeface="Courier New" pitchFamily="49" charset="0"/>
                <a:cs typeface="Courier New" pitchFamily="49" charset="0"/>
              </a:rPr>
              <a:t>preallocation</a:t>
            </a:r>
            <a:r>
              <a:rPr lang="en-GB" sz="1350" b="1" spc="-120" dirty="0" smtClean="0">
                <a:latin typeface="Courier New" pitchFamily="49" charset="0"/>
                <a:cs typeface="Courier New" pitchFamily="49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uiExpand="1" build="p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58" y="2016691"/>
            <a:ext cx="3870545" cy="388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Vectorization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 real life example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57808" y="917785"/>
            <a:ext cx="8587408" cy="5022850"/>
          </a:xfrm>
        </p:spPr>
        <p:txBody>
          <a:bodyPr/>
          <a:lstStyle/>
          <a:p>
            <a:r>
              <a:rPr lang="en-US" dirty="0" smtClean="0"/>
              <a:t>Write out a connectivity matrix to </a:t>
            </a:r>
            <a:r>
              <a:rPr lang="en-US" dirty="0" err="1" smtClean="0"/>
              <a:t>Pajek</a:t>
            </a:r>
            <a:r>
              <a:rPr lang="en-US" dirty="0" smtClean="0"/>
              <a:t> format:</a:t>
            </a:r>
          </a:p>
          <a:p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97234" y="992819"/>
            <a:ext cx="1375082" cy="4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1039660" y="1916482"/>
            <a:ext cx="387054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876821" y="2104373"/>
            <a:ext cx="0" cy="37202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45698" y="1547150"/>
            <a:ext cx="1941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~11,000 nodes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858016" y="2523648"/>
            <a:ext cx="202921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charset="0"/>
                <a:cs typeface="Arial" charset="0"/>
              </a:rPr>
              <a:t>~140,000,000 connections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073041" y="1916482"/>
            <a:ext cx="964505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876821" y="5940635"/>
            <a:ext cx="0" cy="748264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12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2915479"/>
            <a:ext cx="8229600" cy="600075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code faster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3744154"/>
            <a:ext cx="8229600" cy="2633800"/>
          </a:xfrm>
        </p:spPr>
        <p:txBody>
          <a:bodyPr/>
          <a:lstStyle/>
          <a:p>
            <a:r>
              <a:rPr lang="en-US" dirty="0" smtClean="0"/>
              <a:t>Optimization can become addictive</a:t>
            </a:r>
          </a:p>
          <a:p>
            <a:r>
              <a:rPr lang="en-US" dirty="0" smtClean="0"/>
              <a:t>You might want to use the </a:t>
            </a:r>
            <a:r>
              <a:rPr lang="en-US" dirty="0" err="1" smtClean="0"/>
              <a:t>Matlab</a:t>
            </a:r>
            <a:r>
              <a:rPr lang="en-US" dirty="0" smtClean="0"/>
              <a:t> Profiler, which will tell you which parts of your code take the most time</a:t>
            </a:r>
          </a:p>
          <a:p>
            <a:r>
              <a:rPr lang="en-US" dirty="0" smtClean="0"/>
              <a:t>A rare case… run-once jobs</a:t>
            </a:r>
          </a:p>
          <a:p>
            <a:pPr lvl="1"/>
            <a:r>
              <a:rPr lang="en-US" dirty="0" smtClean="0"/>
              <a:t>A. Spend 1 hour writing the code, and 10 hours running it</a:t>
            </a:r>
          </a:p>
          <a:p>
            <a:pPr lvl="1"/>
            <a:r>
              <a:rPr lang="en-US" dirty="0" smtClean="0"/>
              <a:t>B. Spend 10 hours writing the code, and 1 hour running it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57200" y="274638"/>
            <a:ext cx="82296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Parallelization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1103313"/>
            <a:ext cx="8229600" cy="181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matlabpool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parfor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 it worth it?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GPU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Vectorization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excercises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99957" y="874713"/>
            <a:ext cx="4541838" cy="58086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363" name="Picture 7"/>
          <p:cNvPicPr>
            <a:picLocks noChangeAspect="1"/>
          </p:cNvPicPr>
          <p:nvPr/>
        </p:nvPicPr>
        <p:blipFill>
          <a:blip r:embed="rId3"/>
          <a:srcRect t="-1667"/>
          <a:stretch>
            <a:fillRect/>
          </a:stretch>
        </p:blipFill>
        <p:spPr bwMode="auto">
          <a:xfrm>
            <a:off x="296863" y="874713"/>
            <a:ext cx="3517900" cy="41624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Documentation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of the tips in this presentation should help you make code that is more “self documenting”</a:t>
            </a:r>
          </a:p>
          <a:p>
            <a:r>
              <a:rPr lang="en-US" dirty="0" smtClean="0"/>
              <a:t>However, explicit documentation is important</a:t>
            </a:r>
          </a:p>
          <a:p>
            <a:pPr lvl="1"/>
            <a:r>
              <a:rPr lang="en-US" dirty="0" smtClean="0"/>
              <a:t>Document each script or function at the top, saying what it does and what inputs and outputs it has, and give an example of </a:t>
            </a:r>
            <a:r>
              <a:rPr lang="en-US" dirty="0" err="1" smtClean="0"/>
              <a:t>useage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Say what changes you make subsequently</a:t>
            </a:r>
          </a:p>
          <a:p>
            <a:pPr lvl="1"/>
            <a:r>
              <a:rPr lang="en-US" dirty="0" smtClean="0"/>
              <a:t>Add documentation to wikis, websites and so on</a:t>
            </a:r>
          </a:p>
          <a:p>
            <a:pPr lvl="1"/>
            <a:r>
              <a:rPr lang="en-US" dirty="0" smtClean="0"/>
              <a:t>The chances are, it will be you that needs it most!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objects to structure code in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Matlab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Object-oriented programming is a way of programming first invented by the Xerox PARC &amp; </a:t>
            </a:r>
            <a:r>
              <a:rPr lang="en-US" dirty="0" err="1" smtClean="0"/>
              <a:t>popularised</a:t>
            </a:r>
            <a:r>
              <a:rPr lang="en-US" dirty="0" smtClean="0"/>
              <a:t> by C++ &amp; Java</a:t>
            </a:r>
          </a:p>
          <a:p>
            <a:pPr lvl="1"/>
            <a:r>
              <a:rPr lang="en-US" dirty="0" smtClean="0"/>
              <a:t>Combine the specification for storing data about something (“properties”) and the functions that can manipulate this data (“methods”)</a:t>
            </a:r>
          </a:p>
          <a:p>
            <a:pPr lvl="1"/>
            <a:r>
              <a:rPr lang="en-US" dirty="0" smtClean="0"/>
              <a:t>A description of a type of object is called a “class”</a:t>
            </a:r>
          </a:p>
          <a:p>
            <a:pPr lvl="1"/>
            <a:r>
              <a:rPr lang="en-US" dirty="0" smtClean="0"/>
              <a:t>A single object is called an “instance”</a:t>
            </a:r>
          </a:p>
          <a:p>
            <a:pPr lvl="1"/>
            <a:r>
              <a:rPr lang="en-US" dirty="0" smtClean="0"/>
              <a:t>Classes are hierarchical, so one class may derived from another, inheriting all of the properties &amp; methods, and then adding new ones</a:t>
            </a:r>
          </a:p>
          <a:p>
            <a:r>
              <a:rPr lang="en-US" dirty="0" err="1" smtClean="0"/>
              <a:t>Matlab</a:t>
            </a:r>
            <a:r>
              <a:rPr lang="en-US" dirty="0" smtClean="0"/>
              <a:t> has a way of implementing this – look out for directories called @something</a:t>
            </a:r>
          </a:p>
          <a:p>
            <a:pPr lvl="1"/>
            <a:r>
              <a:rPr lang="en-US" dirty="0" smtClean="0"/>
              <a:t>These are class descriptions</a:t>
            </a:r>
          </a:p>
          <a:p>
            <a:pPr lvl="1"/>
            <a:r>
              <a:rPr lang="en-US" dirty="0"/>
              <a:t>(e.g., @</a:t>
            </a:r>
            <a:r>
              <a:rPr lang="en-US" dirty="0" err="1"/>
              <a:t>nifti</a:t>
            </a:r>
            <a:r>
              <a:rPr lang="en-US" dirty="0"/>
              <a:t> &amp; @</a:t>
            </a:r>
            <a:r>
              <a:rPr lang="en-US" dirty="0" err="1"/>
              <a:t>meeg</a:t>
            </a:r>
            <a:r>
              <a:rPr lang="en-US" dirty="0"/>
              <a:t> in </a:t>
            </a:r>
            <a:r>
              <a:rPr lang="en-US" dirty="0" smtClean="0"/>
              <a:t>SPM; see </a:t>
            </a:r>
            <a:r>
              <a:rPr lang="en-US" dirty="0" err="1" smtClean="0"/>
              <a:t>Rik’s</a:t>
            </a:r>
            <a:r>
              <a:rPr lang="en-US" dirty="0" smtClean="0"/>
              <a:t> lecture)</a:t>
            </a:r>
          </a:p>
          <a:p>
            <a:r>
              <a:rPr lang="en-US" dirty="0" smtClean="0"/>
              <a:t>Essentially, another way of organizing things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Version control (not specific to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Matlab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Version control (or source control) programs such as </a:t>
            </a:r>
            <a:r>
              <a:rPr lang="en-US" b="1" dirty="0" smtClean="0"/>
              <a:t>subversion (SVN)</a:t>
            </a:r>
            <a:r>
              <a:rPr lang="en-US" dirty="0" smtClean="0"/>
              <a:t> or </a:t>
            </a:r>
            <a:r>
              <a:rPr lang="en-US" b="1" dirty="0" err="1" smtClean="0"/>
              <a:t>Git</a:t>
            </a:r>
            <a:r>
              <a:rPr lang="en-US" dirty="0" smtClean="0"/>
              <a:t> can be invaluable</a:t>
            </a:r>
          </a:p>
          <a:p>
            <a:r>
              <a:rPr lang="en-US" dirty="0" smtClean="0"/>
              <a:t>A “repository” of the code keeps track of all changes</a:t>
            </a:r>
          </a:p>
          <a:p>
            <a:pPr lvl="1"/>
            <a:r>
              <a:rPr lang="en-US" dirty="0" smtClean="0"/>
              <a:t>Any previous version may be accessed</a:t>
            </a:r>
          </a:p>
          <a:p>
            <a:r>
              <a:rPr lang="en-US" dirty="0" smtClean="0"/>
              <a:t>You can </a:t>
            </a:r>
            <a:r>
              <a:rPr lang="en-US" dirty="0" err="1" smtClean="0"/>
              <a:t>synchronise</a:t>
            </a:r>
            <a:r>
              <a:rPr lang="en-US" dirty="0" smtClean="0"/>
              <a:t> your local copy with someone else’s</a:t>
            </a:r>
          </a:p>
          <a:p>
            <a:pPr lvl="1"/>
            <a:r>
              <a:rPr lang="en-US" dirty="0" smtClean="0"/>
              <a:t>You can both change different parts of the code simultaneously and then the source control program will integrate the changes</a:t>
            </a:r>
          </a:p>
          <a:p>
            <a:pPr lvl="1"/>
            <a:r>
              <a:rPr lang="en-US" dirty="0" smtClean="0"/>
              <a:t>If you both change the same piece, there is a “conflict resolution” mechanism</a:t>
            </a:r>
          </a:p>
          <a:p>
            <a:r>
              <a:rPr lang="en-US" dirty="0" smtClean="0"/>
              <a:t>Particularly useful for larger projects with many files or ones you are working with more than one person</a:t>
            </a:r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85156"/>
          </a:xfrm>
        </p:spPr>
        <p:txBody>
          <a:bodyPr/>
          <a:lstStyle/>
          <a:p>
            <a:r>
              <a:rPr lang="en-US" b="1" dirty="0"/>
              <a:t>Practice makes better.</a:t>
            </a:r>
            <a:r>
              <a:rPr lang="en-US" b="1"/>
              <a:t/>
            </a:r>
            <a:br>
              <a:rPr lang="en-US" b="1"/>
            </a:br>
            <a:r>
              <a:rPr lang="en-US" b="1" smtClean="0"/>
              <a:t/>
            </a:r>
            <a:br>
              <a:rPr lang="en-US" b="1" smtClean="0"/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/>
              <a:t>Ever tried. Ever failed. No matter. 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Try </a:t>
            </a:r>
            <a:r>
              <a:rPr lang="en-GB" b="1" dirty="0"/>
              <a:t>again. Fail again. Fail better</a:t>
            </a:r>
            <a:r>
              <a:rPr lang="en-GB" b="1" dirty="0" smtClean="0"/>
              <a:t>.</a:t>
            </a:r>
            <a:br>
              <a:rPr lang="en-GB" b="1" dirty="0" smtClean="0"/>
            </a:br>
            <a:r>
              <a:rPr lang="en-GB" b="1" dirty="0"/>
              <a:t>	</a:t>
            </a:r>
            <a:r>
              <a:rPr lang="en-GB" b="1" dirty="0" smtClean="0"/>
              <a:t>						</a:t>
            </a:r>
            <a:r>
              <a:rPr lang="en-GB" sz="2400" i="1" dirty="0" smtClean="0"/>
              <a:t>Samuel Beckett, 1983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/>
              <a:t>Good luck!</a:t>
            </a:r>
          </a:p>
        </p:txBody>
      </p:sp>
    </p:spTree>
    <p:extLst>
      <p:ext uri="{BB962C8B-B14F-4D97-AF65-F5344CB8AC3E}">
        <p14:creationId xmlns:p14="http://schemas.microsoft.com/office/powerpoint/2010/main" val="113490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9061</TotalTime>
  <Words>1391</Words>
  <Application>Microsoft Office PowerPoint</Application>
  <PresentationFormat>On-screen Show (4:3)</PresentationFormat>
  <Paragraphs>200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Matlab Lecture - 4th December 2012  Structuring &amp; debugging Matlab code  Danny Mitchell  (adapted from Rhodri Cusack)</vt:lpstr>
      <vt:lpstr>Outline</vt:lpstr>
      <vt:lpstr>Why write clear code?</vt:lpstr>
      <vt:lpstr>Making code more readable (example 1)</vt:lpstr>
      <vt:lpstr>Making code more readable (example 2): </vt:lpstr>
      <vt:lpstr>Making code more readable (example 2): Maybe you did better?</vt:lpstr>
      <vt:lpstr>Structuring your code into functions</vt:lpstr>
      <vt:lpstr>Keeping the workspace tidy, and optimizing memory</vt:lpstr>
      <vt:lpstr>Debugging</vt:lpstr>
      <vt:lpstr>Integrated development environments (IDEs)  Integrated design/debugging environments </vt:lpstr>
      <vt:lpstr>K&gt;&gt;  Using the debugger</vt:lpstr>
      <vt:lpstr>K&gt;&gt; Practice using the debugger!</vt:lpstr>
      <vt:lpstr>Writing faster code: Vectorization</vt:lpstr>
      <vt:lpstr>Vectorization: a real life example</vt:lpstr>
      <vt:lpstr>Writing code faster</vt:lpstr>
      <vt:lpstr>Vectorization excercises</vt:lpstr>
      <vt:lpstr>Documentation</vt:lpstr>
      <vt:lpstr>Using objects to structure code in Matlab</vt:lpstr>
      <vt:lpstr>Version control (not specific to Matlab)</vt:lpstr>
      <vt:lpstr>Practice makes better.   Ever tried. Ever failed. No matter.  Try again. Fail again. Fail better.        Samuel Beckett, 1983  Good luck!</vt:lpstr>
    </vt:vector>
  </TitlesOfParts>
  <Company>MRC Cognitions and Brain Sciences Unit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Rhodri Cusack</dc:creator>
  <cp:lastModifiedBy>Daniel Mitchell</cp:lastModifiedBy>
  <cp:revision>271</cp:revision>
  <dcterms:created xsi:type="dcterms:W3CDTF">2011-01-26T22:29:36Z</dcterms:created>
  <dcterms:modified xsi:type="dcterms:W3CDTF">2012-12-04T10:48:45Z</dcterms:modified>
</cp:coreProperties>
</file>