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14"/>
  </p:notesMasterIdLst>
  <p:handoutMasterIdLst>
    <p:handoutMasterId r:id="rId15"/>
  </p:handoutMasterIdLst>
  <p:sldIdLst>
    <p:sldId id="288" r:id="rId4"/>
    <p:sldId id="307" r:id="rId5"/>
    <p:sldId id="310" r:id="rId6"/>
    <p:sldId id="311" r:id="rId7"/>
    <p:sldId id="312" r:id="rId8"/>
    <p:sldId id="313" r:id="rId9"/>
    <p:sldId id="314" r:id="rId10"/>
    <p:sldId id="326" r:id="rId11"/>
    <p:sldId id="328" r:id="rId12"/>
    <p:sldId id="331" r:id="rId13"/>
  </p:sldIdLst>
  <p:sldSz cx="9144000" cy="6858000" type="screen4x3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77E"/>
    <a:srgbClr val="822F5A"/>
    <a:srgbClr val="EFEFEF"/>
    <a:srgbClr val="8A7967"/>
    <a:srgbClr val="766A62"/>
    <a:srgbClr val="607869"/>
    <a:srgbClr val="005C66"/>
    <a:srgbClr val="706E00"/>
    <a:srgbClr val="871E69"/>
    <a:srgbClr val="DC8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55" autoAdjust="0"/>
    <p:restoredTop sz="94643" autoAdjust="0"/>
  </p:normalViewPr>
  <p:slideViewPr>
    <p:cSldViewPr>
      <p:cViewPr varScale="1">
        <p:scale>
          <a:sx n="125" d="100"/>
          <a:sy n="125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8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9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87A28-A23D-0445-B78D-F0205A20B632}" type="slidenum">
              <a:rPr lang="en-US"/>
              <a:pPr/>
              <a:t>2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993775"/>
            <a:ext cx="3640138" cy="2730500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889375"/>
            <a:ext cx="5359400" cy="52974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000" y="3429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000" y="4419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200"/>
            <a:ext cx="8153400" cy="4572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RC_IEU_Bristol.png"/>
          <p:cNvPicPr>
            <a:picLocks noChangeAspect="1"/>
          </p:cNvPicPr>
          <p:nvPr userDrawn="1"/>
        </p:nvPicPr>
        <p:blipFill>
          <a:blip r:embed="rId5"/>
          <a:srcRect r="15224"/>
          <a:stretch>
            <a:fillRect/>
          </a:stretch>
        </p:blipFill>
        <p:spPr>
          <a:xfrm>
            <a:off x="0" y="0"/>
            <a:ext cx="8686800" cy="15510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3400" y="6474768"/>
            <a:ext cx="2209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8A7967"/>
                </a:solidFill>
                <a:latin typeface="+mn-lt"/>
              </a:rPr>
              <a:t>MRC Cognition and Brain</a:t>
            </a:r>
            <a:r>
              <a:rPr lang="en-US" sz="900" baseline="0" dirty="0" smtClean="0">
                <a:solidFill>
                  <a:srgbClr val="8A7967"/>
                </a:solidFill>
                <a:latin typeface="+mn-lt"/>
              </a:rPr>
              <a:t> Sciences </a:t>
            </a:r>
            <a:r>
              <a:rPr lang="en-US" sz="900" dirty="0" smtClean="0">
                <a:solidFill>
                  <a:srgbClr val="8A7967"/>
                </a:solidFill>
                <a:latin typeface="+mn-lt"/>
              </a:rPr>
              <a:t>Unit</a:t>
            </a:r>
            <a:endParaRPr lang="en-US" sz="900" dirty="0">
              <a:solidFill>
                <a:srgbClr val="8A7967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439863"/>
            <a:ext cx="18367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P1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36738" y="1439863"/>
            <a:ext cx="19431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P1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439863"/>
            <a:ext cx="17065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P1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439863"/>
            <a:ext cx="18192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P1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07263" y="1439863"/>
            <a:ext cx="18335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RC_IEU_Bristol.png"/>
          <p:cNvPicPr>
            <a:picLocks noChangeAspect="1"/>
          </p:cNvPicPr>
          <p:nvPr userDrawn="1"/>
        </p:nvPicPr>
        <p:blipFill>
          <a:blip r:embed="rId8"/>
          <a:srcRect r="15224"/>
          <a:stretch>
            <a:fillRect/>
          </a:stretch>
        </p:blipFill>
        <p:spPr>
          <a:xfrm>
            <a:off x="0" y="0"/>
            <a:ext cx="8686800" cy="155103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32800" y="6474768"/>
            <a:ext cx="2209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8A7967"/>
                </a:solidFill>
                <a:latin typeface="Arial"/>
                <a:cs typeface="Arial"/>
              </a:rPr>
              <a:t>MRC Cognition and Brain</a:t>
            </a:r>
            <a:r>
              <a:rPr lang="en-US" sz="900" baseline="0" dirty="0" smtClean="0">
                <a:solidFill>
                  <a:srgbClr val="8A7967"/>
                </a:solidFill>
                <a:latin typeface="Arial"/>
                <a:cs typeface="Arial"/>
              </a:rPr>
              <a:t> Sciences </a:t>
            </a:r>
            <a:r>
              <a:rPr lang="en-US" sz="900" dirty="0" smtClean="0">
                <a:solidFill>
                  <a:srgbClr val="8A7967"/>
                </a:solidFill>
                <a:latin typeface="Arial"/>
                <a:cs typeface="Arial"/>
              </a:rPr>
              <a:t>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8788"/>
            <a:ext cx="8153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468000" y="1447800"/>
            <a:ext cx="8136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32800" y="6474768"/>
            <a:ext cx="2209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8A7967"/>
                </a:solidFill>
                <a:latin typeface="+mn-lt"/>
              </a:rPr>
              <a:t>MRC Cognition and Brain</a:t>
            </a:r>
            <a:r>
              <a:rPr lang="en-US" sz="900" baseline="0" dirty="0" smtClean="0">
                <a:solidFill>
                  <a:srgbClr val="8A7967"/>
                </a:solidFill>
                <a:latin typeface="+mn-lt"/>
              </a:rPr>
              <a:t> Sciences </a:t>
            </a:r>
            <a:r>
              <a:rPr lang="en-US" sz="900" dirty="0" smtClean="0">
                <a:solidFill>
                  <a:srgbClr val="8A7967"/>
                </a:solidFill>
                <a:latin typeface="+mn-lt"/>
              </a:rPr>
              <a:t>Unit</a:t>
            </a:r>
            <a:endParaRPr lang="en-US" sz="900" dirty="0">
              <a:solidFill>
                <a:srgbClr val="8A7967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irc.ed.ac.uk/cyril/glm/GLM_lectures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2800" y="2780928"/>
            <a:ext cx="8102600" cy="253607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  <a:latin typeface="Arial"/>
                <a:cs typeface="Arial"/>
              </a:rPr>
              <a:t>Introduction to signal analysis in </a:t>
            </a:r>
            <a:r>
              <a:rPr lang="en-US" sz="3200" dirty="0" err="1" smtClean="0">
                <a:solidFill>
                  <a:schemeClr val="accent2"/>
                </a:solidFill>
                <a:latin typeface="Arial"/>
                <a:cs typeface="Arial"/>
              </a:rPr>
              <a:t>Matlab</a:t>
            </a:r>
            <a:r>
              <a:rPr lang="en-US" sz="3200" dirty="0" smtClean="0">
                <a:solidFill>
                  <a:schemeClr val="accent2"/>
                </a:solidFill>
                <a:latin typeface="Arial"/>
                <a:cs typeface="Arial"/>
              </a:rPr>
              <a:t>: GLM I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>
                <a:latin typeface="Arial"/>
                <a:cs typeface="Arial"/>
              </a:rPr>
              <a:t>Ed Sohoglu</a:t>
            </a:r>
            <a:endParaRPr lang="en-US" sz="2000" b="1" dirty="0">
              <a:latin typeface="Arial"/>
              <a:cs typeface="Arial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</a:t>
            </a:r>
            <a:r>
              <a:rPr lang="en-US" sz="2000" dirty="0" smtClean="0">
                <a:latin typeface="Arial"/>
                <a:cs typeface="Arial"/>
              </a:rPr>
              <a:t> Cognition and Brain Sciences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13</a:t>
            </a:r>
            <a:r>
              <a:rPr lang="en-US" sz="1400" baseline="30000" dirty="0" smtClean="0">
                <a:latin typeface="Arial"/>
                <a:cs typeface="Arial"/>
              </a:rPr>
              <a:t>th</a:t>
            </a:r>
            <a:r>
              <a:rPr lang="en-US" sz="1400" dirty="0" smtClean="0">
                <a:latin typeface="Arial"/>
                <a:cs typeface="Arial"/>
              </a:rPr>
              <a:t> November </a:t>
            </a:r>
            <a:r>
              <a:rPr lang="en-US" sz="1400" dirty="0" smtClean="0">
                <a:latin typeface="Arial"/>
                <a:cs typeface="Arial"/>
              </a:rPr>
              <a:t>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153400" cy="3563888"/>
          </a:xfrm>
        </p:spPr>
        <p:txBody>
          <a:bodyPr/>
          <a:lstStyle/>
          <a:p>
            <a:r>
              <a:rPr lang="en-US" dirty="0"/>
              <a:t>Handbook of Functional MRI Data Analysis </a:t>
            </a:r>
            <a:r>
              <a:rPr lang="en-US" dirty="0" smtClean="0"/>
              <a:t>(</a:t>
            </a:r>
            <a:r>
              <a:rPr lang="en-US" dirty="0" err="1" smtClean="0"/>
              <a:t>Poldrack</a:t>
            </a:r>
            <a:r>
              <a:rPr lang="en-US" dirty="0" smtClean="0"/>
              <a:t>, Mumford and Nichols 2011). Appendix A: “Review of the GLM”</a:t>
            </a:r>
          </a:p>
          <a:p>
            <a:endParaRPr lang="en-US" dirty="0"/>
          </a:p>
          <a:p>
            <a:r>
              <a:rPr lang="en-US" dirty="0" smtClean="0"/>
              <a:t>Cyril </a:t>
            </a:r>
            <a:r>
              <a:rPr lang="en-US" dirty="0" err="1" smtClean="0"/>
              <a:t>Pernet’s</a:t>
            </a:r>
            <a:r>
              <a:rPr lang="en-US" dirty="0" smtClean="0"/>
              <a:t> website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www.sbirc.ed.ac.uk/cyril/glm/GLM_lectures.html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Poline</a:t>
            </a:r>
            <a:r>
              <a:rPr lang="en-US" dirty="0" smtClean="0"/>
              <a:t> and Brett (2012) </a:t>
            </a:r>
            <a:r>
              <a:rPr lang="en-US" i="1" dirty="0" err="1" smtClean="0"/>
              <a:t>NeuroImage</a:t>
            </a:r>
            <a:r>
              <a:rPr lang="en-US" dirty="0" smtClean="0"/>
              <a:t> “The </a:t>
            </a:r>
            <a:r>
              <a:rPr lang="en-US" dirty="0"/>
              <a:t>general linear model and fMRI: Does love last forever</a:t>
            </a:r>
            <a:r>
              <a:rPr lang="en-US" dirty="0" smtClean="0"/>
              <a:t>?”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75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Linear Model (GLM)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7200"/>
            <a:ext cx="8153400" cy="4267200"/>
          </a:xfrm>
        </p:spPr>
        <p:txBody>
          <a:bodyPr/>
          <a:lstStyle/>
          <a:p>
            <a:r>
              <a:rPr lang="en-US" dirty="0" smtClean="0"/>
              <a:t>Important statistical tool used in psychology and neuroscience for </a:t>
            </a:r>
            <a:r>
              <a:rPr lang="en-US" dirty="0" err="1" smtClean="0"/>
              <a:t>analysing</a:t>
            </a:r>
            <a:r>
              <a:rPr lang="en-US" dirty="0" smtClean="0"/>
              <a:t> </a:t>
            </a:r>
            <a:r>
              <a:rPr lang="en-US" dirty="0" err="1" smtClean="0"/>
              <a:t>behavioural</a:t>
            </a:r>
            <a:r>
              <a:rPr lang="en-US" dirty="0" smtClean="0"/>
              <a:t> data, EEG, MEG, fMRI etc.</a:t>
            </a:r>
          </a:p>
          <a:p>
            <a:endParaRPr lang="en-US" dirty="0" smtClean="0"/>
          </a:p>
          <a:p>
            <a:r>
              <a:rPr lang="en-US" dirty="0" smtClean="0"/>
              <a:t>It is “general” because it can accommodate many different types of statistical tests all in the same framework (e.g. t-tests, regression, correlation, ANOVA etc.)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Linear Model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2194" y="1776810"/>
            <a:ext cx="4443412" cy="500062"/>
          </a:xfrm>
          <a:prstGeom prst="rect">
            <a:avLst/>
          </a:prstGeom>
          <a:solidFill>
            <a:schemeClr val="hlink"/>
          </a:solidFill>
          <a:ln w="19050">
            <a:noFill/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 = β1X1 + β2X2 </a:t>
            </a:r>
            <a:r>
              <a:rPr lang="es-ES" alt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 …</a:t>
            </a:r>
            <a:endParaRPr lang="en-GB" alt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64904"/>
            <a:ext cx="8153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eaLnBrk="1" hangingPunct="1"/>
            <a:r>
              <a:rPr lang="en-GB" kern="0" dirty="0" smtClean="0"/>
              <a:t>Y is the observed data (e.g. reaction time, BOLD activity)</a:t>
            </a:r>
          </a:p>
          <a:p>
            <a:pPr eaLnBrk="1" hangingPunct="1"/>
            <a:endParaRPr lang="en-GB" kern="0" dirty="0" smtClean="0"/>
          </a:p>
          <a:p>
            <a:pPr eaLnBrk="1" hangingPunct="1"/>
            <a:r>
              <a:rPr lang="en-GB" kern="0" dirty="0"/>
              <a:t>X</a:t>
            </a:r>
            <a:r>
              <a:rPr lang="en-GB" kern="0" dirty="0" smtClean="0"/>
              <a:t> is our ‘design matrix’ containing all our explanatory </a:t>
            </a:r>
            <a:r>
              <a:rPr lang="en-GB" kern="0" dirty="0" smtClean="0"/>
              <a:t>variables/</a:t>
            </a:r>
            <a:r>
              <a:rPr lang="en-GB" kern="0" dirty="0" err="1" smtClean="0"/>
              <a:t>regressors</a:t>
            </a:r>
            <a:r>
              <a:rPr lang="en-GB" kern="0" dirty="0" smtClean="0"/>
              <a:t> </a:t>
            </a:r>
            <a:r>
              <a:rPr lang="en-GB" kern="0" dirty="0" smtClean="0"/>
              <a:t>(e.g. condition, group or continuous covariates like age)</a:t>
            </a:r>
          </a:p>
          <a:p>
            <a:pPr eaLnBrk="1" hangingPunct="1"/>
            <a:endParaRPr lang="en-GB" kern="0" dirty="0" smtClean="0"/>
          </a:p>
          <a:p>
            <a:pPr eaLnBrk="1" hangingPunct="1"/>
            <a:r>
              <a:rPr lang="es-ES" altLang="en-US" kern="0" dirty="0" smtClean="0"/>
              <a:t>β1</a:t>
            </a:r>
            <a:r>
              <a:rPr lang="en-GB" kern="0" dirty="0" smtClean="0"/>
              <a:t> captures how much X1 explains the data in Y (and so on for </a:t>
            </a:r>
            <a:r>
              <a:rPr lang="es-ES" altLang="en-US" kern="0" dirty="0" smtClean="0"/>
              <a:t>β2 etc.)</a:t>
            </a:r>
            <a:endParaRPr lang="en-GB" kern="0" dirty="0" smtClean="0"/>
          </a:p>
          <a:p>
            <a:pPr eaLnBrk="1" hangingPunct="1"/>
            <a:endParaRPr lang="en-GB" kern="0" dirty="0"/>
          </a:p>
          <a:p>
            <a:pPr eaLnBrk="1" hangingPunct="1"/>
            <a:r>
              <a:rPr lang="en-GB" kern="0" dirty="0" smtClean="0"/>
              <a:t>Usually we know Y and X so we try to solve for </a:t>
            </a:r>
            <a:r>
              <a:rPr lang="es-ES" altLang="en-US" kern="0" dirty="0" smtClean="0"/>
              <a:t>β</a:t>
            </a:r>
            <a:endParaRPr lang="en-GB" kern="0" dirty="0"/>
          </a:p>
          <a:p>
            <a:pPr eaLnBrk="1" hangingPunct="1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42824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Solving for </a:t>
            </a:r>
            <a:r>
              <a:rPr lang="es-ES" altLang="en-US" dirty="0" smtClean="0"/>
              <a:t>β: </a:t>
            </a:r>
            <a:r>
              <a:rPr lang="es-ES" altLang="en-US" dirty="0" err="1" smtClean="0"/>
              <a:t>Numerical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153400" cy="4572000"/>
          </a:xfrm>
        </p:spPr>
        <p:txBody>
          <a:bodyPr/>
          <a:lstStyle/>
          <a:p>
            <a:r>
              <a:rPr lang="en-GB" dirty="0" smtClean="0"/>
              <a:t>Simple scenario: Y = </a:t>
            </a:r>
            <a:r>
              <a:rPr lang="es-ES" altLang="en-US" dirty="0" smtClean="0"/>
              <a:t>β1X1</a:t>
            </a:r>
          </a:p>
          <a:p>
            <a:endParaRPr lang="es-ES" altLang="en-US" dirty="0"/>
          </a:p>
          <a:p>
            <a:r>
              <a:rPr lang="es-ES" altLang="en-US" dirty="0" err="1" smtClean="0"/>
              <a:t>If</a:t>
            </a:r>
            <a:r>
              <a:rPr lang="es-ES" altLang="en-US" dirty="0" smtClean="0"/>
              <a:t> </a:t>
            </a:r>
            <a:r>
              <a:rPr lang="en-GB" dirty="0" smtClean="0"/>
              <a:t>Y </a:t>
            </a:r>
            <a:r>
              <a:rPr lang="en-GB" dirty="0"/>
              <a:t>= </a:t>
            </a:r>
            <a:r>
              <a:rPr lang="en-GB" dirty="0" smtClean="0"/>
              <a:t>10 and </a:t>
            </a:r>
            <a:r>
              <a:rPr lang="en-GB" dirty="0"/>
              <a:t>X = </a:t>
            </a:r>
            <a:r>
              <a:rPr lang="en-GB" dirty="0" smtClean="0"/>
              <a:t>2, </a:t>
            </a:r>
            <a:r>
              <a:rPr lang="en-GB" dirty="0"/>
              <a:t>w</a:t>
            </a:r>
            <a:r>
              <a:rPr lang="en-GB" dirty="0" smtClean="0"/>
              <a:t>hat is </a:t>
            </a:r>
            <a:r>
              <a:rPr lang="es-ES" altLang="en-US" dirty="0"/>
              <a:t>β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Use what we know from linear algebra </a:t>
            </a:r>
          </a:p>
          <a:p>
            <a:pPr lvl="1"/>
            <a:r>
              <a:rPr lang="es-ES" altLang="en-US" dirty="0" smtClean="0"/>
              <a:t>Y / X1 = β1X1 / X1</a:t>
            </a:r>
          </a:p>
          <a:p>
            <a:pPr lvl="1"/>
            <a:r>
              <a:rPr lang="es-ES" altLang="en-US" dirty="0" err="1" smtClean="0"/>
              <a:t>Or</a:t>
            </a:r>
            <a:r>
              <a:rPr lang="es-ES" altLang="en-US" dirty="0" smtClean="0"/>
              <a:t> β1 = Y / X1</a:t>
            </a:r>
          </a:p>
          <a:p>
            <a:pPr lvl="1"/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altLang="en-US" dirty="0" smtClean="0"/>
              <a:t>β1 </a:t>
            </a:r>
            <a:r>
              <a:rPr lang="es-ES" altLang="en-US" dirty="0"/>
              <a:t>= </a:t>
            </a:r>
            <a:r>
              <a:rPr lang="es-ES" altLang="en-US" dirty="0" smtClean="0"/>
              <a:t>Y</a:t>
            </a:r>
            <a:r>
              <a:rPr lang="en-GB" altLang="en-US" dirty="0" smtClean="0"/>
              <a:t>X1</a:t>
            </a:r>
            <a:r>
              <a:rPr lang="en-GB" altLang="en-US" baseline="30000" dirty="0" smtClean="0"/>
              <a:t>-1</a:t>
            </a:r>
            <a:endParaRPr lang="es-ES" altLang="en-US" dirty="0" smtClean="0"/>
          </a:p>
          <a:p>
            <a:pPr lvl="1"/>
            <a:endParaRPr lang="es-ES" baseline="30000" dirty="0"/>
          </a:p>
          <a:p>
            <a:r>
              <a:rPr lang="en-GB" dirty="0" smtClean="0"/>
              <a:t>Try in </a:t>
            </a:r>
            <a:r>
              <a:rPr lang="en-GB" dirty="0" err="1" smtClean="0"/>
              <a:t>Matlab</a:t>
            </a:r>
            <a:r>
              <a:rPr lang="en-GB" dirty="0" smtClean="0"/>
              <a:t>: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72514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= 10; X = 2;</a:t>
            </a:r>
          </a:p>
          <a:p>
            <a:pPr algn="l"/>
            <a:r>
              <a:rPr lang="en-GB" sz="2000" b="1" dirty="0" smtClean="0">
                <a:latin typeface="Arial" charset="0"/>
                <a:ea typeface="Arial" charset="0"/>
                <a:cs typeface="Arial" charset="0"/>
              </a:rPr>
              <a:t>B </a:t>
            </a:r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GB" sz="2000" b="1" dirty="0" smtClean="0">
                <a:latin typeface="Arial" charset="0"/>
                <a:ea typeface="Arial" charset="0"/>
                <a:cs typeface="Arial" charset="0"/>
              </a:rPr>
              <a:t>Y * </a:t>
            </a:r>
            <a:r>
              <a:rPr lang="en-GB" sz="2000" b="1" dirty="0" err="1">
                <a:latin typeface="Arial" charset="0"/>
                <a:ea typeface="Arial" charset="0"/>
                <a:cs typeface="Arial" charset="0"/>
              </a:rPr>
              <a:t>inv</a:t>
            </a:r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(X</a:t>
            </a:r>
            <a:r>
              <a:rPr lang="en-GB" sz="2000" b="1" dirty="0" smtClean="0">
                <a:latin typeface="Arial" charset="0"/>
                <a:ea typeface="Arial" charset="0"/>
                <a:cs typeface="Arial" charset="0"/>
              </a:rPr>
              <a:t>);</a:t>
            </a:r>
            <a:endParaRPr lang="en-GB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2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for </a:t>
            </a:r>
            <a:r>
              <a:rPr lang="es-ES" altLang="en-US" dirty="0" smtClean="0"/>
              <a:t>β: </a:t>
            </a:r>
            <a:r>
              <a:rPr lang="es-ES" altLang="en-US" dirty="0" err="1" smtClean="0"/>
              <a:t>Extension</a:t>
            </a:r>
            <a:r>
              <a:rPr lang="es-ES" altLang="en-US" dirty="0" smtClean="0"/>
              <a:t> to matrices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153400" cy="2294135"/>
          </a:xfrm>
        </p:spPr>
        <p:txBody>
          <a:bodyPr/>
          <a:lstStyle/>
          <a:p>
            <a:r>
              <a:rPr lang="en-GB" sz="1800" dirty="0" smtClean="0"/>
              <a:t>Usually our data do not consist of a single number (Y = 10) but rather several numbers (Y = 10 5 6 2 1), one number for each trial or subject (N)</a:t>
            </a:r>
          </a:p>
          <a:p>
            <a:endParaRPr lang="en-GB" sz="1800" dirty="0"/>
          </a:p>
          <a:p>
            <a:r>
              <a:rPr lang="en-GB" sz="1800" dirty="0" smtClean="0"/>
              <a:t>Our design matrix X will also contain several numbers, arranged as a rectangular array (i.e. matrix) of N subjects (rows) by M </a:t>
            </a:r>
            <a:r>
              <a:rPr lang="en-GB" sz="1800" dirty="0" smtClean="0"/>
              <a:t>variables/</a:t>
            </a:r>
            <a:r>
              <a:rPr lang="en-GB" sz="1800" dirty="0" err="1" smtClean="0"/>
              <a:t>regressors</a:t>
            </a:r>
            <a:r>
              <a:rPr lang="en-GB" sz="1800" dirty="0" smtClean="0"/>
              <a:t> </a:t>
            </a:r>
            <a:r>
              <a:rPr lang="en-GB" sz="1800" dirty="0" smtClean="0"/>
              <a:t>(columns)</a:t>
            </a:r>
          </a:p>
          <a:p>
            <a:endParaRPr lang="en-GB" sz="1800" dirty="0"/>
          </a:p>
          <a:p>
            <a:r>
              <a:rPr lang="en-GB" sz="1800" dirty="0" smtClean="0"/>
              <a:t>This means we need the matrix formulation of the GLM: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980530" y="4149080"/>
            <a:ext cx="5111750" cy="1584326"/>
            <a:chOff x="821" y="2775"/>
            <a:chExt cx="3220" cy="998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821" y="2775"/>
              <a:ext cx="3220" cy="998"/>
            </a:xfrm>
            <a:prstGeom prst="rect">
              <a:avLst/>
            </a:prstGeom>
            <a:solidFill>
              <a:srgbClr val="21677E"/>
            </a:solidFill>
            <a:ln w="38100" cmpd="dbl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+mj-lt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112" y="2914"/>
              <a:ext cx="30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  <a:p>
              <a:pPr eaLnBrk="0" hangingPunct="0"/>
              <a:r>
                <a:rPr lang="en-GB" altLang="en-US" sz="20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GB" altLang="en-US" sz="2000" baseline="-250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</a:t>
              </a:r>
              <a:endParaRPr lang="en-GB" altLang="en-US" sz="2000" baseline="-2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eaLnBrk="0" hangingPunct="0"/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</a:t>
              </a:r>
              <a:endParaRPr lang="en-US" alt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574" y="310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2400">
                  <a:solidFill>
                    <a:schemeClr val="bg1"/>
                  </a:solidFill>
                  <a:latin typeface="+mj-lt"/>
                </a:rPr>
                <a:t>=</a:t>
              </a:r>
              <a:endParaRPr lang="en-US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776" y="2914"/>
              <a:ext cx="137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11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 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GB" altLang="en-US" sz="2000" baseline="-25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 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1M</a:t>
              </a:r>
              <a:endParaRPr lang="en-GB" alt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GB" altLang="en-US" sz="2000" baseline="-25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 </a:t>
              </a:r>
              <a:r>
                <a:rPr lang="en-GB" altLang="en-US" sz="20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GB" altLang="en-US" sz="2000" baseline="-250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 </a:t>
              </a:r>
              <a:r>
                <a:rPr lang="en-GB" altLang="en-US" sz="20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GB" altLang="en-US" sz="2000" baseline="-250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endParaRPr lang="en-GB" altLang="en-US" sz="2000" baseline="-2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GB" altLang="en-US" sz="2000" baseline="-25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 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 </a:t>
              </a:r>
              <a:r>
                <a:rPr lang="en-GB" altLang="en-US" sz="20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GB" altLang="en-US" sz="2000" baseline="-250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Nm</a:t>
              </a:r>
              <a:r>
                <a:rPr lang="en-GB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 X</a:t>
              </a:r>
              <a:r>
                <a:rPr lang="en-GB" altLang="en-US" sz="2000" baseline="-25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NM</a:t>
              </a:r>
              <a:endParaRPr lang="en-US" altLang="en-US" sz="2000" baseline="-2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554" y="2868"/>
              <a:ext cx="31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β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GB" alt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eaLnBrk="0" hangingPunct="0"/>
              <a:r>
                <a:rPr lang="el-GR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β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endParaRPr lang="en-GB" alt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eaLnBrk="0" hangingPunct="0"/>
              <a:r>
                <a:rPr lang="el-GR" altLang="en-US" sz="2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β</a:t>
              </a:r>
              <a:r>
                <a:rPr lang="en-GB" altLang="en-US" sz="2000" baseline="-25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endParaRPr lang="el-GR" alt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1075" y="2880"/>
              <a:ext cx="363" cy="771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3524" y="2834"/>
              <a:ext cx="363" cy="771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+mj-lt"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1846" y="2880"/>
              <a:ext cx="1542" cy="771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0959" y="5826273"/>
            <a:ext cx="8153400" cy="3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eaLnBrk="1" hangingPunct="1"/>
            <a:r>
              <a:rPr lang="en-GB" sz="1800" kern="0" dirty="0" smtClean="0"/>
              <a:t>Or more concisely: Y = XB</a:t>
            </a:r>
          </a:p>
        </p:txBody>
      </p:sp>
    </p:spTree>
    <p:extLst>
      <p:ext uri="{BB962C8B-B14F-4D97-AF65-F5344CB8AC3E}">
        <p14:creationId xmlns:p14="http://schemas.microsoft.com/office/powerpoint/2010/main" val="3311923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Solving for </a:t>
            </a:r>
            <a:r>
              <a:rPr lang="es-ES" altLang="en-US" dirty="0" smtClean="0"/>
              <a:t>β: </a:t>
            </a:r>
            <a:r>
              <a:rPr lang="es-ES" altLang="en-US" dirty="0" err="1" smtClean="0"/>
              <a:t>Matrix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153400" cy="4572000"/>
          </a:xfrm>
        </p:spPr>
        <p:txBody>
          <a:bodyPr/>
          <a:lstStyle/>
          <a:p>
            <a:r>
              <a:rPr lang="en-GB" sz="1600" dirty="0" smtClean="0"/>
              <a:t>As before, we are trying to solve for B in the equation </a:t>
            </a:r>
            <a:r>
              <a:rPr lang="en-GB" sz="1600" dirty="0"/>
              <a:t>Y = X</a:t>
            </a:r>
            <a:r>
              <a:rPr lang="es-ES" altLang="en-US" sz="1600" dirty="0"/>
              <a:t>β</a:t>
            </a:r>
          </a:p>
          <a:p>
            <a:endParaRPr lang="es-ES" altLang="en-US" sz="1600" dirty="0"/>
          </a:p>
          <a:p>
            <a:r>
              <a:rPr lang="es-ES" altLang="en-US" sz="1600" dirty="0" err="1" smtClean="0"/>
              <a:t>If</a:t>
            </a:r>
            <a:r>
              <a:rPr lang="es-ES" altLang="en-US" sz="1600" dirty="0" smtClean="0"/>
              <a:t> </a:t>
            </a:r>
            <a:r>
              <a:rPr lang="en-GB" sz="1600" dirty="0" smtClean="0"/>
              <a:t>Y </a:t>
            </a:r>
            <a:r>
              <a:rPr lang="en-GB" sz="1600" dirty="0"/>
              <a:t>= </a:t>
            </a:r>
            <a:r>
              <a:rPr lang="en-GB" sz="1600" dirty="0" smtClean="0"/>
              <a:t>[-5 10] and </a:t>
            </a:r>
            <a:r>
              <a:rPr lang="en-GB" sz="1600" dirty="0"/>
              <a:t>X = </a:t>
            </a:r>
            <a:r>
              <a:rPr lang="en-GB" sz="1600" dirty="0" smtClean="0"/>
              <a:t>[2 -1; 0 1], </a:t>
            </a:r>
            <a:r>
              <a:rPr lang="en-GB" sz="1600" dirty="0"/>
              <a:t>w</a:t>
            </a:r>
            <a:r>
              <a:rPr lang="en-GB" sz="1600" dirty="0" smtClean="0"/>
              <a:t>hat is </a:t>
            </a:r>
            <a:r>
              <a:rPr lang="es-ES" altLang="en-US" sz="1600" dirty="0"/>
              <a:t>β</a:t>
            </a:r>
            <a:r>
              <a:rPr lang="en-GB" sz="1600" dirty="0" smtClean="0"/>
              <a:t>?</a:t>
            </a:r>
          </a:p>
          <a:p>
            <a:endParaRPr lang="en-GB" sz="1600" dirty="0"/>
          </a:p>
          <a:p>
            <a:r>
              <a:rPr lang="en-GB" sz="1600" dirty="0" smtClean="0"/>
              <a:t>Solution same as before</a:t>
            </a:r>
          </a:p>
          <a:p>
            <a:pPr lvl="1"/>
            <a:r>
              <a:rPr lang="es-ES" altLang="en-US" sz="1600" dirty="0" smtClean="0"/>
              <a:t>β </a:t>
            </a:r>
            <a:r>
              <a:rPr lang="es-ES" altLang="en-US" sz="1600" dirty="0"/>
              <a:t>= </a:t>
            </a:r>
            <a:r>
              <a:rPr lang="en-GB" altLang="en-US" sz="1600" dirty="0" smtClean="0"/>
              <a:t>X</a:t>
            </a:r>
            <a:r>
              <a:rPr lang="en-GB" altLang="en-US" sz="1600" baseline="30000" dirty="0" smtClean="0"/>
              <a:t>-1</a:t>
            </a:r>
            <a:r>
              <a:rPr lang="es-ES" altLang="en-US" sz="1600" dirty="0" smtClean="0"/>
              <a:t>Y</a:t>
            </a:r>
          </a:p>
          <a:p>
            <a:pPr lvl="1"/>
            <a:endParaRPr lang="es-ES" sz="1600" baseline="30000" dirty="0"/>
          </a:p>
          <a:p>
            <a:r>
              <a:rPr lang="en-GB" sz="1600" dirty="0" smtClean="0"/>
              <a:t>Try in </a:t>
            </a:r>
            <a:r>
              <a:rPr lang="en-GB" sz="1600" dirty="0" err="1" smtClean="0"/>
              <a:t>Matlab</a:t>
            </a:r>
            <a:r>
              <a:rPr lang="en-GB" sz="1600" dirty="0" smtClean="0"/>
              <a:t>:</a:t>
            </a:r>
          </a:p>
          <a:p>
            <a:endParaRPr lang="en-GB" sz="1600" dirty="0"/>
          </a:p>
          <a:p>
            <a:r>
              <a:rPr lang="en-GB" sz="1600" dirty="0" smtClean="0"/>
              <a:t>Note that matrix inversion is not the same as element-wise division!</a:t>
            </a:r>
          </a:p>
          <a:p>
            <a:endParaRPr lang="en-GB" sz="1600" dirty="0"/>
          </a:p>
          <a:p>
            <a:r>
              <a:rPr lang="en-GB" sz="1600" dirty="0" smtClean="0"/>
              <a:t>Compare in </a:t>
            </a:r>
            <a:r>
              <a:rPr lang="en-GB" sz="1600" dirty="0" err="1" smtClean="0"/>
              <a:t>Matlab</a:t>
            </a:r>
            <a:r>
              <a:rPr lang="en-GB" sz="1600" dirty="0" smtClean="0"/>
              <a:t>:</a:t>
            </a:r>
          </a:p>
          <a:p>
            <a:endParaRPr lang="en-GB" sz="1600" dirty="0"/>
          </a:p>
          <a:p>
            <a:r>
              <a:rPr lang="en-GB" sz="1600" dirty="0" smtClean="0"/>
              <a:t>So how do we know that the solution for B is correct? Because XB should equal Y.</a:t>
            </a:r>
          </a:p>
          <a:p>
            <a:endParaRPr lang="en-GB" sz="1600" dirty="0"/>
          </a:p>
          <a:p>
            <a:r>
              <a:rPr lang="en-GB" sz="1600" dirty="0" smtClean="0"/>
              <a:t>Check in </a:t>
            </a:r>
            <a:r>
              <a:rPr lang="en-GB" sz="1600" dirty="0" err="1" smtClean="0"/>
              <a:t>Matlab</a:t>
            </a:r>
            <a:r>
              <a:rPr lang="en-GB" sz="1600" dirty="0" smtClean="0"/>
              <a:t>: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01652" y="342729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1" dirty="0">
                <a:latin typeface="Arial" charset="0"/>
                <a:ea typeface="Arial" charset="0"/>
                <a:cs typeface="Arial" charset="0"/>
              </a:rPr>
              <a:t>Y = [-5 10]'; X = [2 -1; 0 1];</a:t>
            </a:r>
          </a:p>
          <a:p>
            <a:pPr algn="l"/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B = </a:t>
            </a:r>
            <a:r>
              <a:rPr lang="en-GB" sz="1600" b="1" dirty="0" err="1">
                <a:latin typeface="Arial" charset="0"/>
                <a:ea typeface="Arial" charset="0"/>
                <a:cs typeface="Arial" charset="0"/>
              </a:rPr>
              <a:t>inv</a:t>
            </a: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(X</a:t>
            </a:r>
            <a:r>
              <a:rPr lang="en-GB" sz="1600" b="1" dirty="0" smtClean="0">
                <a:latin typeface="Arial" charset="0"/>
                <a:ea typeface="Arial" charset="0"/>
                <a:cs typeface="Arial" charset="0"/>
              </a:rPr>
              <a:t>) * Y</a:t>
            </a: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464442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GB" sz="1600" b="1" dirty="0" err="1" smtClean="0">
                <a:latin typeface="Arial" charset="0"/>
                <a:ea typeface="Arial" charset="0"/>
                <a:cs typeface="Arial" charset="0"/>
              </a:rPr>
              <a:t>nv</a:t>
            </a:r>
            <a:r>
              <a:rPr lang="en-GB" sz="1600" b="1" dirty="0" smtClean="0">
                <a:latin typeface="Arial" charset="0"/>
                <a:ea typeface="Arial" charset="0"/>
                <a:cs typeface="Arial" charset="0"/>
              </a:rPr>
              <a:t>(X)</a:t>
            </a:r>
          </a:p>
          <a:p>
            <a:pPr algn="l"/>
            <a:r>
              <a:rPr lang="en-GB" sz="1600" b="1" dirty="0" smtClean="0">
                <a:latin typeface="Arial" charset="0"/>
                <a:ea typeface="Arial" charset="0"/>
                <a:cs typeface="Arial" charset="0"/>
              </a:rPr>
              <a:t>1./X</a:t>
            </a:r>
            <a:endParaRPr lang="en-GB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861557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>
                <a:latin typeface="Arial" charset="0"/>
                <a:ea typeface="Arial" charset="0"/>
                <a:cs typeface="Arial" charset="0"/>
              </a:rPr>
              <a:t>X*B</a:t>
            </a:r>
            <a:endParaRPr lang="en-GB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23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328"/>
            <a:ext cx="8153400" cy="4572000"/>
          </a:xfrm>
        </p:spPr>
        <p:txBody>
          <a:bodyPr/>
          <a:lstStyle/>
          <a:p>
            <a:r>
              <a:rPr lang="en-US" dirty="0" smtClean="0"/>
              <a:t>The matrix inverse is only defined for square matrices. This is a problem if we </a:t>
            </a:r>
            <a:r>
              <a:rPr lang="en-US" dirty="0" smtClean="0"/>
              <a:t>have the typical situation of fewer </a:t>
            </a:r>
            <a:r>
              <a:rPr lang="en-US" dirty="0" smtClean="0"/>
              <a:t>explanatory variables than subjects/trials (i.e. the number of columns in X </a:t>
            </a:r>
            <a:r>
              <a:rPr lang="en-US" dirty="0" smtClean="0"/>
              <a:t>is less than</a:t>
            </a:r>
            <a:r>
              <a:rPr lang="en-US" dirty="0" smtClean="0"/>
              <a:t> the </a:t>
            </a:r>
            <a:r>
              <a:rPr lang="en-US" dirty="0" smtClean="0"/>
              <a:t>the number of rows)</a:t>
            </a:r>
          </a:p>
          <a:p>
            <a:endParaRPr lang="en-US" dirty="0" smtClean="0"/>
          </a:p>
          <a:p>
            <a:r>
              <a:rPr lang="en-US" dirty="0" smtClean="0"/>
              <a:t>The matrix inverse is also only defined when none of our explanatory variables are linear combinations of other explanatory variables</a:t>
            </a:r>
          </a:p>
          <a:p>
            <a:endParaRPr lang="en-US" dirty="0"/>
          </a:p>
          <a:p>
            <a:r>
              <a:rPr lang="en-US" dirty="0" smtClean="0"/>
              <a:t>In these situations, the pseudoinverse can be used instead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Matlab</a:t>
            </a:r>
            <a:r>
              <a:rPr lang="en-US" dirty="0" smtClean="0"/>
              <a:t>: </a:t>
            </a:r>
            <a:r>
              <a:rPr lang="en-US" b="1" dirty="0" err="1" smtClean="0"/>
              <a:t>pinv</a:t>
            </a:r>
            <a:r>
              <a:rPr lang="en-US" b="1" dirty="0" smtClean="0"/>
              <a:t>()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6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example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153400" cy="4572000"/>
          </a:xfrm>
        </p:spPr>
        <p:txBody>
          <a:bodyPr/>
          <a:lstStyle/>
          <a:p>
            <a:r>
              <a:rPr lang="en-US" dirty="0" smtClean="0"/>
              <a:t>Our data are mean reaction times (RTs) from 10 subjects.</a:t>
            </a:r>
          </a:p>
          <a:p>
            <a:r>
              <a:rPr lang="en-US" dirty="0" smtClean="0"/>
              <a:t>Use GLM to model RT as a function of subjects</a:t>
            </a:r>
            <a:r>
              <a:rPr lang="en-US" dirty="0"/>
              <a:t>’ age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5663" y="2085434"/>
            <a:ext cx="7422329" cy="4603809"/>
            <a:chOff x="245663" y="2085434"/>
            <a:chExt cx="7422329" cy="46038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801" y="2085434"/>
              <a:ext cx="6049522" cy="45371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96135" y="6319911"/>
              <a:ext cx="1871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Age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5663" y="2431850"/>
              <a:ext cx="162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RT (</a:t>
              </a:r>
              <a:r>
                <a:rPr lang="en-US" sz="1800" dirty="0" err="1" smtClean="0">
                  <a:latin typeface="Arial" charset="0"/>
                  <a:ea typeface="Arial" charset="0"/>
                  <a:cs typeface="Arial" charset="0"/>
                </a:rPr>
                <a:t>ms</a:t>
              </a:r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)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856153" y="4437112"/>
            <a:ext cx="1202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n-US" dirty="0">
                <a:latin typeface="Arial" charset="0"/>
                <a:ea typeface="Arial" charset="0"/>
                <a:cs typeface="Arial" charset="0"/>
              </a:rPr>
              <a:t>β</a:t>
            </a:r>
            <a:r>
              <a:rPr lang="es-ES" altLang="en-US" dirty="0" smtClean="0">
                <a:latin typeface="Arial" charset="0"/>
                <a:ea typeface="Arial" charset="0"/>
                <a:cs typeface="Arial" charset="0"/>
              </a:rPr>
              <a:t>1 = 3</a:t>
            </a: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= 490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66268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RT = age*</a:t>
            </a:r>
            <a:r>
              <a:rPr lang="es-ES" altLang="en-US" dirty="0" smtClean="0">
                <a:latin typeface="Arial" charset="0"/>
                <a:ea typeface="Arial" charset="0"/>
                <a:cs typeface="Arial" charset="0"/>
              </a:rPr>
              <a:t>β1 + c + 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56157" y="2924948"/>
            <a:ext cx="4250661" cy="1570534"/>
            <a:chOff x="4856157" y="2924948"/>
            <a:chExt cx="4250661" cy="1570534"/>
          </a:xfrm>
        </p:grpSpPr>
        <p:sp>
          <p:nvSpPr>
            <p:cNvPr id="3" name="Rectangle 2"/>
            <p:cNvSpPr/>
            <p:nvPr/>
          </p:nvSpPr>
          <p:spPr>
            <a:xfrm>
              <a:off x="5796136" y="3018154"/>
              <a:ext cx="3310682" cy="1477328"/>
            </a:xfrm>
            <a:prstGeom prst="rect">
              <a:avLst/>
            </a:prstGeom>
            <a:ln cap="flat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Using the inverse of X to solve for 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β </a:t>
              </a:r>
              <a:r>
                <a:rPr lang="es-ES" altLang="en-US" sz="1800" dirty="0" err="1" smtClean="0">
                  <a:latin typeface="Arial" charset="0"/>
                  <a:ea typeface="Arial" charset="0"/>
                  <a:cs typeface="Arial" charset="0"/>
                </a:rPr>
                <a:t>minimises</a:t>
              </a:r>
              <a:r>
                <a:rPr lang="es-ES" altLang="en-US" sz="18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 smtClean="0">
                  <a:latin typeface="Arial" charset="0"/>
                  <a:ea typeface="Arial" charset="0"/>
                  <a:cs typeface="Arial" charset="0"/>
                </a:rPr>
                <a:t>the</a:t>
              </a:r>
              <a:r>
                <a:rPr lang="es-ES" altLang="en-US" sz="1800" dirty="0" smtClean="0">
                  <a:latin typeface="Arial" charset="0"/>
                  <a:ea typeface="Arial" charset="0"/>
                  <a:cs typeface="Arial" charset="0"/>
                </a:rPr>
                <a:t> error and </a:t>
              </a:r>
              <a:r>
                <a:rPr lang="es-ES" altLang="en-US" sz="1800" dirty="0" err="1" smtClean="0">
                  <a:latin typeface="Arial" charset="0"/>
                  <a:ea typeface="Arial" charset="0"/>
                  <a:cs typeface="Arial" charset="0"/>
                </a:rPr>
                <a:t>therefore</a:t>
              </a:r>
              <a:r>
                <a:rPr lang="es-ES" altLang="en-US" sz="18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 smtClean="0">
                  <a:latin typeface="Arial" charset="0"/>
                  <a:ea typeface="Arial" charset="0"/>
                  <a:cs typeface="Arial" charset="0"/>
                </a:rPr>
                <a:t>gives</a:t>
              </a:r>
              <a:r>
                <a:rPr lang="es-ES" altLang="en-US" sz="18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us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the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least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squares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solution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(i.e.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the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best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fit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of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the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GLM to </a:t>
              </a:r>
              <a:r>
                <a:rPr lang="es-ES" altLang="en-US" sz="1800" dirty="0" err="1">
                  <a:latin typeface="Arial" charset="0"/>
                  <a:ea typeface="Arial" charset="0"/>
                  <a:cs typeface="Arial" charset="0"/>
                </a:rPr>
                <a:t>our</a:t>
              </a:r>
              <a:r>
                <a:rPr lang="es-ES" altLang="en-US" sz="1800" dirty="0">
                  <a:latin typeface="Arial" charset="0"/>
                  <a:ea typeface="Arial" charset="0"/>
                  <a:cs typeface="Arial" charset="0"/>
                </a:rPr>
                <a:t> data)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4856157" y="2924948"/>
              <a:ext cx="939978" cy="93206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" name="Rounded Rectangle 14"/>
          <p:cNvSpPr/>
          <p:nvPr/>
        </p:nvSpPr>
        <p:spPr bwMode="auto">
          <a:xfrm>
            <a:off x="3851920" y="2662683"/>
            <a:ext cx="508017" cy="461665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933979" y="4869160"/>
            <a:ext cx="1124747" cy="461665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355976" y="2636912"/>
            <a:ext cx="508017" cy="461665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24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/>
      <p:bldP spid="12" grpId="0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Visualising</a:t>
            </a:r>
            <a:r>
              <a:rPr lang="en-US" dirty="0" smtClean="0"/>
              <a:t> the design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153400" cy="4572000"/>
          </a:xfrm>
        </p:spPr>
        <p:txBody>
          <a:bodyPr/>
          <a:lstStyle/>
          <a:p>
            <a:r>
              <a:rPr lang="en-US" dirty="0" smtClean="0"/>
              <a:t>Commonly seen in neuroimaging software like SPM</a:t>
            </a:r>
          </a:p>
          <a:p>
            <a:r>
              <a:rPr lang="en-US" dirty="0" smtClean="0"/>
              <a:t>What does our design matrix for the age/reaction time experiment look like?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35696" y="2348880"/>
            <a:ext cx="5524219" cy="4278089"/>
            <a:chOff x="1835696" y="2348880"/>
            <a:chExt cx="5524219" cy="42780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5696" y="2348880"/>
              <a:ext cx="5524219" cy="41431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281845" y="4126867"/>
              <a:ext cx="1569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Subjects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1800" y="6165304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en-US" dirty="0" smtClean="0">
                  <a:latin typeface="Arial" charset="0"/>
                  <a:ea typeface="Arial" charset="0"/>
                  <a:cs typeface="Arial" charset="0"/>
                </a:rPr>
                <a:t>Β</a:t>
              </a:r>
              <a:r>
                <a:rPr lang="es-ES" altLang="en-US" dirty="0" smtClean="0">
                  <a:latin typeface="Arial" charset="0"/>
                  <a:ea typeface="Arial" charset="0"/>
                  <a:cs typeface="Arial" charset="0"/>
                </a:rPr>
                <a:t>1 (</a:t>
              </a:r>
              <a:r>
                <a:rPr lang="es-ES" altLang="en-US" dirty="0" err="1" smtClean="0">
                  <a:latin typeface="Arial" charset="0"/>
                  <a:ea typeface="Arial" charset="0"/>
                  <a:cs typeface="Arial" charset="0"/>
                </a:rPr>
                <a:t>age</a:t>
              </a:r>
              <a:r>
                <a:rPr lang="es-ES" altLang="en-US" dirty="0" smtClean="0">
                  <a:latin typeface="Arial" charset="0"/>
                  <a:ea typeface="Arial" charset="0"/>
                  <a:cs typeface="Arial" charset="0"/>
                </a:rPr>
                <a:t>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6165304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en-US" dirty="0" smtClean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80768"/>
            <a:ext cx="5133362" cy="36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9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MRC_CBU_Cambridge_presentation</Template>
  <TotalTime>696</TotalTime>
  <Words>712</Words>
  <Application>Microsoft Office PowerPoint</Application>
  <PresentationFormat>On-screen Show (4:3)</PresentationFormat>
  <Paragraphs>101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Times</vt:lpstr>
      <vt:lpstr>Times New Roman</vt:lpstr>
      <vt:lpstr>Verdana</vt:lpstr>
      <vt:lpstr>EU WARM GRAY Powerpoint Template</vt:lpstr>
      <vt:lpstr>Office Theme</vt:lpstr>
      <vt:lpstr>MRC slides template</vt:lpstr>
      <vt:lpstr>PowerPoint Presentation</vt:lpstr>
      <vt:lpstr>General Linear Model (GLM)</vt:lpstr>
      <vt:lpstr>General Linear Model</vt:lpstr>
      <vt:lpstr>Solving for β: Numerical example</vt:lpstr>
      <vt:lpstr>Solving for β: Extension to matrices</vt:lpstr>
      <vt:lpstr>Solving for β: Matrix example</vt:lpstr>
      <vt:lpstr>Pseudoinverse</vt:lpstr>
      <vt:lpstr>Graphical example</vt:lpstr>
      <vt:lpstr>Visualising the design matrix</vt:lpstr>
      <vt:lpstr>Useful references</vt:lpstr>
    </vt:vector>
  </TitlesOfParts>
  <Company>Medical Research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Ediz Sohoglu</dc:creator>
  <cp:lastModifiedBy>Ediz Sohoglu</cp:lastModifiedBy>
  <cp:revision>77</cp:revision>
  <cp:lastPrinted>2002-07-16T15:27:40Z</cp:lastPrinted>
  <dcterms:created xsi:type="dcterms:W3CDTF">2018-01-03T11:17:18Z</dcterms:created>
  <dcterms:modified xsi:type="dcterms:W3CDTF">2018-11-07T16:08:51Z</dcterms:modified>
</cp:coreProperties>
</file>