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3.xml" ContentType="application/vnd.openxmlformats-officedocument.theme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9" r:id="rId1"/>
    <p:sldMasterId id="2147483824" r:id="rId2"/>
    <p:sldMasterId id="2147483811" r:id="rId3"/>
    <p:sldMasterId id="2147483799" r:id="rId4"/>
  </p:sldMasterIdLst>
  <p:notesMasterIdLst>
    <p:notesMasterId r:id="rId57"/>
  </p:notesMasterIdLst>
  <p:sldIdLst>
    <p:sldId id="256" r:id="rId5"/>
    <p:sldId id="283" r:id="rId6"/>
    <p:sldId id="284" r:id="rId7"/>
    <p:sldId id="285" r:id="rId8"/>
    <p:sldId id="264" r:id="rId9"/>
    <p:sldId id="294" r:id="rId10"/>
    <p:sldId id="295" r:id="rId11"/>
    <p:sldId id="281" r:id="rId12"/>
    <p:sldId id="257" r:id="rId13"/>
    <p:sldId id="327" r:id="rId14"/>
    <p:sldId id="340" r:id="rId15"/>
    <p:sldId id="328" r:id="rId16"/>
    <p:sldId id="332" r:id="rId17"/>
    <p:sldId id="326" r:id="rId18"/>
    <p:sldId id="330" r:id="rId19"/>
    <p:sldId id="274" r:id="rId20"/>
    <p:sldId id="275" r:id="rId21"/>
    <p:sldId id="273" r:id="rId22"/>
    <p:sldId id="331" r:id="rId23"/>
    <p:sldId id="299" r:id="rId24"/>
    <p:sldId id="261" r:id="rId25"/>
    <p:sldId id="277" r:id="rId26"/>
    <p:sldId id="276" r:id="rId27"/>
    <p:sldId id="280" r:id="rId28"/>
    <p:sldId id="282" r:id="rId29"/>
    <p:sldId id="288" r:id="rId30"/>
    <p:sldId id="290" r:id="rId31"/>
    <p:sldId id="291" r:id="rId32"/>
    <p:sldId id="292" r:id="rId33"/>
    <p:sldId id="293" r:id="rId34"/>
    <p:sldId id="289" r:id="rId35"/>
    <p:sldId id="300" r:id="rId36"/>
    <p:sldId id="317" r:id="rId37"/>
    <p:sldId id="307" r:id="rId38"/>
    <p:sldId id="308" r:id="rId39"/>
    <p:sldId id="309" r:id="rId40"/>
    <p:sldId id="334" r:id="rId41"/>
    <p:sldId id="318" r:id="rId42"/>
    <p:sldId id="315" r:id="rId43"/>
    <p:sldId id="316" r:id="rId44"/>
    <p:sldId id="319" r:id="rId45"/>
    <p:sldId id="314" r:id="rId46"/>
    <p:sldId id="320" r:id="rId47"/>
    <p:sldId id="311" r:id="rId48"/>
    <p:sldId id="337" r:id="rId49"/>
    <p:sldId id="339" r:id="rId50"/>
    <p:sldId id="338" r:id="rId51"/>
    <p:sldId id="313" r:id="rId52"/>
    <p:sldId id="335" r:id="rId53"/>
    <p:sldId id="336" r:id="rId54"/>
    <p:sldId id="321" r:id="rId55"/>
    <p:sldId id="322" r:id="rId56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5pPr>
    <a:lvl6pPr marL="2286000" algn="l" defTabSz="914400" rtl="0" eaLnBrk="1" latinLnBrk="0" hangingPunct="1">
      <a:defRPr sz="1600"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6pPr>
    <a:lvl7pPr marL="2743200" algn="l" defTabSz="914400" rtl="0" eaLnBrk="1" latinLnBrk="0" hangingPunct="1">
      <a:defRPr sz="1600"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7pPr>
    <a:lvl8pPr marL="3200400" algn="l" defTabSz="914400" rtl="0" eaLnBrk="1" latinLnBrk="0" hangingPunct="1">
      <a:defRPr sz="1600"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8pPr>
    <a:lvl9pPr marL="3657600" algn="l" defTabSz="914400" rtl="0" eaLnBrk="1" latinLnBrk="0" hangingPunct="1">
      <a:defRPr sz="1600"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03E5"/>
    <a:srgbClr val="27029C"/>
    <a:srgbClr val="100822"/>
    <a:srgbClr val="FA1C1C"/>
    <a:srgbClr val="9B0303"/>
    <a:srgbClr val="3C1E80"/>
    <a:srgbClr val="FFFF99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1" d="100"/>
          <a:sy n="61" d="100"/>
        </p:scale>
        <p:origin x="618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slide" Target="slides/slide43.xml"/><Relationship Id="rId50" Type="http://schemas.openxmlformats.org/officeDocument/2006/relationships/slide" Target="slides/slide46.xml"/><Relationship Id="rId55" Type="http://schemas.openxmlformats.org/officeDocument/2006/relationships/slide" Target="slides/slide51.xml"/><Relationship Id="rId7" Type="http://schemas.openxmlformats.org/officeDocument/2006/relationships/slide" Target="slides/slide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slide" Target="slides/slide37.xml"/><Relationship Id="rId54" Type="http://schemas.openxmlformats.org/officeDocument/2006/relationships/slide" Target="slides/slide5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53" Type="http://schemas.openxmlformats.org/officeDocument/2006/relationships/slide" Target="slides/slide49.xml"/><Relationship Id="rId58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slide" Target="slides/slide45.xml"/><Relationship Id="rId57" Type="http://schemas.openxmlformats.org/officeDocument/2006/relationships/notesMaster" Target="notesMasters/notesMaster1.xml"/><Relationship Id="rId61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52" Type="http://schemas.openxmlformats.org/officeDocument/2006/relationships/slide" Target="slides/slide48.xml"/><Relationship Id="rId60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slide" Target="slides/slide44.xml"/><Relationship Id="rId56" Type="http://schemas.openxmlformats.org/officeDocument/2006/relationships/slide" Target="slides/slide52.xml"/><Relationship Id="rId8" Type="http://schemas.openxmlformats.org/officeDocument/2006/relationships/slide" Target="slides/slide4.xml"/><Relationship Id="rId51" Type="http://schemas.openxmlformats.org/officeDocument/2006/relationships/slide" Target="slides/slide47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slide" Target="slides/slide42.xml"/><Relationship Id="rId59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w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26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A0300611-8377-4B2E-8C74-AB8078C71087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3753631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43" name="Rectangle 47"/>
          <p:cNvSpPr>
            <a:spLocks noGrp="1" noChangeArrowheads="1"/>
          </p:cNvSpPr>
          <p:nvPr>
            <p:ph type="ctrTitle"/>
          </p:nvPr>
        </p:nvSpPr>
        <p:spPr>
          <a:xfrm>
            <a:off x="1600200" y="1905000"/>
            <a:ext cx="6192838" cy="1066800"/>
          </a:xfrm>
        </p:spPr>
        <p:txBody>
          <a:bodyPr/>
          <a:lstStyle>
            <a:lvl1pPr>
              <a:defRPr sz="2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144" name="Rectangle 48"/>
          <p:cNvSpPr>
            <a:spLocks noGrp="1" noChangeArrowheads="1"/>
          </p:cNvSpPr>
          <p:nvPr>
            <p:ph type="subTitle" idx="1"/>
          </p:nvPr>
        </p:nvSpPr>
        <p:spPr>
          <a:xfrm>
            <a:off x="1600200" y="3048000"/>
            <a:ext cx="6197600" cy="14986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Rectangle 45"/>
          <p:cNvSpPr>
            <a:spLocks noGrp="1" noChangeArrowheads="1"/>
          </p:cNvSpPr>
          <p:nvPr>
            <p:ph type="ftr" sz="quarter" idx="10"/>
          </p:nvPr>
        </p:nvSpPr>
        <p:spPr>
          <a:xfrm>
            <a:off x="838200" y="6477000"/>
            <a:ext cx="5181600" cy="2286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6" name="Rectangle 46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553200" y="6477000"/>
            <a:ext cx="2209800" cy="2286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altLang="en-US"/>
              <a:t> </a:t>
            </a:r>
            <a:fld id="{FA1E6314-8947-4F6E-94F2-E7618260AF1A}" type="datetime1">
              <a:rPr lang="en-US" altLang="en-US"/>
              <a:pPr>
                <a:defRPr/>
              </a:pPr>
              <a:t>11/15/2019</a:t>
            </a:fld>
            <a:r>
              <a:rPr lang="en-US" altLang="en-US"/>
              <a:t> </a:t>
            </a:r>
            <a:fld id="{BF996A7D-A199-476A-8DE5-9940F6B5E07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795207" y="308810"/>
            <a:ext cx="2737233" cy="4558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8370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6" name="Rectangle 4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 </a:t>
            </a:r>
            <a:fld id="{03442593-235D-44AC-9396-6865BE54CDA1}" type="datetime1">
              <a:rPr lang="en-US" altLang="en-US"/>
              <a:pPr>
                <a:defRPr/>
              </a:pPr>
              <a:t>11/15/2019</a:t>
            </a:fld>
            <a:r>
              <a:rPr lang="en-US" altLang="en-US"/>
              <a:t> </a:t>
            </a:r>
            <a:fld id="{51EA5122-5F88-41ED-B8E6-A8CA818C4B9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931955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5" name="Rectangle 4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 </a:t>
            </a:r>
            <a:fld id="{03442593-235D-44AC-9396-6865BE54CDA1}" type="datetime1">
              <a:rPr lang="en-US" altLang="en-US"/>
              <a:pPr>
                <a:defRPr/>
              </a:pPr>
              <a:t>11/15/2019</a:t>
            </a:fld>
            <a:r>
              <a:rPr lang="en-US" altLang="en-US"/>
              <a:t> </a:t>
            </a:r>
            <a:fld id="{87294050-1629-4140-85E3-6BC7CB26702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5027087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838200"/>
            <a:ext cx="20574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838200"/>
            <a:ext cx="60198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5" name="Rectangle 4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 </a:t>
            </a:r>
            <a:fld id="{03442593-235D-44AC-9396-6865BE54CDA1}" type="datetime1">
              <a:rPr lang="en-US" altLang="en-US"/>
              <a:pPr>
                <a:defRPr/>
              </a:pPr>
              <a:t>11/15/2019</a:t>
            </a:fld>
            <a:r>
              <a:rPr lang="en-US" altLang="en-US"/>
              <a:t> </a:t>
            </a:r>
            <a:fld id="{ABCF6594-F04E-4EF1-AA0C-7E4D52EBEC9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2622523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hart" preserve="1">
  <p:cSld name="Title, Text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838200"/>
            <a:ext cx="5181600" cy="5794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724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hart Placeholder 3"/>
          <p:cNvSpPr>
            <a:spLocks noGrp="1"/>
          </p:cNvSpPr>
          <p:nvPr>
            <p:ph type="chart" sz="half" idx="2"/>
          </p:nvPr>
        </p:nvSpPr>
        <p:spPr>
          <a:xfrm>
            <a:off x="4648200" y="1600200"/>
            <a:ext cx="4038600" cy="4724400"/>
          </a:xfrm>
        </p:spPr>
        <p:txBody>
          <a:bodyPr/>
          <a:lstStyle/>
          <a:p>
            <a:pPr lvl="0"/>
            <a:endParaRPr lang="en-GB" noProof="0" smtClean="0"/>
          </a:p>
        </p:txBody>
      </p:sp>
      <p:sp>
        <p:nvSpPr>
          <p:cNvPr id="5" name="Rectangle 4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6" name="Rectangle 4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 </a:t>
            </a:r>
            <a:fld id="{03442593-235D-44AC-9396-6865BE54CDA1}" type="datetime1">
              <a:rPr lang="en-US" altLang="en-US"/>
              <a:pPr>
                <a:defRPr/>
              </a:pPr>
              <a:t>11/15/2019</a:t>
            </a:fld>
            <a:r>
              <a:rPr lang="en-US" altLang="en-US"/>
              <a:t> </a:t>
            </a:r>
            <a:fld id="{E8DAC5F9-BF59-4ECA-97ED-D4C869DC289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7420009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838200"/>
            <a:ext cx="5181600" cy="5794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457200" y="1600200"/>
            <a:ext cx="8229600" cy="4724400"/>
          </a:xfrm>
        </p:spPr>
        <p:txBody>
          <a:bodyPr/>
          <a:lstStyle/>
          <a:p>
            <a:pPr lvl="0"/>
            <a:endParaRPr lang="en-GB" noProof="0" smtClean="0"/>
          </a:p>
        </p:txBody>
      </p:sp>
      <p:sp>
        <p:nvSpPr>
          <p:cNvPr id="4" name="Rectangle 4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5" name="Rectangle 4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 </a:t>
            </a:r>
            <a:fld id="{03442593-235D-44AC-9396-6865BE54CDA1}" type="datetime1">
              <a:rPr lang="en-US" altLang="en-US"/>
              <a:pPr>
                <a:defRPr/>
              </a:pPr>
              <a:t>11/15/2019</a:t>
            </a:fld>
            <a:r>
              <a:rPr lang="en-US" altLang="en-US"/>
              <a:t> </a:t>
            </a:r>
            <a:fld id="{24E7815E-A041-407D-B2CE-99575654886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7363001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838200"/>
            <a:ext cx="5181600" cy="5794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724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724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6" name="Rectangle 4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 </a:t>
            </a:r>
            <a:fld id="{03442593-235D-44AC-9396-6865BE54CDA1}" type="datetime1">
              <a:rPr lang="en-US" altLang="en-US"/>
              <a:pPr>
                <a:defRPr/>
              </a:pPr>
              <a:t>11/15/2019</a:t>
            </a:fld>
            <a:r>
              <a:rPr lang="en-US" altLang="en-US"/>
              <a:t> </a:t>
            </a:r>
            <a:fld id="{50CA20EB-7AC5-4F53-BACC-2ED4337C45E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5418143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2D249D-5FC9-4CBE-BD77-2B57423D5E47}" type="datetimeFigureOut">
              <a:rPr lang="en-GB" smtClean="0"/>
              <a:t>15/11/2019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DBDD89-C545-46F8-B1E7-D7D2CAB94EE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495667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2D249D-5FC9-4CBE-BD77-2B57423D5E47}" type="datetimeFigureOut">
              <a:rPr lang="en-GB" smtClean="0"/>
              <a:t>15/11/2019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DBDD89-C545-46F8-B1E7-D7D2CAB94EE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2575310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2D249D-5FC9-4CBE-BD77-2B57423D5E47}" type="datetimeFigureOut">
              <a:rPr lang="en-GB" smtClean="0"/>
              <a:t>15/11/2019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DBDD89-C545-46F8-B1E7-D7D2CAB94EE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4707755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2D249D-5FC9-4CBE-BD77-2B57423D5E47}" type="datetimeFigureOut">
              <a:rPr lang="en-GB" smtClean="0"/>
              <a:t>15/11/2019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DBDD89-C545-46F8-B1E7-D7D2CAB94EE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615133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5" name="Rectangle 4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 </a:t>
            </a:r>
            <a:fld id="{03442593-235D-44AC-9396-6865BE54CDA1}" type="datetime1">
              <a:rPr lang="en-US" altLang="en-US"/>
              <a:pPr>
                <a:defRPr/>
              </a:pPr>
              <a:t>11/15/2019</a:t>
            </a:fld>
            <a:r>
              <a:rPr lang="en-US" altLang="en-US"/>
              <a:t> </a:t>
            </a:r>
            <a:fld id="{223F7436-898E-4616-A7AC-395C77CE14E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5583939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2D249D-5FC9-4CBE-BD77-2B57423D5E47}" type="datetimeFigureOut">
              <a:rPr lang="en-GB" smtClean="0"/>
              <a:t>15/11/2019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DBDD89-C545-46F8-B1E7-D7D2CAB94EE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071197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2D249D-5FC9-4CBE-BD77-2B57423D5E47}" type="datetimeFigureOut">
              <a:rPr lang="en-GB" smtClean="0"/>
              <a:t>15/11/2019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DBDD89-C545-46F8-B1E7-D7D2CAB94EE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8422233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2D249D-5FC9-4CBE-BD77-2B57423D5E47}" type="datetimeFigureOut">
              <a:rPr lang="en-GB" smtClean="0"/>
              <a:t>15/11/2019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DBDD89-C545-46F8-B1E7-D7D2CAB94EE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1271895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2D249D-5FC9-4CBE-BD77-2B57423D5E47}" type="datetimeFigureOut">
              <a:rPr lang="en-GB" smtClean="0"/>
              <a:t>15/11/2019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DBDD89-C545-46F8-B1E7-D7D2CAB94EE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0754497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2D249D-5FC9-4CBE-BD77-2B57423D5E47}" type="datetimeFigureOut">
              <a:rPr lang="en-GB" smtClean="0"/>
              <a:t>15/11/2019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DBDD89-C545-46F8-B1E7-D7D2CAB94EE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016135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2D249D-5FC9-4CBE-BD77-2B57423D5E47}" type="datetimeFigureOut">
              <a:rPr lang="en-GB" smtClean="0"/>
              <a:t>15/11/2019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DBDD89-C545-46F8-B1E7-D7D2CAB94EE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691194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7626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2D249D-5FC9-4CBE-BD77-2B57423D5E47}" type="datetimeFigureOut">
              <a:rPr lang="en-GB" smtClean="0"/>
              <a:t>15/11/2019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DBDD89-C545-46F8-B1E7-D7D2CAB94EE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7504821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DDE4AE-DAE9-4491-A946-C4A20A86A9C7}" type="datetimeFigureOut">
              <a:rPr lang="en-GB" smtClean="0"/>
              <a:t>15/11/2019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21D470-8851-461C-839C-1B51916A84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5975454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DDE4AE-DAE9-4491-A946-C4A20A86A9C7}" type="datetimeFigureOut">
              <a:rPr lang="en-GB" smtClean="0"/>
              <a:t>15/11/2019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21D470-8851-461C-839C-1B51916A84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7841767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DDE4AE-DAE9-4491-A946-C4A20A86A9C7}" type="datetimeFigureOut">
              <a:rPr lang="en-GB" smtClean="0"/>
              <a:t>15/11/2019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21D470-8851-461C-839C-1B51916A84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954254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MRC CBSU Graduate Statistics Lectures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 </a:t>
            </a:r>
            <a:fld id="{03442593-235D-44AC-9396-6865BE54CDA1}" type="datetime1">
              <a:rPr lang="en-US" altLang="en-US" smtClean="0"/>
              <a:pPr>
                <a:defRPr/>
              </a:pPr>
              <a:t>11/15/2019</a:t>
            </a:fld>
            <a:r>
              <a:rPr lang="en-US" altLang="en-US" smtClean="0"/>
              <a:t> </a:t>
            </a:r>
            <a:fld id="{7A9049E8-52F6-46ED-8E37-7F2B8285022F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6915618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DDE4AE-DAE9-4491-A946-C4A20A86A9C7}" type="datetimeFigureOut">
              <a:rPr lang="en-GB" smtClean="0"/>
              <a:t>15/11/2019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21D470-8851-461C-839C-1B51916A84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4455052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DDE4AE-DAE9-4491-A946-C4A20A86A9C7}" type="datetimeFigureOut">
              <a:rPr lang="en-GB" smtClean="0"/>
              <a:t>15/11/2019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21D470-8851-461C-839C-1B51916A84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4267290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DDE4AE-DAE9-4491-A946-C4A20A86A9C7}" type="datetimeFigureOut">
              <a:rPr lang="en-GB" smtClean="0"/>
              <a:t>15/11/2019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21D470-8851-461C-839C-1B51916A84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2237532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DDE4AE-DAE9-4491-A946-C4A20A86A9C7}" type="datetimeFigureOut">
              <a:rPr lang="en-GB" smtClean="0"/>
              <a:t>15/11/2019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21D470-8851-461C-839C-1B51916A84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40386285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DDE4AE-DAE9-4491-A946-C4A20A86A9C7}" type="datetimeFigureOut">
              <a:rPr lang="en-GB" smtClean="0"/>
              <a:t>15/11/2019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21D470-8851-461C-839C-1B51916A84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58764480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DDE4AE-DAE9-4491-A946-C4A20A86A9C7}" type="datetimeFigureOut">
              <a:rPr lang="en-GB" smtClean="0"/>
              <a:t>15/11/2019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21D470-8851-461C-839C-1B51916A84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04897122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DDE4AE-DAE9-4491-A946-C4A20A86A9C7}" type="datetimeFigureOut">
              <a:rPr lang="en-GB" smtClean="0"/>
              <a:t>15/11/2019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21D470-8851-461C-839C-1B51916A84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66556109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7626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DDE4AE-DAE9-4491-A946-C4A20A86A9C7}" type="datetimeFigureOut">
              <a:rPr lang="en-GB" smtClean="0"/>
              <a:t>15/11/2019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21D470-8851-461C-839C-1B51916A84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69483213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F24C37-9A86-410A-A329-86DF030216CC}" type="datetimeFigureOut">
              <a:rPr lang="en-GB" smtClean="0"/>
              <a:t>15/11/2019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893E84-D9EB-4BC5-B082-D1C7C1DB904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46548636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F24C37-9A86-410A-A329-86DF030216CC}" type="datetimeFigureOut">
              <a:rPr lang="en-GB" smtClean="0"/>
              <a:t>15/11/2019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893E84-D9EB-4BC5-B082-D1C7C1DB904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754157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5" name="Rectangle 4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 </a:t>
            </a:r>
            <a:fld id="{03442593-235D-44AC-9396-6865BE54CDA1}" type="datetime1">
              <a:rPr lang="en-US" altLang="en-US"/>
              <a:pPr>
                <a:defRPr/>
              </a:pPr>
              <a:t>11/15/2019</a:t>
            </a:fld>
            <a:r>
              <a:rPr lang="en-US" altLang="en-US"/>
              <a:t> </a:t>
            </a:r>
            <a:fld id="{40F98131-387E-4529-B216-263EE1092C9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36723332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F24C37-9A86-410A-A329-86DF030216CC}" type="datetimeFigureOut">
              <a:rPr lang="en-GB" smtClean="0"/>
              <a:t>15/11/2019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893E84-D9EB-4BC5-B082-D1C7C1DB904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69766250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F24C37-9A86-410A-A329-86DF030216CC}" type="datetimeFigureOut">
              <a:rPr lang="en-GB" smtClean="0"/>
              <a:t>15/11/2019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893E84-D9EB-4BC5-B082-D1C7C1DB904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46162356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F24C37-9A86-410A-A329-86DF030216CC}" type="datetimeFigureOut">
              <a:rPr lang="en-GB" smtClean="0"/>
              <a:t>15/11/2019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893E84-D9EB-4BC5-B082-D1C7C1DB904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7836040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F24C37-9A86-410A-A329-86DF030216CC}" type="datetimeFigureOut">
              <a:rPr lang="en-GB" smtClean="0"/>
              <a:t>15/11/2019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893E84-D9EB-4BC5-B082-D1C7C1DB904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49572426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F24C37-9A86-410A-A329-86DF030216CC}" type="datetimeFigureOut">
              <a:rPr lang="en-GB" smtClean="0"/>
              <a:t>15/11/2019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893E84-D9EB-4BC5-B082-D1C7C1DB904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54180558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F24C37-9A86-410A-A329-86DF030216CC}" type="datetimeFigureOut">
              <a:rPr lang="en-GB" smtClean="0"/>
              <a:t>15/11/2019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893E84-D9EB-4BC5-B082-D1C7C1DB904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605311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F24C37-9A86-410A-A329-86DF030216CC}" type="datetimeFigureOut">
              <a:rPr lang="en-GB" smtClean="0"/>
              <a:t>15/11/2019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893E84-D9EB-4BC5-B082-D1C7C1DB904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8422306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F24C37-9A86-410A-A329-86DF030216CC}" type="datetimeFigureOut">
              <a:rPr lang="en-GB" smtClean="0"/>
              <a:t>15/11/2019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893E84-D9EB-4BC5-B082-D1C7C1DB904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78937341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7626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F24C37-9A86-410A-A329-86DF030216CC}" type="datetimeFigureOut">
              <a:rPr lang="en-GB" smtClean="0"/>
              <a:t>15/11/2019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893E84-D9EB-4BC5-B082-D1C7C1DB904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431813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6" name="Rectangle 4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 </a:t>
            </a:r>
            <a:fld id="{03442593-235D-44AC-9396-6865BE54CDA1}" type="datetime1">
              <a:rPr lang="en-US" altLang="en-US"/>
              <a:pPr>
                <a:defRPr/>
              </a:pPr>
              <a:t>11/15/2019</a:t>
            </a:fld>
            <a:r>
              <a:rPr lang="en-US" altLang="en-US"/>
              <a:t> </a:t>
            </a:r>
            <a:fld id="{A0100E80-6F46-4B72-9760-8D2A53D750E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606778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8" name="Rectangle 4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 </a:t>
            </a:r>
            <a:fld id="{03442593-235D-44AC-9396-6865BE54CDA1}" type="datetime1">
              <a:rPr lang="en-US" altLang="en-US"/>
              <a:pPr>
                <a:defRPr/>
              </a:pPr>
              <a:t>11/15/2019</a:t>
            </a:fld>
            <a:r>
              <a:rPr lang="en-US" altLang="en-US"/>
              <a:t> </a:t>
            </a:r>
            <a:fld id="{F57F88A4-8CBE-41E7-B234-A2740444905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40760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4" name="Rectangle 4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 </a:t>
            </a:r>
            <a:fld id="{03442593-235D-44AC-9396-6865BE54CDA1}" type="datetime1">
              <a:rPr lang="en-US" altLang="en-US"/>
              <a:pPr>
                <a:defRPr/>
              </a:pPr>
              <a:t>11/15/2019</a:t>
            </a:fld>
            <a:r>
              <a:rPr lang="en-US" altLang="en-US"/>
              <a:t> </a:t>
            </a:r>
            <a:fld id="{065EAD2B-1549-4430-9BD0-4C1ECFDECDD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37165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3" name="Rectangle 4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 </a:t>
            </a:r>
            <a:fld id="{03442593-235D-44AC-9396-6865BE54CDA1}" type="datetime1">
              <a:rPr lang="en-US" altLang="en-US"/>
              <a:pPr>
                <a:defRPr/>
              </a:pPr>
              <a:t>11/15/2019</a:t>
            </a:fld>
            <a:r>
              <a:rPr lang="en-US" altLang="en-US"/>
              <a:t> </a:t>
            </a:r>
            <a:fld id="{9E757FE7-920F-452D-AA30-43E3D18BC5E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06574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6" name="Rectangle 4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 </a:t>
            </a:r>
            <a:fld id="{03442593-235D-44AC-9396-6865BE54CDA1}" type="datetime1">
              <a:rPr lang="en-US" altLang="en-US"/>
              <a:pPr>
                <a:defRPr/>
              </a:pPr>
              <a:t>11/15/2019</a:t>
            </a:fld>
            <a:r>
              <a:rPr lang="en-US" altLang="en-US"/>
              <a:t> </a:t>
            </a:r>
            <a:fld id="{950E190B-6472-4378-BB45-064E2DB73DE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981145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5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4.xml"/><Relationship Id="rId3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3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8.xml"/><Relationship Id="rId1" Type="http://schemas.openxmlformats.org/officeDocument/2006/relationships/slideLayout" Target="../slideLayouts/slideLayout27.xml"/><Relationship Id="rId6" Type="http://schemas.openxmlformats.org/officeDocument/2006/relationships/slideLayout" Target="../slideLayouts/slideLayout32.xml"/><Relationship Id="rId11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5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5.xml"/><Relationship Id="rId3" Type="http://schemas.openxmlformats.org/officeDocument/2006/relationships/slideLayout" Target="../slideLayouts/slideLayout40.xml"/><Relationship Id="rId7" Type="http://schemas.openxmlformats.org/officeDocument/2006/relationships/slideLayout" Target="../slideLayouts/slideLayout44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9.xml"/><Relationship Id="rId1" Type="http://schemas.openxmlformats.org/officeDocument/2006/relationships/slideLayout" Target="../slideLayouts/slideLayout38.xml"/><Relationship Id="rId6" Type="http://schemas.openxmlformats.org/officeDocument/2006/relationships/slideLayout" Target="../slideLayouts/slideLayout43.xml"/><Relationship Id="rId11" Type="http://schemas.openxmlformats.org/officeDocument/2006/relationships/slideLayout" Target="../slideLayouts/slideLayout48.xml"/><Relationship Id="rId5" Type="http://schemas.openxmlformats.org/officeDocument/2006/relationships/slideLayout" Target="../slideLayouts/slideLayout42.xml"/><Relationship Id="rId10" Type="http://schemas.openxmlformats.org/officeDocument/2006/relationships/slideLayout" Target="../slideLayouts/slideLayout47.xml"/><Relationship Id="rId4" Type="http://schemas.openxmlformats.org/officeDocument/2006/relationships/slideLayout" Target="../slideLayouts/slideLayout41.xml"/><Relationship Id="rId9" Type="http://schemas.openxmlformats.org/officeDocument/2006/relationships/slideLayout" Target="../slideLayouts/slideLayout4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45"/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838200"/>
            <a:ext cx="51816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46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72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3120" name="Rectangle 4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914400" y="6477000"/>
            <a:ext cx="51054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000"/>
            </a:lvl1pPr>
          </a:lstStyle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3121" name="Rectangle 4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472238"/>
            <a:ext cx="21336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 smtClean="0"/>
            </a:lvl1pPr>
          </a:lstStyle>
          <a:p>
            <a:pPr>
              <a:defRPr/>
            </a:pPr>
            <a:r>
              <a:rPr lang="en-US" altLang="en-US"/>
              <a:t> </a:t>
            </a:r>
            <a:fld id="{03442593-235D-44AC-9396-6865BE54CDA1}" type="datetime1">
              <a:rPr lang="en-US" altLang="en-US"/>
              <a:pPr>
                <a:defRPr/>
              </a:pPr>
              <a:t>11/15/2019</a:t>
            </a:fld>
            <a:r>
              <a:rPr lang="en-US" altLang="en-US"/>
              <a:t> </a:t>
            </a:r>
            <a:fld id="{7A9049E8-52F6-46ED-8E37-7F2B8285022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grpSp>
        <p:nvGrpSpPr>
          <p:cNvPr id="1030" name="Group 51"/>
          <p:cNvGrpSpPr>
            <a:grpSpLocks/>
          </p:cNvGrpSpPr>
          <p:nvPr userDrawn="1"/>
        </p:nvGrpSpPr>
        <p:grpSpPr bwMode="auto">
          <a:xfrm>
            <a:off x="165100" y="1036638"/>
            <a:ext cx="9223375" cy="958850"/>
            <a:chOff x="96" y="653"/>
            <a:chExt cx="5365" cy="604"/>
          </a:xfrm>
        </p:grpSpPr>
        <p:sp>
          <p:nvSpPr>
            <p:cNvPr id="1032" name="Rectangle 52"/>
            <p:cNvSpPr>
              <a:spLocks noChangeArrowheads="1"/>
            </p:cNvSpPr>
            <p:nvPr/>
          </p:nvSpPr>
          <p:spPr bwMode="ltGray">
            <a:xfrm>
              <a:off x="192" y="768"/>
              <a:ext cx="276" cy="299"/>
            </a:xfrm>
            <a:prstGeom prst="rect">
              <a:avLst/>
            </a:prstGeom>
            <a:solidFill>
              <a:srgbClr val="FC3C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sz="1600">
                  <a:solidFill>
                    <a:schemeClr val="tx1"/>
                  </a:solidFill>
                  <a:latin typeface="Verdana" pitchFamily="34" charset="0"/>
                </a:defRPr>
              </a:lvl1pPr>
              <a:lvl2pPr marL="742950" indent="-285750">
                <a:defRPr sz="1600">
                  <a:solidFill>
                    <a:schemeClr val="tx1"/>
                  </a:solidFill>
                  <a:latin typeface="Verdana" pitchFamily="34" charset="0"/>
                </a:defRPr>
              </a:lvl2pPr>
              <a:lvl3pPr marL="1143000" indent="-228600">
                <a:defRPr sz="1600">
                  <a:solidFill>
                    <a:schemeClr val="tx1"/>
                  </a:solidFill>
                  <a:latin typeface="Verdana" pitchFamily="34" charset="0"/>
                </a:defRPr>
              </a:lvl3pPr>
              <a:lvl4pPr marL="1600200" indent="-228600">
                <a:defRPr sz="1600">
                  <a:solidFill>
                    <a:schemeClr val="tx1"/>
                  </a:solidFill>
                  <a:latin typeface="Verdana" pitchFamily="34" charset="0"/>
                </a:defRPr>
              </a:lvl4pPr>
              <a:lvl5pPr marL="2057400" indent="-228600">
                <a:defRPr sz="1600">
                  <a:solidFill>
                    <a:schemeClr val="tx1"/>
                  </a:solidFill>
                  <a:latin typeface="Verdan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Verdan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Verdan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Verdan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Verdana" pitchFamily="34" charset="0"/>
                </a:defRPr>
              </a:lvl9pPr>
            </a:lstStyle>
            <a:p>
              <a:pPr algn="ctr">
                <a:defRPr/>
              </a:pPr>
              <a:endParaRPr lang="en-GB" altLang="en-US" smtClean="0"/>
            </a:p>
          </p:txBody>
        </p:sp>
        <p:sp>
          <p:nvSpPr>
            <p:cNvPr id="1033" name="Rectangle 53"/>
            <p:cNvSpPr>
              <a:spLocks noChangeArrowheads="1"/>
            </p:cNvSpPr>
            <p:nvPr/>
          </p:nvSpPr>
          <p:spPr bwMode="ltGray">
            <a:xfrm>
              <a:off x="341" y="958"/>
              <a:ext cx="266" cy="299"/>
            </a:xfrm>
            <a:prstGeom prst="rect">
              <a:avLst/>
            </a:prstGeom>
            <a:solidFill>
              <a:srgbClr val="B236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sz="1600">
                  <a:solidFill>
                    <a:schemeClr val="tx1"/>
                  </a:solidFill>
                  <a:latin typeface="Verdana" pitchFamily="34" charset="0"/>
                </a:defRPr>
              </a:lvl1pPr>
              <a:lvl2pPr marL="742950" indent="-285750">
                <a:defRPr sz="1600">
                  <a:solidFill>
                    <a:schemeClr val="tx1"/>
                  </a:solidFill>
                  <a:latin typeface="Verdana" pitchFamily="34" charset="0"/>
                </a:defRPr>
              </a:lvl2pPr>
              <a:lvl3pPr marL="1143000" indent="-228600">
                <a:defRPr sz="1600">
                  <a:solidFill>
                    <a:schemeClr val="tx1"/>
                  </a:solidFill>
                  <a:latin typeface="Verdana" pitchFamily="34" charset="0"/>
                </a:defRPr>
              </a:lvl3pPr>
              <a:lvl4pPr marL="1600200" indent="-228600">
                <a:defRPr sz="1600">
                  <a:solidFill>
                    <a:schemeClr val="tx1"/>
                  </a:solidFill>
                  <a:latin typeface="Verdana" pitchFamily="34" charset="0"/>
                </a:defRPr>
              </a:lvl4pPr>
              <a:lvl5pPr marL="2057400" indent="-228600">
                <a:defRPr sz="1600">
                  <a:solidFill>
                    <a:schemeClr val="tx1"/>
                  </a:solidFill>
                  <a:latin typeface="Verdan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Verdan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Verdan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Verdan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Verdana" pitchFamily="34" charset="0"/>
                </a:defRPr>
              </a:lvl9pPr>
            </a:lstStyle>
            <a:p>
              <a:pPr algn="ctr">
                <a:defRPr/>
              </a:pPr>
              <a:endParaRPr lang="en-GB" altLang="en-US" smtClean="0"/>
            </a:p>
          </p:txBody>
        </p:sp>
        <p:sp>
          <p:nvSpPr>
            <p:cNvPr id="1034" name="Rectangle 54"/>
            <p:cNvSpPr>
              <a:spLocks noChangeArrowheads="1"/>
            </p:cNvSpPr>
            <p:nvPr/>
          </p:nvSpPr>
          <p:spPr bwMode="gray">
            <a:xfrm>
              <a:off x="432" y="789"/>
              <a:ext cx="11" cy="363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sz="1600">
                  <a:solidFill>
                    <a:schemeClr val="tx1"/>
                  </a:solidFill>
                  <a:latin typeface="Verdana" pitchFamily="34" charset="0"/>
                </a:defRPr>
              </a:lvl1pPr>
              <a:lvl2pPr marL="742950" indent="-285750">
                <a:defRPr sz="1600">
                  <a:solidFill>
                    <a:schemeClr val="tx1"/>
                  </a:solidFill>
                  <a:latin typeface="Verdana" pitchFamily="34" charset="0"/>
                </a:defRPr>
              </a:lvl2pPr>
              <a:lvl3pPr marL="1143000" indent="-228600">
                <a:defRPr sz="1600">
                  <a:solidFill>
                    <a:schemeClr val="tx1"/>
                  </a:solidFill>
                  <a:latin typeface="Verdana" pitchFamily="34" charset="0"/>
                </a:defRPr>
              </a:lvl3pPr>
              <a:lvl4pPr marL="1600200" indent="-228600">
                <a:defRPr sz="1600">
                  <a:solidFill>
                    <a:schemeClr val="tx1"/>
                  </a:solidFill>
                  <a:latin typeface="Verdana" pitchFamily="34" charset="0"/>
                </a:defRPr>
              </a:lvl4pPr>
              <a:lvl5pPr marL="2057400" indent="-228600">
                <a:defRPr sz="1600">
                  <a:solidFill>
                    <a:schemeClr val="tx1"/>
                  </a:solidFill>
                  <a:latin typeface="Verdan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Verdan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Verdan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Verdan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Verdana" pitchFamily="34" charset="0"/>
                </a:defRPr>
              </a:lvl9pPr>
            </a:lstStyle>
            <a:p>
              <a:pPr algn="ctr">
                <a:defRPr/>
              </a:pPr>
              <a:endParaRPr lang="en-GB" altLang="en-US" smtClean="0"/>
            </a:p>
          </p:txBody>
        </p:sp>
        <p:sp>
          <p:nvSpPr>
            <p:cNvPr id="1035" name="Rectangle 55"/>
            <p:cNvSpPr>
              <a:spLocks noChangeArrowheads="1"/>
            </p:cNvSpPr>
            <p:nvPr/>
          </p:nvSpPr>
          <p:spPr bwMode="gray">
            <a:xfrm>
              <a:off x="288" y="767"/>
              <a:ext cx="11" cy="38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sz="1600">
                  <a:solidFill>
                    <a:schemeClr val="tx1"/>
                  </a:solidFill>
                  <a:latin typeface="Verdana" pitchFamily="34" charset="0"/>
                </a:defRPr>
              </a:lvl1pPr>
              <a:lvl2pPr marL="742950" indent="-285750">
                <a:defRPr sz="1600">
                  <a:solidFill>
                    <a:schemeClr val="tx1"/>
                  </a:solidFill>
                  <a:latin typeface="Verdana" pitchFamily="34" charset="0"/>
                </a:defRPr>
              </a:lvl2pPr>
              <a:lvl3pPr marL="1143000" indent="-228600">
                <a:defRPr sz="1600">
                  <a:solidFill>
                    <a:schemeClr val="tx1"/>
                  </a:solidFill>
                  <a:latin typeface="Verdana" pitchFamily="34" charset="0"/>
                </a:defRPr>
              </a:lvl3pPr>
              <a:lvl4pPr marL="1600200" indent="-228600">
                <a:defRPr sz="1600">
                  <a:solidFill>
                    <a:schemeClr val="tx1"/>
                  </a:solidFill>
                  <a:latin typeface="Verdana" pitchFamily="34" charset="0"/>
                </a:defRPr>
              </a:lvl4pPr>
              <a:lvl5pPr marL="2057400" indent="-228600">
                <a:defRPr sz="1600">
                  <a:solidFill>
                    <a:schemeClr val="tx1"/>
                  </a:solidFill>
                  <a:latin typeface="Verdan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Verdan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Verdan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Verdan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Verdana" pitchFamily="34" charset="0"/>
                </a:defRPr>
              </a:lvl9pPr>
            </a:lstStyle>
            <a:p>
              <a:pPr algn="ctr">
                <a:defRPr/>
              </a:pPr>
              <a:endParaRPr lang="en-GB" altLang="en-US" sz="2400" smtClean="0">
                <a:latin typeface="Tahoma" pitchFamily="34" charset="0"/>
              </a:endParaRPr>
            </a:p>
            <a:p>
              <a:pPr algn="ctr">
                <a:defRPr/>
              </a:pPr>
              <a:endParaRPr lang="en-GB" altLang="en-US" smtClean="0"/>
            </a:p>
          </p:txBody>
        </p:sp>
        <p:sp>
          <p:nvSpPr>
            <p:cNvPr id="1036" name="Rectangle 56"/>
            <p:cNvSpPr>
              <a:spLocks noChangeArrowheads="1"/>
            </p:cNvSpPr>
            <p:nvPr/>
          </p:nvSpPr>
          <p:spPr bwMode="gray">
            <a:xfrm>
              <a:off x="336" y="699"/>
              <a:ext cx="11" cy="453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sz="1600">
                  <a:solidFill>
                    <a:schemeClr val="tx1"/>
                  </a:solidFill>
                  <a:latin typeface="Verdana" pitchFamily="34" charset="0"/>
                </a:defRPr>
              </a:lvl1pPr>
              <a:lvl2pPr marL="742950" indent="-285750">
                <a:defRPr sz="1600">
                  <a:solidFill>
                    <a:schemeClr val="tx1"/>
                  </a:solidFill>
                  <a:latin typeface="Verdana" pitchFamily="34" charset="0"/>
                </a:defRPr>
              </a:lvl2pPr>
              <a:lvl3pPr marL="1143000" indent="-228600">
                <a:defRPr sz="1600">
                  <a:solidFill>
                    <a:schemeClr val="tx1"/>
                  </a:solidFill>
                  <a:latin typeface="Verdana" pitchFamily="34" charset="0"/>
                </a:defRPr>
              </a:lvl3pPr>
              <a:lvl4pPr marL="1600200" indent="-228600">
                <a:defRPr sz="1600">
                  <a:solidFill>
                    <a:schemeClr val="tx1"/>
                  </a:solidFill>
                  <a:latin typeface="Verdana" pitchFamily="34" charset="0"/>
                </a:defRPr>
              </a:lvl4pPr>
              <a:lvl5pPr marL="2057400" indent="-228600">
                <a:defRPr sz="1600">
                  <a:solidFill>
                    <a:schemeClr val="tx1"/>
                  </a:solidFill>
                  <a:latin typeface="Verdan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Verdan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Verdan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Verdan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Verdana" pitchFamily="34" charset="0"/>
                </a:defRPr>
              </a:lvl9pPr>
            </a:lstStyle>
            <a:p>
              <a:pPr algn="ctr">
                <a:defRPr/>
              </a:pPr>
              <a:endParaRPr lang="en-GB" altLang="en-US" smtClean="0"/>
            </a:p>
          </p:txBody>
        </p:sp>
        <p:sp>
          <p:nvSpPr>
            <p:cNvPr id="1037" name="Rectangle 57"/>
            <p:cNvSpPr>
              <a:spLocks noChangeArrowheads="1"/>
            </p:cNvSpPr>
            <p:nvPr/>
          </p:nvSpPr>
          <p:spPr bwMode="gray">
            <a:xfrm>
              <a:off x="384" y="653"/>
              <a:ext cx="11" cy="499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sz="1600">
                  <a:solidFill>
                    <a:schemeClr val="tx1"/>
                  </a:solidFill>
                  <a:latin typeface="Verdana" pitchFamily="34" charset="0"/>
                </a:defRPr>
              </a:lvl1pPr>
              <a:lvl2pPr marL="742950" indent="-285750">
                <a:defRPr sz="1600">
                  <a:solidFill>
                    <a:schemeClr val="tx1"/>
                  </a:solidFill>
                  <a:latin typeface="Verdana" pitchFamily="34" charset="0"/>
                </a:defRPr>
              </a:lvl2pPr>
              <a:lvl3pPr marL="1143000" indent="-228600">
                <a:defRPr sz="1600">
                  <a:solidFill>
                    <a:schemeClr val="tx1"/>
                  </a:solidFill>
                  <a:latin typeface="Verdana" pitchFamily="34" charset="0"/>
                </a:defRPr>
              </a:lvl3pPr>
              <a:lvl4pPr marL="1600200" indent="-228600">
                <a:defRPr sz="1600">
                  <a:solidFill>
                    <a:schemeClr val="tx1"/>
                  </a:solidFill>
                  <a:latin typeface="Verdana" pitchFamily="34" charset="0"/>
                </a:defRPr>
              </a:lvl4pPr>
              <a:lvl5pPr marL="2057400" indent="-228600">
                <a:defRPr sz="1600">
                  <a:solidFill>
                    <a:schemeClr val="tx1"/>
                  </a:solidFill>
                  <a:latin typeface="Verdan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Verdan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Verdan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Verdan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Verdana" pitchFamily="34" charset="0"/>
                </a:defRPr>
              </a:lvl9pPr>
            </a:lstStyle>
            <a:p>
              <a:pPr algn="ctr">
                <a:defRPr/>
              </a:pPr>
              <a:endParaRPr lang="en-GB" altLang="en-US" smtClean="0"/>
            </a:p>
          </p:txBody>
        </p:sp>
        <p:sp>
          <p:nvSpPr>
            <p:cNvPr id="1038" name="Rectangle 58"/>
            <p:cNvSpPr>
              <a:spLocks noChangeArrowheads="1"/>
            </p:cNvSpPr>
            <p:nvPr/>
          </p:nvSpPr>
          <p:spPr bwMode="gray">
            <a:xfrm>
              <a:off x="480" y="812"/>
              <a:ext cx="11" cy="34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sz="1600">
                  <a:solidFill>
                    <a:schemeClr val="tx1"/>
                  </a:solidFill>
                  <a:latin typeface="Verdana" pitchFamily="34" charset="0"/>
                </a:defRPr>
              </a:lvl1pPr>
              <a:lvl2pPr marL="742950" indent="-285750">
                <a:defRPr sz="1600">
                  <a:solidFill>
                    <a:schemeClr val="tx1"/>
                  </a:solidFill>
                  <a:latin typeface="Verdana" pitchFamily="34" charset="0"/>
                </a:defRPr>
              </a:lvl2pPr>
              <a:lvl3pPr marL="1143000" indent="-228600">
                <a:defRPr sz="1600">
                  <a:solidFill>
                    <a:schemeClr val="tx1"/>
                  </a:solidFill>
                  <a:latin typeface="Verdana" pitchFamily="34" charset="0"/>
                </a:defRPr>
              </a:lvl3pPr>
              <a:lvl4pPr marL="1600200" indent="-228600">
                <a:defRPr sz="1600">
                  <a:solidFill>
                    <a:schemeClr val="tx1"/>
                  </a:solidFill>
                  <a:latin typeface="Verdana" pitchFamily="34" charset="0"/>
                </a:defRPr>
              </a:lvl4pPr>
              <a:lvl5pPr marL="2057400" indent="-228600">
                <a:defRPr sz="1600">
                  <a:solidFill>
                    <a:schemeClr val="tx1"/>
                  </a:solidFill>
                  <a:latin typeface="Verdan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Verdan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Verdan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Verdan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Verdana" pitchFamily="34" charset="0"/>
                </a:defRPr>
              </a:lvl9pPr>
            </a:lstStyle>
            <a:p>
              <a:pPr algn="ctr">
                <a:defRPr/>
              </a:pPr>
              <a:endParaRPr lang="en-GB" altLang="en-US" smtClean="0"/>
            </a:p>
          </p:txBody>
        </p:sp>
        <p:sp>
          <p:nvSpPr>
            <p:cNvPr id="1039" name="Rectangle 59"/>
            <p:cNvSpPr>
              <a:spLocks noChangeArrowheads="1"/>
            </p:cNvSpPr>
            <p:nvPr/>
          </p:nvSpPr>
          <p:spPr bwMode="gray">
            <a:xfrm>
              <a:off x="528" y="835"/>
              <a:ext cx="11" cy="317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sz="1600">
                  <a:solidFill>
                    <a:schemeClr val="tx1"/>
                  </a:solidFill>
                  <a:latin typeface="Verdana" pitchFamily="34" charset="0"/>
                </a:defRPr>
              </a:lvl1pPr>
              <a:lvl2pPr marL="742950" indent="-285750">
                <a:defRPr sz="1600">
                  <a:solidFill>
                    <a:schemeClr val="tx1"/>
                  </a:solidFill>
                  <a:latin typeface="Verdana" pitchFamily="34" charset="0"/>
                </a:defRPr>
              </a:lvl2pPr>
              <a:lvl3pPr marL="1143000" indent="-228600">
                <a:defRPr sz="1600">
                  <a:solidFill>
                    <a:schemeClr val="tx1"/>
                  </a:solidFill>
                  <a:latin typeface="Verdana" pitchFamily="34" charset="0"/>
                </a:defRPr>
              </a:lvl3pPr>
              <a:lvl4pPr marL="1600200" indent="-228600">
                <a:defRPr sz="1600">
                  <a:solidFill>
                    <a:schemeClr val="tx1"/>
                  </a:solidFill>
                  <a:latin typeface="Verdana" pitchFamily="34" charset="0"/>
                </a:defRPr>
              </a:lvl4pPr>
              <a:lvl5pPr marL="2057400" indent="-228600">
                <a:defRPr sz="1600">
                  <a:solidFill>
                    <a:schemeClr val="tx1"/>
                  </a:solidFill>
                  <a:latin typeface="Verdan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Verdan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Verdan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Verdan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Verdana" pitchFamily="34" charset="0"/>
                </a:defRPr>
              </a:lvl9pPr>
            </a:lstStyle>
            <a:p>
              <a:pPr algn="ctr">
                <a:defRPr/>
              </a:pPr>
              <a:endParaRPr lang="en-GB" altLang="en-US" smtClean="0"/>
            </a:p>
          </p:txBody>
        </p:sp>
        <p:sp>
          <p:nvSpPr>
            <p:cNvPr id="1040" name="Rectangle 60"/>
            <p:cNvSpPr>
              <a:spLocks noChangeArrowheads="1"/>
            </p:cNvSpPr>
            <p:nvPr/>
          </p:nvSpPr>
          <p:spPr bwMode="gray">
            <a:xfrm>
              <a:off x="576" y="903"/>
              <a:ext cx="11" cy="249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sz="1600">
                  <a:solidFill>
                    <a:schemeClr val="tx1"/>
                  </a:solidFill>
                  <a:latin typeface="Verdana" pitchFamily="34" charset="0"/>
                </a:defRPr>
              </a:lvl1pPr>
              <a:lvl2pPr marL="742950" indent="-285750">
                <a:defRPr sz="1600">
                  <a:solidFill>
                    <a:schemeClr val="tx1"/>
                  </a:solidFill>
                  <a:latin typeface="Verdana" pitchFamily="34" charset="0"/>
                </a:defRPr>
              </a:lvl2pPr>
              <a:lvl3pPr marL="1143000" indent="-228600">
                <a:defRPr sz="1600">
                  <a:solidFill>
                    <a:schemeClr val="tx1"/>
                  </a:solidFill>
                  <a:latin typeface="Verdana" pitchFamily="34" charset="0"/>
                </a:defRPr>
              </a:lvl3pPr>
              <a:lvl4pPr marL="1600200" indent="-228600">
                <a:defRPr sz="1600">
                  <a:solidFill>
                    <a:schemeClr val="tx1"/>
                  </a:solidFill>
                  <a:latin typeface="Verdana" pitchFamily="34" charset="0"/>
                </a:defRPr>
              </a:lvl4pPr>
              <a:lvl5pPr marL="2057400" indent="-228600">
                <a:defRPr sz="1600">
                  <a:solidFill>
                    <a:schemeClr val="tx1"/>
                  </a:solidFill>
                  <a:latin typeface="Verdan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Verdan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Verdan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Verdan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Verdana" pitchFamily="34" charset="0"/>
                </a:defRPr>
              </a:lvl9pPr>
            </a:lstStyle>
            <a:p>
              <a:pPr algn="ctr">
                <a:defRPr/>
              </a:pPr>
              <a:endParaRPr lang="en-GB" altLang="en-US" smtClean="0"/>
            </a:p>
          </p:txBody>
        </p:sp>
        <p:sp>
          <p:nvSpPr>
            <p:cNvPr id="1041" name="Rectangle 61"/>
            <p:cNvSpPr>
              <a:spLocks noChangeArrowheads="1"/>
            </p:cNvSpPr>
            <p:nvPr/>
          </p:nvSpPr>
          <p:spPr bwMode="gray">
            <a:xfrm>
              <a:off x="240" y="989"/>
              <a:ext cx="6" cy="163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sz="1600">
                  <a:solidFill>
                    <a:schemeClr val="tx1"/>
                  </a:solidFill>
                  <a:latin typeface="Verdana" pitchFamily="34" charset="0"/>
                </a:defRPr>
              </a:lvl1pPr>
              <a:lvl2pPr marL="742950" indent="-285750">
                <a:defRPr sz="1600">
                  <a:solidFill>
                    <a:schemeClr val="tx1"/>
                  </a:solidFill>
                  <a:latin typeface="Verdana" pitchFamily="34" charset="0"/>
                </a:defRPr>
              </a:lvl2pPr>
              <a:lvl3pPr marL="1143000" indent="-228600">
                <a:defRPr sz="1600">
                  <a:solidFill>
                    <a:schemeClr val="tx1"/>
                  </a:solidFill>
                  <a:latin typeface="Verdana" pitchFamily="34" charset="0"/>
                </a:defRPr>
              </a:lvl3pPr>
              <a:lvl4pPr marL="1600200" indent="-228600">
                <a:defRPr sz="1600">
                  <a:solidFill>
                    <a:schemeClr val="tx1"/>
                  </a:solidFill>
                  <a:latin typeface="Verdana" pitchFamily="34" charset="0"/>
                </a:defRPr>
              </a:lvl4pPr>
              <a:lvl5pPr marL="2057400" indent="-228600">
                <a:defRPr sz="1600">
                  <a:solidFill>
                    <a:schemeClr val="tx1"/>
                  </a:solidFill>
                  <a:latin typeface="Verdan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Verdan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Verdan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Verdan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Verdana" pitchFamily="34" charset="0"/>
                </a:defRPr>
              </a:lvl9pPr>
            </a:lstStyle>
            <a:p>
              <a:pPr algn="ctr">
                <a:defRPr/>
              </a:pPr>
              <a:endParaRPr lang="en-GB" altLang="en-US" smtClean="0"/>
            </a:p>
          </p:txBody>
        </p:sp>
        <p:sp>
          <p:nvSpPr>
            <p:cNvPr id="1042" name="Rectangle 62"/>
            <p:cNvSpPr>
              <a:spLocks noChangeArrowheads="1"/>
            </p:cNvSpPr>
            <p:nvPr/>
          </p:nvSpPr>
          <p:spPr bwMode="gray">
            <a:xfrm>
              <a:off x="144" y="1102"/>
              <a:ext cx="11" cy="5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sz="1600">
                  <a:solidFill>
                    <a:schemeClr val="tx1"/>
                  </a:solidFill>
                  <a:latin typeface="Verdana" pitchFamily="34" charset="0"/>
                </a:defRPr>
              </a:lvl1pPr>
              <a:lvl2pPr marL="742950" indent="-285750">
                <a:defRPr sz="1600">
                  <a:solidFill>
                    <a:schemeClr val="tx1"/>
                  </a:solidFill>
                  <a:latin typeface="Verdana" pitchFamily="34" charset="0"/>
                </a:defRPr>
              </a:lvl2pPr>
              <a:lvl3pPr marL="1143000" indent="-228600">
                <a:defRPr sz="1600">
                  <a:solidFill>
                    <a:schemeClr val="tx1"/>
                  </a:solidFill>
                  <a:latin typeface="Verdana" pitchFamily="34" charset="0"/>
                </a:defRPr>
              </a:lvl3pPr>
              <a:lvl4pPr marL="1600200" indent="-228600">
                <a:defRPr sz="1600">
                  <a:solidFill>
                    <a:schemeClr val="tx1"/>
                  </a:solidFill>
                  <a:latin typeface="Verdana" pitchFamily="34" charset="0"/>
                </a:defRPr>
              </a:lvl4pPr>
              <a:lvl5pPr marL="2057400" indent="-228600">
                <a:defRPr sz="1600">
                  <a:solidFill>
                    <a:schemeClr val="tx1"/>
                  </a:solidFill>
                  <a:latin typeface="Verdan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Verdan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Verdan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Verdan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Verdana" pitchFamily="34" charset="0"/>
                </a:defRPr>
              </a:lvl9pPr>
            </a:lstStyle>
            <a:p>
              <a:pPr algn="ctr">
                <a:defRPr/>
              </a:pPr>
              <a:endParaRPr lang="en-GB" altLang="en-US" smtClean="0"/>
            </a:p>
          </p:txBody>
        </p:sp>
        <p:sp>
          <p:nvSpPr>
            <p:cNvPr id="1043" name="Rectangle 63"/>
            <p:cNvSpPr>
              <a:spLocks noChangeArrowheads="1"/>
            </p:cNvSpPr>
            <p:nvPr/>
          </p:nvSpPr>
          <p:spPr bwMode="gray">
            <a:xfrm>
              <a:off x="192" y="1056"/>
              <a:ext cx="11" cy="9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sz="1600">
                  <a:solidFill>
                    <a:schemeClr val="tx1"/>
                  </a:solidFill>
                  <a:latin typeface="Verdana" pitchFamily="34" charset="0"/>
                </a:defRPr>
              </a:lvl1pPr>
              <a:lvl2pPr marL="742950" indent="-285750">
                <a:defRPr sz="1600">
                  <a:solidFill>
                    <a:schemeClr val="tx1"/>
                  </a:solidFill>
                  <a:latin typeface="Verdana" pitchFamily="34" charset="0"/>
                </a:defRPr>
              </a:lvl2pPr>
              <a:lvl3pPr marL="1143000" indent="-228600">
                <a:defRPr sz="1600">
                  <a:solidFill>
                    <a:schemeClr val="tx1"/>
                  </a:solidFill>
                  <a:latin typeface="Verdana" pitchFamily="34" charset="0"/>
                </a:defRPr>
              </a:lvl3pPr>
              <a:lvl4pPr marL="1600200" indent="-228600">
                <a:defRPr sz="1600">
                  <a:solidFill>
                    <a:schemeClr val="tx1"/>
                  </a:solidFill>
                  <a:latin typeface="Verdana" pitchFamily="34" charset="0"/>
                </a:defRPr>
              </a:lvl4pPr>
              <a:lvl5pPr marL="2057400" indent="-228600">
                <a:defRPr sz="1600">
                  <a:solidFill>
                    <a:schemeClr val="tx1"/>
                  </a:solidFill>
                  <a:latin typeface="Verdan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Verdan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Verdan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Verdan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Verdana" pitchFamily="34" charset="0"/>
                </a:defRPr>
              </a:lvl9pPr>
            </a:lstStyle>
            <a:p>
              <a:pPr algn="ctr">
                <a:defRPr/>
              </a:pPr>
              <a:endParaRPr lang="en-GB" altLang="en-US" smtClean="0"/>
            </a:p>
          </p:txBody>
        </p:sp>
        <p:sp>
          <p:nvSpPr>
            <p:cNvPr id="1044" name="Rectangle 64"/>
            <p:cNvSpPr>
              <a:spLocks noChangeArrowheads="1"/>
            </p:cNvSpPr>
            <p:nvPr/>
          </p:nvSpPr>
          <p:spPr bwMode="gray">
            <a:xfrm>
              <a:off x="672" y="1084"/>
              <a:ext cx="11" cy="68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sz="1600">
                  <a:solidFill>
                    <a:schemeClr val="tx1"/>
                  </a:solidFill>
                  <a:latin typeface="Verdana" pitchFamily="34" charset="0"/>
                </a:defRPr>
              </a:lvl1pPr>
              <a:lvl2pPr marL="742950" indent="-285750">
                <a:defRPr sz="1600">
                  <a:solidFill>
                    <a:schemeClr val="tx1"/>
                  </a:solidFill>
                  <a:latin typeface="Verdana" pitchFamily="34" charset="0"/>
                </a:defRPr>
              </a:lvl2pPr>
              <a:lvl3pPr marL="1143000" indent="-228600">
                <a:defRPr sz="1600">
                  <a:solidFill>
                    <a:schemeClr val="tx1"/>
                  </a:solidFill>
                  <a:latin typeface="Verdana" pitchFamily="34" charset="0"/>
                </a:defRPr>
              </a:lvl3pPr>
              <a:lvl4pPr marL="1600200" indent="-228600">
                <a:defRPr sz="1600">
                  <a:solidFill>
                    <a:schemeClr val="tx1"/>
                  </a:solidFill>
                  <a:latin typeface="Verdana" pitchFamily="34" charset="0"/>
                </a:defRPr>
              </a:lvl4pPr>
              <a:lvl5pPr marL="2057400" indent="-228600">
                <a:defRPr sz="1600">
                  <a:solidFill>
                    <a:schemeClr val="tx1"/>
                  </a:solidFill>
                  <a:latin typeface="Verdan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Verdan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Verdan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Verdan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Verdana" pitchFamily="34" charset="0"/>
                </a:defRPr>
              </a:lvl9pPr>
            </a:lstStyle>
            <a:p>
              <a:pPr algn="ctr">
                <a:defRPr/>
              </a:pPr>
              <a:endParaRPr lang="en-GB" altLang="en-US" smtClean="0"/>
            </a:p>
          </p:txBody>
        </p:sp>
        <p:sp>
          <p:nvSpPr>
            <p:cNvPr id="1045" name="Rectangle 65"/>
            <p:cNvSpPr>
              <a:spLocks noChangeArrowheads="1"/>
            </p:cNvSpPr>
            <p:nvPr/>
          </p:nvSpPr>
          <p:spPr bwMode="gray">
            <a:xfrm>
              <a:off x="624" y="1016"/>
              <a:ext cx="11" cy="136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sz="1600">
                  <a:solidFill>
                    <a:schemeClr val="tx1"/>
                  </a:solidFill>
                  <a:latin typeface="Verdana" pitchFamily="34" charset="0"/>
                </a:defRPr>
              </a:lvl1pPr>
              <a:lvl2pPr marL="742950" indent="-285750">
                <a:defRPr sz="1600">
                  <a:solidFill>
                    <a:schemeClr val="tx1"/>
                  </a:solidFill>
                  <a:latin typeface="Verdana" pitchFamily="34" charset="0"/>
                </a:defRPr>
              </a:lvl2pPr>
              <a:lvl3pPr marL="1143000" indent="-228600">
                <a:defRPr sz="1600">
                  <a:solidFill>
                    <a:schemeClr val="tx1"/>
                  </a:solidFill>
                  <a:latin typeface="Verdana" pitchFamily="34" charset="0"/>
                </a:defRPr>
              </a:lvl3pPr>
              <a:lvl4pPr marL="1600200" indent="-228600">
                <a:defRPr sz="1600">
                  <a:solidFill>
                    <a:schemeClr val="tx1"/>
                  </a:solidFill>
                  <a:latin typeface="Verdana" pitchFamily="34" charset="0"/>
                </a:defRPr>
              </a:lvl4pPr>
              <a:lvl5pPr marL="2057400" indent="-228600">
                <a:defRPr sz="1600">
                  <a:solidFill>
                    <a:schemeClr val="tx1"/>
                  </a:solidFill>
                  <a:latin typeface="Verdan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Verdan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Verdan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Verdan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Verdana" pitchFamily="34" charset="0"/>
                </a:defRPr>
              </a:lvl9pPr>
            </a:lstStyle>
            <a:p>
              <a:pPr algn="ctr">
                <a:defRPr/>
              </a:pPr>
              <a:endParaRPr lang="en-GB" altLang="en-US" smtClean="0"/>
            </a:p>
          </p:txBody>
        </p:sp>
        <p:sp>
          <p:nvSpPr>
            <p:cNvPr id="1046" name="Rectangle 66"/>
            <p:cNvSpPr>
              <a:spLocks noChangeArrowheads="1"/>
            </p:cNvSpPr>
            <p:nvPr/>
          </p:nvSpPr>
          <p:spPr bwMode="gray">
            <a:xfrm>
              <a:off x="96" y="1127"/>
              <a:ext cx="5365" cy="25"/>
            </a:xfrm>
            <a:prstGeom prst="rect">
              <a:avLst/>
            </a:prstGeom>
            <a:solidFill>
              <a:srgbClr val="9933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sz="1600">
                  <a:solidFill>
                    <a:schemeClr val="tx1"/>
                  </a:solidFill>
                  <a:latin typeface="Verdana" pitchFamily="34" charset="0"/>
                </a:defRPr>
              </a:lvl1pPr>
              <a:lvl2pPr marL="742950" indent="-285750">
                <a:defRPr sz="1600">
                  <a:solidFill>
                    <a:schemeClr val="tx1"/>
                  </a:solidFill>
                  <a:latin typeface="Verdana" pitchFamily="34" charset="0"/>
                </a:defRPr>
              </a:lvl2pPr>
              <a:lvl3pPr marL="1143000" indent="-228600">
                <a:defRPr sz="1600">
                  <a:solidFill>
                    <a:schemeClr val="tx1"/>
                  </a:solidFill>
                  <a:latin typeface="Verdana" pitchFamily="34" charset="0"/>
                </a:defRPr>
              </a:lvl3pPr>
              <a:lvl4pPr marL="1600200" indent="-228600">
                <a:defRPr sz="1600">
                  <a:solidFill>
                    <a:schemeClr val="tx1"/>
                  </a:solidFill>
                  <a:latin typeface="Verdana" pitchFamily="34" charset="0"/>
                </a:defRPr>
              </a:lvl4pPr>
              <a:lvl5pPr marL="2057400" indent="-228600">
                <a:defRPr sz="1600">
                  <a:solidFill>
                    <a:schemeClr val="tx1"/>
                  </a:solidFill>
                  <a:latin typeface="Verdan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Verdan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Verdan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Verdan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Verdana" pitchFamily="34" charset="0"/>
                </a:defRPr>
              </a:lvl9pPr>
            </a:lstStyle>
            <a:p>
              <a:pPr algn="ctr">
                <a:defRPr/>
              </a:pPr>
              <a:endParaRPr lang="en-GB" altLang="en-US" smtClean="0"/>
            </a:p>
          </p:txBody>
        </p:sp>
      </p:grp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17"/>
          <a:stretch>
            <a:fillRect/>
          </a:stretch>
        </p:blipFill>
        <p:spPr>
          <a:xfrm>
            <a:off x="6019800" y="260647"/>
            <a:ext cx="2512640" cy="461643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98" r:id="rId1"/>
    <p:sldLayoutId id="2147483785" r:id="rId2"/>
    <p:sldLayoutId id="2147483823" r:id="rId3"/>
    <p:sldLayoutId id="2147483786" r:id="rId4"/>
    <p:sldLayoutId id="2147483787" r:id="rId5"/>
    <p:sldLayoutId id="2147483788" r:id="rId6"/>
    <p:sldLayoutId id="2147483789" r:id="rId7"/>
    <p:sldLayoutId id="2147483790" r:id="rId8"/>
    <p:sldLayoutId id="2147483791" r:id="rId9"/>
    <p:sldLayoutId id="2147483792" r:id="rId10"/>
    <p:sldLayoutId id="2147483793" r:id="rId11"/>
    <p:sldLayoutId id="2147483794" r:id="rId12"/>
    <p:sldLayoutId id="2147483795" r:id="rId13"/>
    <p:sldLayoutId id="2147483796" r:id="rId14"/>
    <p:sldLayoutId id="2147483797" r:id="rId15"/>
  </p:sldLayoutIdLst>
  <p:hf sldNum="0" hd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Verdana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Verdana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Verdana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Verdana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Verdana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Verdana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Verdana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Wingdings" panose="05000000000000000000" pitchFamily="2" charset="2"/>
        <a:buChar char="§"/>
        <a:defRPr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Wingdings" panose="05000000000000000000" pitchFamily="2" charset="2"/>
        <a:buChar char="§"/>
        <a:defRPr sz="16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Wingdings" panose="05000000000000000000" pitchFamily="2" charset="2"/>
        <a:buChar char="§"/>
        <a:defRPr sz="16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Wingdings" panose="05000000000000000000" pitchFamily="2" charset="2"/>
        <a:buChar char="§"/>
        <a:defRPr sz="16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Wingdings" panose="05000000000000000000" pitchFamily="2" charset="2"/>
        <a:buChar char="§"/>
        <a:defRPr sz="16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2D249D-5FC9-4CBE-BD77-2B57423D5E47}" type="datetimeFigureOut">
              <a:rPr lang="en-GB" smtClean="0"/>
              <a:t>15/11/2019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DBDD89-C545-46F8-B1E7-D7D2CAB94EE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26528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5" r:id="rId1"/>
    <p:sldLayoutId id="2147483826" r:id="rId2"/>
    <p:sldLayoutId id="2147483827" r:id="rId3"/>
    <p:sldLayoutId id="2147483828" r:id="rId4"/>
    <p:sldLayoutId id="2147483829" r:id="rId5"/>
    <p:sldLayoutId id="2147483830" r:id="rId6"/>
    <p:sldLayoutId id="2147483831" r:id="rId7"/>
    <p:sldLayoutId id="2147483832" r:id="rId8"/>
    <p:sldLayoutId id="2147483833" r:id="rId9"/>
    <p:sldLayoutId id="2147483834" r:id="rId10"/>
    <p:sldLayoutId id="214748383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DDE4AE-DAE9-4491-A946-C4A20A86A9C7}" type="datetimeFigureOut">
              <a:rPr lang="en-GB" smtClean="0"/>
              <a:t>15/11/2019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21D470-8851-461C-839C-1B51916A84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728221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2" r:id="rId1"/>
    <p:sldLayoutId id="2147483813" r:id="rId2"/>
    <p:sldLayoutId id="2147483814" r:id="rId3"/>
    <p:sldLayoutId id="2147483815" r:id="rId4"/>
    <p:sldLayoutId id="2147483816" r:id="rId5"/>
    <p:sldLayoutId id="2147483817" r:id="rId6"/>
    <p:sldLayoutId id="2147483818" r:id="rId7"/>
    <p:sldLayoutId id="2147483819" r:id="rId8"/>
    <p:sldLayoutId id="2147483820" r:id="rId9"/>
    <p:sldLayoutId id="2147483821" r:id="rId10"/>
    <p:sldLayoutId id="2147483822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F24C37-9A86-410A-A329-86DF030216CC}" type="datetimeFigureOut">
              <a:rPr lang="en-GB" smtClean="0"/>
              <a:t>15/11/2019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893E84-D9EB-4BC5-B082-D1C7C1DB904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402881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0" r:id="rId1"/>
    <p:sldLayoutId id="2147483801" r:id="rId2"/>
    <p:sldLayoutId id="2147483802" r:id="rId3"/>
    <p:sldLayoutId id="2147483803" r:id="rId4"/>
    <p:sldLayoutId id="2147483804" r:id="rId5"/>
    <p:sldLayoutId id="2147483805" r:id="rId6"/>
    <p:sldLayoutId id="2147483806" r:id="rId7"/>
    <p:sldLayoutId id="2147483807" r:id="rId8"/>
    <p:sldLayoutId id="2147483808" r:id="rId9"/>
    <p:sldLayoutId id="2147483809" r:id="rId10"/>
    <p:sldLayoutId id="2147483810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.wmf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1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14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7.emf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1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slideLayout" Target="../slideLayouts/slideLayout1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5.vml"/><Relationship Id="rId4" Type="http://schemas.openxmlformats.org/officeDocument/2006/relationships/image" Target="../media/image11.emf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14.xml"/><Relationship Id="rId1" Type="http://schemas.openxmlformats.org/officeDocument/2006/relationships/vmlDrawing" Target="../drawings/vmlDrawing6.vml"/><Relationship Id="rId4" Type="http://schemas.openxmlformats.org/officeDocument/2006/relationships/image" Target="../media/image12.emf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4" Type="http://schemas.openxmlformats.org/officeDocument/2006/relationships/image" Target="../media/image13.wmf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wmf"/><Relationship Id="rId1" Type="http://schemas.openxmlformats.org/officeDocument/2006/relationships/slideLayout" Target="../slideLayouts/slideLayout14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wmf"/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wmf"/><Relationship Id="rId1" Type="http://schemas.openxmlformats.org/officeDocument/2006/relationships/slideLayout" Target="../slideLayouts/slideLayout14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wmf"/><Relationship Id="rId1" Type="http://schemas.openxmlformats.org/officeDocument/2006/relationships/slideLayout" Target="../slideLayouts/slideLayout14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wmf"/><Relationship Id="rId1" Type="http://schemas.openxmlformats.org/officeDocument/2006/relationships/slideLayout" Target="../slideLayouts/slideLayout14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wmf"/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wmf"/><Relationship Id="rId1" Type="http://schemas.openxmlformats.org/officeDocument/2006/relationships/slideLayout" Target="../slideLayouts/slideLayout14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wmf"/><Relationship Id="rId1" Type="http://schemas.openxmlformats.org/officeDocument/2006/relationships/slideLayout" Target="../slideLayouts/slideLayout14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4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wmf"/><Relationship Id="rId2" Type="http://schemas.openxmlformats.org/officeDocument/2006/relationships/image" Target="../media/image24.wmf"/><Relationship Id="rId1" Type="http://schemas.openxmlformats.org/officeDocument/2006/relationships/slideLayout" Target="../slideLayouts/slideLayout1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3.emf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slideLayout" Target="../slideLayouts/slideLayout15.xml"/><Relationship Id="rId1" Type="http://schemas.openxmlformats.org/officeDocument/2006/relationships/vmlDrawing" Target="../drawings/vmlDrawing8.vml"/><Relationship Id="rId4" Type="http://schemas.openxmlformats.org/officeDocument/2006/relationships/image" Target="../media/image26.emf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45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mtClean="0"/>
              <a:t>MRC CBSU Graduate Statistics Lectures</a:t>
            </a:r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algn="ctr" eaLnBrk="1" hangingPunct="1"/>
            <a:r>
              <a:rPr lang="en-GB" altLang="en-US" b="0" i="1" smtClean="0">
                <a:solidFill>
                  <a:schemeClr val="tx1"/>
                </a:solidFill>
              </a:rPr>
              <a:t>5. Analysis of Variance </a:t>
            </a:r>
            <a:br>
              <a:rPr lang="en-GB" altLang="en-US" b="0" i="1" smtClean="0">
                <a:solidFill>
                  <a:schemeClr val="tx1"/>
                </a:solidFill>
              </a:rPr>
            </a:br>
            <a:r>
              <a:rPr lang="en-GB" altLang="en-US" b="0" i="1" smtClean="0">
                <a:solidFill>
                  <a:schemeClr val="tx1"/>
                </a:solidFill>
              </a:rPr>
              <a:t>(Balanced Multifactorial)</a:t>
            </a:r>
            <a:endParaRPr lang="en-GB" altLang="en-US" b="0" i="1" smtClean="0">
              <a:solidFill>
                <a:schemeClr val="bg2"/>
              </a:solidFill>
            </a:endParaRPr>
          </a:p>
        </p:txBody>
      </p:sp>
      <p:sp>
        <p:nvSpPr>
          <p:cNvPr id="4100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600200" y="3048000"/>
            <a:ext cx="6197600" cy="317500"/>
          </a:xfrm>
        </p:spPr>
        <p:txBody>
          <a:bodyPr/>
          <a:lstStyle/>
          <a:p>
            <a:pPr algn="ctr" eaLnBrk="1" hangingPunct="1"/>
            <a:endParaRPr lang="en-GB" altLang="en-US" i="1" smtClean="0"/>
          </a:p>
          <a:p>
            <a:pPr algn="ctr" eaLnBrk="1" hangingPunct="1"/>
            <a:r>
              <a:rPr lang="en-GB" altLang="en-US" i="1" smtClean="0"/>
              <a:t>Between Subjects Designs</a:t>
            </a:r>
          </a:p>
          <a:p>
            <a:pPr algn="ctr" eaLnBrk="1" hangingPunct="1"/>
            <a:r>
              <a:rPr lang="en-GB" altLang="en-US" i="1" smtClean="0"/>
              <a:t>Single Subject Studies</a:t>
            </a:r>
            <a:endParaRPr lang="en-GB" altLang="en-US" smtClean="0"/>
          </a:p>
          <a:p>
            <a:pPr algn="ctr" eaLnBrk="1" hangingPunct="1"/>
            <a:endParaRPr lang="en-GB" altLang="en-US" smtClean="0"/>
          </a:p>
          <a:p>
            <a:pPr algn="ctr" eaLnBrk="1" hangingPunct="1"/>
            <a:endParaRPr lang="en-GB" altLang="en-US" smtClean="0"/>
          </a:p>
          <a:p>
            <a:pPr algn="ctr" eaLnBrk="1" hangingPunct="1"/>
            <a:endParaRPr lang="en-GB" altLang="en-US" smtClean="0"/>
          </a:p>
          <a:p>
            <a:pPr algn="ctr" eaLnBrk="1" hangingPunct="1"/>
            <a:r>
              <a:rPr lang="en-GB" altLang="en-US" smtClean="0"/>
              <a:t>Peter Watson</a:t>
            </a:r>
          </a:p>
          <a:p>
            <a:pPr algn="ctr" eaLnBrk="1" hangingPunct="1"/>
            <a:endParaRPr lang="en-GB" altLang="en-US" smtClean="0"/>
          </a:p>
          <a:p>
            <a:pPr algn="ctr" eaLnBrk="1" hangingPunct="1"/>
            <a:r>
              <a:rPr lang="en-GB" altLang="en-US" sz="1400" smtClean="0"/>
              <a:t>http://imaging.mrc-cbu.cam.ac.uk/statswiki/FAQ/anovaFAQ</a:t>
            </a:r>
            <a:endParaRPr lang="en-GB" altLang="en-US" smtClean="0"/>
          </a:p>
          <a:p>
            <a:pPr eaLnBrk="1" hangingPunct="1"/>
            <a:endParaRPr lang="en-GB" altLang="en-US" smtClean="0"/>
          </a:p>
        </p:txBody>
      </p:sp>
      <p:graphicFrame>
        <p:nvGraphicFramePr>
          <p:cNvPr id="4101" name="Object 4"/>
          <p:cNvGraphicFramePr>
            <a:graphicFrameLocks noChangeAspect="1"/>
          </p:cNvGraphicFramePr>
          <p:nvPr/>
        </p:nvGraphicFramePr>
        <p:xfrm>
          <a:off x="381000" y="304800"/>
          <a:ext cx="1824038" cy="17065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10" name="Clip" r:id="rId3" imgW="1824228" imgH="1707185" progId="MS_ClipArt_Gallery.2">
                  <p:embed/>
                </p:oleObj>
              </mc:Choice>
              <mc:Fallback>
                <p:oleObj name="Clip" r:id="rId3" imgW="1824228" imgH="1707185" progId="MS_ClipArt_Gallery.2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1000" y="304800"/>
                        <a:ext cx="1824038" cy="17065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mtClean="0"/>
              <a:t>MRC CBSU Graduate Statistics Lectures</a:t>
            </a:r>
          </a:p>
        </p:txBody>
      </p:sp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dirty="0" smtClean="0">
                <a:solidFill>
                  <a:schemeClr val="bg2"/>
                </a:solidFill>
              </a:rPr>
              <a:t>Equality of task variance assumption: </a:t>
            </a:r>
            <a:r>
              <a:rPr lang="en-GB" altLang="en-US" dirty="0" err="1" smtClean="0">
                <a:solidFill>
                  <a:schemeClr val="bg2"/>
                </a:solidFill>
              </a:rPr>
              <a:t>Levene’s</a:t>
            </a:r>
            <a:r>
              <a:rPr lang="en-GB" altLang="en-US" dirty="0" smtClean="0">
                <a:solidFill>
                  <a:schemeClr val="bg2"/>
                </a:solidFill>
              </a:rPr>
              <a:t> test</a:t>
            </a:r>
            <a:endParaRPr lang="en-GB" altLang="en-US" dirty="0" smtClean="0"/>
          </a:p>
        </p:txBody>
      </p:sp>
      <p:sp>
        <p:nvSpPr>
          <p:cNvPr id="13316" name="Text Box 6"/>
          <p:cNvSpPr txBox="1">
            <a:spLocks noChangeArrowheads="1"/>
          </p:cNvSpPr>
          <p:nvPr/>
        </p:nvSpPr>
        <p:spPr bwMode="auto">
          <a:xfrm>
            <a:off x="4459080" y="4332188"/>
            <a:ext cx="45021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 dirty="0"/>
              <a:t>12 task-group pairs have equal variances</a:t>
            </a:r>
          </a:p>
        </p:txBody>
      </p:sp>
      <p:pic>
        <p:nvPicPr>
          <p:cNvPr id="13317" name="Picture 8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29778" y="1946645"/>
            <a:ext cx="8604250" cy="2547937"/>
          </a:xfrm>
          <a:noFill/>
        </p:spPr>
      </p:pic>
      <p:sp>
        <p:nvSpPr>
          <p:cNvPr id="13318" name="Oval 9"/>
          <p:cNvSpPr>
            <a:spLocks noChangeArrowheads="1"/>
          </p:cNvSpPr>
          <p:nvPr/>
        </p:nvSpPr>
        <p:spPr bwMode="auto">
          <a:xfrm>
            <a:off x="7380288" y="2396237"/>
            <a:ext cx="1439863" cy="2232025"/>
          </a:xfrm>
          <a:prstGeom prst="ellips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GB" altLang="en-US"/>
          </a:p>
        </p:txBody>
      </p:sp>
      <p:sp>
        <p:nvSpPr>
          <p:cNvPr id="13319" name="Line 10"/>
          <p:cNvSpPr>
            <a:spLocks noChangeShapeType="1"/>
          </p:cNvSpPr>
          <p:nvPr/>
        </p:nvSpPr>
        <p:spPr bwMode="auto">
          <a:xfrm flipV="1">
            <a:off x="6659563" y="3153890"/>
            <a:ext cx="1441450" cy="115252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" name="TextBox 1"/>
          <p:cNvSpPr txBox="1"/>
          <p:nvPr/>
        </p:nvSpPr>
        <p:spPr>
          <a:xfrm>
            <a:off x="21566" y="5060100"/>
            <a:ext cx="903891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0070C0"/>
                </a:solidFill>
              </a:rPr>
              <a:t>If group variances differ but normal distributions in group use Welch’s </a:t>
            </a:r>
            <a:r>
              <a:rPr lang="en-GB" dirty="0" err="1">
                <a:solidFill>
                  <a:srgbClr val="0070C0"/>
                </a:solidFill>
              </a:rPr>
              <a:t>df</a:t>
            </a:r>
            <a:r>
              <a:rPr lang="en-GB" dirty="0">
                <a:solidFill>
                  <a:srgbClr val="0070C0"/>
                </a:solidFill>
              </a:rPr>
              <a:t> adjustment</a:t>
            </a:r>
          </a:p>
          <a:p>
            <a:r>
              <a:rPr lang="en-GB" dirty="0">
                <a:solidFill>
                  <a:srgbClr val="0070C0"/>
                </a:solidFill>
              </a:rPr>
              <a:t>https://statisticsbyjim.com/anova/welchs-anova-compared-to-classic-one-way-anova/</a:t>
            </a:r>
          </a:p>
          <a:p>
            <a:endParaRPr lang="en-GB" dirty="0" smtClean="0">
              <a:solidFill>
                <a:srgbClr val="0070C0"/>
              </a:solidFill>
            </a:endParaRPr>
          </a:p>
          <a:p>
            <a:r>
              <a:rPr lang="en-GB" dirty="0" smtClean="0">
                <a:solidFill>
                  <a:srgbClr val="0070C0"/>
                </a:solidFill>
              </a:rPr>
              <a:t>See </a:t>
            </a:r>
            <a:r>
              <a:rPr lang="en-GB" dirty="0" smtClean="0">
                <a:solidFill>
                  <a:srgbClr val="0070C0"/>
                </a:solidFill>
              </a:rPr>
              <a:t>also </a:t>
            </a:r>
            <a:r>
              <a:rPr lang="en-GB" dirty="0" err="1" smtClean="0">
                <a:solidFill>
                  <a:srgbClr val="0070C0"/>
                </a:solidFill>
              </a:rPr>
              <a:t>Delacre</a:t>
            </a:r>
            <a:r>
              <a:rPr lang="en-GB" dirty="0">
                <a:solidFill>
                  <a:srgbClr val="0070C0"/>
                </a:solidFill>
              </a:rPr>
              <a:t>, M., </a:t>
            </a:r>
            <a:r>
              <a:rPr lang="en-GB" dirty="0" err="1">
                <a:solidFill>
                  <a:srgbClr val="0070C0"/>
                </a:solidFill>
              </a:rPr>
              <a:t>Lakens</a:t>
            </a:r>
            <a:r>
              <a:rPr lang="en-GB" dirty="0">
                <a:solidFill>
                  <a:srgbClr val="0070C0"/>
                </a:solidFill>
              </a:rPr>
              <a:t>, D., &amp; Leys, C. (2017). </a:t>
            </a:r>
          </a:p>
          <a:p>
            <a:r>
              <a:rPr lang="en-GB" dirty="0">
                <a:solidFill>
                  <a:srgbClr val="0070C0"/>
                </a:solidFill>
              </a:rPr>
              <a:t>Why Psychologists Should by Default Use Welch’s t-test Instead of Student’s t-test. </a:t>
            </a:r>
          </a:p>
          <a:p>
            <a:r>
              <a:rPr lang="en-GB" i="1" dirty="0">
                <a:solidFill>
                  <a:srgbClr val="0070C0"/>
                </a:solidFill>
              </a:rPr>
              <a:t>International Review of Social Psychology</a:t>
            </a:r>
            <a:r>
              <a:rPr lang="en-GB" dirty="0">
                <a:solidFill>
                  <a:srgbClr val="0070C0"/>
                </a:solidFill>
              </a:rPr>
              <a:t>, 30(1), 92–101.</a:t>
            </a:r>
            <a:endParaRPr lang="en-GB" dirty="0" smtClean="0">
              <a:solidFill>
                <a:srgbClr val="0070C0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mtClean="0"/>
              <a:t>MRC CBSU Graduate Statistics Lectures</a:t>
            </a:r>
          </a:p>
        </p:txBody>
      </p:sp>
      <p:sp>
        <p:nvSpPr>
          <p:cNvPr id="1433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>
                <a:solidFill>
                  <a:schemeClr val="bg2"/>
                </a:solidFill>
              </a:rPr>
              <a:t>Group by Task interaction</a:t>
            </a:r>
            <a:endParaRPr lang="en-GB" altLang="en-US" smtClean="0"/>
          </a:p>
        </p:txBody>
      </p:sp>
      <p:graphicFrame>
        <p:nvGraphicFramePr>
          <p:cNvPr id="14340" name="Object 3"/>
          <p:cNvGraphicFramePr>
            <a:graphicFrameLocks noGrp="1" noChangeAspect="1"/>
          </p:cNvGraphicFramePr>
          <p:nvPr>
            <p:ph type="chart" idx="1"/>
          </p:nvPr>
        </p:nvGraphicFramePr>
        <p:xfrm>
          <a:off x="787400" y="1600200"/>
          <a:ext cx="7567613" cy="4724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50" name="Worksheet" r:id="rId3" imgW="3143488" imgH="1962388" progId="Excel.Sheet.8">
                  <p:embed/>
                </p:oleObj>
              </mc:Choice>
              <mc:Fallback>
                <p:oleObj name="Worksheet" r:id="rId3" imgW="3143488" imgH="1962388" progId="Excel.Sheet.8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87400" y="1600200"/>
                        <a:ext cx="7567613" cy="4724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341" name="Text Box 4"/>
          <p:cNvSpPr txBox="1">
            <a:spLocks noChangeArrowheads="1"/>
          </p:cNvSpPr>
          <p:nvPr/>
        </p:nvSpPr>
        <p:spPr bwMode="auto">
          <a:xfrm>
            <a:off x="2133600" y="4800600"/>
            <a:ext cx="58674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/>
              <a:t>Animals              objects         plants         countries  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mtClean="0"/>
              <a:t>MRC CBSU Graduate Statistics Lectures</a:t>
            </a:r>
          </a:p>
        </p:txBody>
      </p:sp>
      <p:sp>
        <p:nvSpPr>
          <p:cNvPr id="1536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>
                <a:solidFill>
                  <a:schemeClr val="bg2"/>
                </a:solidFill>
              </a:rPr>
              <a:t>Task-group scores follow a Normal distribution</a:t>
            </a:r>
            <a:endParaRPr lang="en-GB" altLang="en-US" smtClean="0"/>
          </a:p>
        </p:txBody>
      </p:sp>
      <p:sp>
        <p:nvSpPr>
          <p:cNvPr id="15364" name="Oval 4"/>
          <p:cNvSpPr>
            <a:spLocks noChangeArrowheads="1"/>
          </p:cNvSpPr>
          <p:nvPr/>
        </p:nvSpPr>
        <p:spPr bwMode="auto">
          <a:xfrm>
            <a:off x="4495800" y="2819400"/>
            <a:ext cx="838200" cy="2133600"/>
          </a:xfrm>
          <a:prstGeom prst="ellips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GB" altLang="en-US"/>
          </a:p>
        </p:txBody>
      </p:sp>
      <p:sp>
        <p:nvSpPr>
          <p:cNvPr id="15365" name="Text Box 8"/>
          <p:cNvSpPr txBox="1">
            <a:spLocks noChangeArrowheads="1"/>
          </p:cNvSpPr>
          <p:nvPr/>
        </p:nvSpPr>
        <p:spPr bwMode="auto">
          <a:xfrm>
            <a:off x="2667000" y="1600200"/>
            <a:ext cx="43434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/>
              <a:t>Non-significance indicates Normality</a:t>
            </a:r>
          </a:p>
        </p:txBody>
      </p:sp>
      <p:pic>
        <p:nvPicPr>
          <p:cNvPr id="15366" name="Picture 10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855788" y="2335213"/>
            <a:ext cx="5430837" cy="3254375"/>
          </a:xfrm>
          <a:noFill/>
        </p:spPr>
      </p:pic>
      <p:sp>
        <p:nvSpPr>
          <p:cNvPr id="15367" name="Line 11"/>
          <p:cNvSpPr>
            <a:spLocks noChangeShapeType="1"/>
          </p:cNvSpPr>
          <p:nvPr/>
        </p:nvSpPr>
        <p:spPr bwMode="auto">
          <a:xfrm>
            <a:off x="4427538" y="2492375"/>
            <a:ext cx="2303462" cy="14414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5368" name="Oval 12"/>
          <p:cNvSpPr>
            <a:spLocks noChangeArrowheads="1"/>
          </p:cNvSpPr>
          <p:nvPr/>
        </p:nvSpPr>
        <p:spPr bwMode="auto">
          <a:xfrm>
            <a:off x="6227763" y="2420938"/>
            <a:ext cx="1081087" cy="2879725"/>
          </a:xfrm>
          <a:prstGeom prst="ellips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GB" altLang="en-US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mtClean="0"/>
              <a:t>MRC CBSU Graduate Statistics Lectures</a:t>
            </a:r>
          </a:p>
        </p:txBody>
      </p:sp>
      <p:sp>
        <p:nvSpPr>
          <p:cNvPr id="1638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Residual check - equal precision of fit</a:t>
            </a:r>
          </a:p>
        </p:txBody>
      </p:sp>
      <p:pic>
        <p:nvPicPr>
          <p:cNvPr id="16388" name="Picture 4"/>
          <p:cNvPicPr>
            <a:picLocks noGrp="1" noChangeAspect="1" noChangeArrowheads="1"/>
          </p:cNvPicPr>
          <p:nvPr>
            <p:ph type="chart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871663" y="1600200"/>
            <a:ext cx="5400675" cy="4724400"/>
          </a:xfr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mtClean="0"/>
              <a:t>MRC CBSU Graduate Statistics Lectures</a:t>
            </a:r>
          </a:p>
        </p:txBody>
      </p:sp>
      <p:sp>
        <p:nvSpPr>
          <p:cNvPr id="1741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>
                <a:solidFill>
                  <a:schemeClr val="bg2"/>
                </a:solidFill>
              </a:rPr>
              <a:t>ANOVA table</a:t>
            </a:r>
            <a:endParaRPr lang="en-GB" altLang="en-US" smtClean="0"/>
          </a:p>
        </p:txBody>
      </p:sp>
      <p:sp>
        <p:nvSpPr>
          <p:cNvPr id="17412" name="Text Box 7"/>
          <p:cNvSpPr txBox="1">
            <a:spLocks noChangeArrowheads="1"/>
          </p:cNvSpPr>
          <p:nvPr/>
        </p:nvSpPr>
        <p:spPr bwMode="auto">
          <a:xfrm>
            <a:off x="5715000" y="5562600"/>
            <a:ext cx="24384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 b="1">
                <a:solidFill>
                  <a:schemeClr val="accent2"/>
                </a:solidFill>
              </a:rPr>
              <a:t>MS Error subjects</a:t>
            </a:r>
            <a:endParaRPr lang="en-GB" altLang="en-US">
              <a:solidFill>
                <a:schemeClr val="accent2"/>
              </a:solidFill>
            </a:endParaRPr>
          </a:p>
        </p:txBody>
      </p:sp>
      <p:sp>
        <p:nvSpPr>
          <p:cNvPr id="17413" name="Text Box 10"/>
          <p:cNvSpPr txBox="1">
            <a:spLocks noChangeArrowheads="1"/>
          </p:cNvSpPr>
          <p:nvPr/>
        </p:nvSpPr>
        <p:spPr bwMode="auto">
          <a:xfrm>
            <a:off x="3733800" y="6019800"/>
            <a:ext cx="47244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>
                <a:solidFill>
                  <a:schemeClr val="accent2"/>
                </a:solidFill>
              </a:rPr>
              <a:t>One error term used for assessing all terms</a:t>
            </a:r>
            <a:endParaRPr lang="en-GB" altLang="en-US"/>
          </a:p>
        </p:txBody>
      </p:sp>
      <p:sp>
        <p:nvSpPr>
          <p:cNvPr id="17414" name="Rectangle 12"/>
          <p:cNvSpPr>
            <a:spLocks noChangeArrowheads="1"/>
          </p:cNvSpPr>
          <p:nvPr/>
        </p:nvSpPr>
        <p:spPr bwMode="auto">
          <a:xfrm>
            <a:off x="2286000" y="3078163"/>
            <a:ext cx="4572000" cy="703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endParaRPr lang="en-GB" altLang="en-US" b="1"/>
          </a:p>
          <a:p>
            <a:pPr>
              <a:spcBef>
                <a:spcPct val="50000"/>
              </a:spcBef>
              <a:buFontTx/>
              <a:buNone/>
            </a:pPr>
            <a:endParaRPr lang="en-GB" altLang="en-US" b="1">
              <a:latin typeface="System" charset="0"/>
            </a:endParaRPr>
          </a:p>
        </p:txBody>
      </p:sp>
      <p:sp>
        <p:nvSpPr>
          <p:cNvPr id="17415" name="Rectangle 13"/>
          <p:cNvSpPr>
            <a:spLocks noChangeArrowheads="1"/>
          </p:cNvSpPr>
          <p:nvPr/>
        </p:nvSpPr>
        <p:spPr bwMode="auto">
          <a:xfrm>
            <a:off x="2286000" y="3078163"/>
            <a:ext cx="4572000" cy="703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endParaRPr lang="en-GB" altLang="en-US" b="1"/>
          </a:p>
          <a:p>
            <a:pPr>
              <a:spcBef>
                <a:spcPct val="50000"/>
              </a:spcBef>
              <a:buFontTx/>
              <a:buNone/>
            </a:pPr>
            <a:endParaRPr lang="en-GB" altLang="en-US" b="1">
              <a:latin typeface="System" charset="0"/>
            </a:endParaRPr>
          </a:p>
        </p:txBody>
      </p:sp>
      <p:pic>
        <p:nvPicPr>
          <p:cNvPr id="17416" name="Picture 14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827088" y="1844675"/>
            <a:ext cx="7345362" cy="3960813"/>
          </a:xfrm>
          <a:noFill/>
        </p:spPr>
      </p:pic>
      <p:sp>
        <p:nvSpPr>
          <p:cNvPr id="17417" name="Oval 15"/>
          <p:cNvSpPr>
            <a:spLocks noChangeArrowheads="1"/>
          </p:cNvSpPr>
          <p:nvPr/>
        </p:nvSpPr>
        <p:spPr bwMode="auto">
          <a:xfrm>
            <a:off x="5867400" y="4005263"/>
            <a:ext cx="1009650" cy="719137"/>
          </a:xfrm>
          <a:prstGeom prst="ellips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GB" altLang="en-US"/>
          </a:p>
        </p:txBody>
      </p:sp>
      <p:sp>
        <p:nvSpPr>
          <p:cNvPr id="17418" name="Line 16"/>
          <p:cNvSpPr>
            <a:spLocks noChangeShapeType="1"/>
          </p:cNvSpPr>
          <p:nvPr/>
        </p:nvSpPr>
        <p:spPr bwMode="auto">
          <a:xfrm flipH="1">
            <a:off x="6732588" y="2276475"/>
            <a:ext cx="576262" cy="158432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7419" name="Text Box 17"/>
          <p:cNvSpPr txBox="1">
            <a:spLocks noChangeArrowheads="1"/>
          </p:cNvSpPr>
          <p:nvPr/>
        </p:nvSpPr>
        <p:spPr bwMode="auto">
          <a:xfrm>
            <a:off x="6443663" y="1989138"/>
            <a:ext cx="223202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/>
              <a:t>Interaction</a:t>
            </a:r>
          </a:p>
        </p:txBody>
      </p:sp>
      <p:sp>
        <p:nvSpPr>
          <p:cNvPr id="17420" name="Line 18"/>
          <p:cNvSpPr>
            <a:spLocks noChangeShapeType="1"/>
          </p:cNvSpPr>
          <p:nvPr/>
        </p:nvSpPr>
        <p:spPr bwMode="auto">
          <a:xfrm flipH="1" flipV="1">
            <a:off x="5508625" y="4652963"/>
            <a:ext cx="647700" cy="936625"/>
          </a:xfrm>
          <a:prstGeom prst="line">
            <a:avLst/>
          </a:prstGeom>
          <a:noFill/>
          <a:ln w="38100">
            <a:solidFill>
              <a:schemeClr val="accent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Footer Placeholder 4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mtClean="0"/>
              <a:t>MRC CBSU Graduate Statistics Lectures</a:t>
            </a:r>
          </a:p>
        </p:txBody>
      </p:sp>
      <p:sp>
        <p:nvSpPr>
          <p:cNvPr id="1843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>
                <a:solidFill>
                  <a:schemeClr val="bg2"/>
                </a:solidFill>
              </a:rPr>
              <a:t>Profile plot</a:t>
            </a:r>
            <a:endParaRPr lang="en-GB" altLang="en-US" smtClean="0"/>
          </a:p>
        </p:txBody>
      </p:sp>
      <p:sp>
        <p:nvSpPr>
          <p:cNvPr id="18436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/>
            <a:endParaRPr lang="en-GB" altLang="en-US" sz="1600" smtClean="0"/>
          </a:p>
          <a:p>
            <a:pPr eaLnBrk="1" hangingPunct="1"/>
            <a:endParaRPr lang="en-GB" altLang="en-US" sz="1600" smtClean="0"/>
          </a:p>
          <a:p>
            <a:pPr eaLnBrk="1" hangingPunct="1"/>
            <a:r>
              <a:rPr lang="en-GB" altLang="en-US" sz="1600" smtClean="0"/>
              <a:t>Controls find naming animals relatively easy compared to patient groups </a:t>
            </a:r>
          </a:p>
          <a:p>
            <a:pPr eaLnBrk="1" hangingPunct="1"/>
            <a:endParaRPr lang="en-GB" altLang="en-US" sz="1600" smtClean="0"/>
          </a:p>
          <a:p>
            <a:pPr eaLnBrk="1" hangingPunct="1"/>
            <a:r>
              <a:rPr lang="en-GB" altLang="en-US" sz="1600" smtClean="0"/>
              <a:t>Controls find naming countries relatively difficult compared to patient groups</a:t>
            </a:r>
          </a:p>
          <a:p>
            <a:pPr eaLnBrk="1" hangingPunct="1"/>
            <a:endParaRPr lang="en-GB" altLang="en-US" sz="1600" smtClean="0"/>
          </a:p>
          <a:p>
            <a:pPr eaLnBrk="1" hangingPunct="1"/>
            <a:r>
              <a:rPr lang="en-GB" altLang="en-US" sz="1600" smtClean="0"/>
              <a:t>Crossed interaction</a:t>
            </a:r>
          </a:p>
        </p:txBody>
      </p:sp>
      <p:graphicFrame>
        <p:nvGraphicFramePr>
          <p:cNvPr id="18437" name="Object 4"/>
          <p:cNvGraphicFramePr>
            <a:graphicFrameLocks noGrp="1" noChangeAspect="1"/>
          </p:cNvGraphicFramePr>
          <p:nvPr>
            <p:ph type="chart" sz="half" idx="2"/>
          </p:nvPr>
        </p:nvGraphicFramePr>
        <p:xfrm>
          <a:off x="4038600" y="1600200"/>
          <a:ext cx="5105400" cy="4572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47" name="Worksheet" r:id="rId3" imgW="3143488" imgH="2400538" progId="Excel.Sheet.8">
                  <p:embed/>
                </p:oleObj>
              </mc:Choice>
              <mc:Fallback>
                <p:oleObj name="Worksheet" r:id="rId3" imgW="3143488" imgH="2400538" progId="Excel.Sheet.8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38600" y="1600200"/>
                        <a:ext cx="5105400" cy="4572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438" name="Text Box 5"/>
          <p:cNvSpPr txBox="1">
            <a:spLocks noChangeArrowheads="1"/>
          </p:cNvSpPr>
          <p:nvPr/>
        </p:nvSpPr>
        <p:spPr bwMode="auto">
          <a:xfrm>
            <a:off x="4800600" y="5029200"/>
            <a:ext cx="47244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/>
              <a:t>Animals   Objects    Plants   Countries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mtClean="0"/>
              <a:t>MRC CBSU Graduate Statistics Lectures</a:t>
            </a:r>
          </a:p>
        </p:txBody>
      </p:sp>
      <p:sp>
        <p:nvSpPr>
          <p:cNvPr id="1945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>
                <a:solidFill>
                  <a:schemeClr val="bg2"/>
                </a:solidFill>
              </a:rPr>
              <a:t>Simple effects</a:t>
            </a:r>
            <a:endParaRPr lang="en-GB" altLang="en-US" smtClean="0"/>
          </a:p>
        </p:txBody>
      </p:sp>
      <p:sp>
        <p:nvSpPr>
          <p:cNvPr id="1946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GB" altLang="en-US" smtClean="0"/>
          </a:p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Help explain an interaction</a:t>
            </a:r>
          </a:p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Howell (1997) suggests using the Error term from the analysis using all subjects</a:t>
            </a:r>
          </a:p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e.g. Using </a:t>
            </a:r>
            <a:r>
              <a:rPr lang="en-GB" altLang="en-US" smtClean="0">
                <a:solidFill>
                  <a:srgbClr val="3903E5"/>
                </a:solidFill>
              </a:rPr>
              <a:t>only</a:t>
            </a:r>
            <a:r>
              <a:rPr lang="en-GB" altLang="en-US" smtClean="0"/>
              <a:t> Group 1  observations </a:t>
            </a:r>
            <a:r>
              <a:rPr lang="en-GB" altLang="en-US" smtClean="0">
                <a:solidFill>
                  <a:srgbClr val="3903E5"/>
                </a:solidFill>
              </a:rPr>
              <a:t>: </a:t>
            </a:r>
          </a:p>
          <a:p>
            <a:pPr eaLnBrk="1" hangingPunct="1"/>
            <a:r>
              <a:rPr lang="en-GB" altLang="en-US" smtClean="0">
                <a:solidFill>
                  <a:srgbClr val="3903E5"/>
                </a:solidFill>
              </a:rPr>
              <a:t>Simple effect of Task on Group 1</a:t>
            </a:r>
            <a:endParaRPr lang="en-GB" altLang="en-US" smtClean="0"/>
          </a:p>
          <a:p>
            <a:pPr eaLnBrk="1" hangingPunct="1"/>
            <a:endParaRPr lang="en-GB" altLang="en-US" smtClean="0"/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mtClean="0"/>
              <a:t>MS(Task) = 61.38, MS(error)=2.81 (all 4 tasks)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mtClean="0"/>
              <a:t>F(3,48) = 61.38/2.81 = 21.84, p&lt;0.001</a:t>
            </a:r>
          </a:p>
          <a:p>
            <a:pPr eaLnBrk="1" hangingPunct="1">
              <a:buFont typeface="Wingdings" panose="05000000000000000000" pitchFamily="2" charset="2"/>
              <a:buNone/>
            </a:pPr>
            <a:endParaRPr lang="en-GB" altLang="en-US" smtClean="0"/>
          </a:p>
          <a:p>
            <a:pPr eaLnBrk="1" hangingPunct="1"/>
            <a:endParaRPr lang="en-GB" altLang="en-US" smtClean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mtClean="0"/>
              <a:t>MRC CBSU Graduate Statistics Lectures</a:t>
            </a:r>
          </a:p>
        </p:txBody>
      </p:sp>
      <p:sp>
        <p:nvSpPr>
          <p:cNvPr id="20483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57200"/>
            <a:ext cx="5486400" cy="838200"/>
          </a:xfrm>
        </p:spPr>
        <p:txBody>
          <a:bodyPr/>
          <a:lstStyle/>
          <a:p>
            <a:pPr eaLnBrk="1" hangingPunct="1"/>
            <a:r>
              <a:rPr lang="en-GB" altLang="en-US" smtClean="0">
                <a:solidFill>
                  <a:schemeClr val="bg2"/>
                </a:solidFill>
              </a:rPr>
              <a:t/>
            </a:r>
            <a:br>
              <a:rPr lang="en-GB" altLang="en-US" smtClean="0">
                <a:solidFill>
                  <a:schemeClr val="bg2"/>
                </a:solidFill>
              </a:rPr>
            </a:br>
            <a:r>
              <a:rPr lang="en-GB" altLang="en-US" smtClean="0">
                <a:solidFill>
                  <a:schemeClr val="bg2"/>
                </a:solidFill>
              </a:rPr>
              <a:t>Alternatively : </a:t>
            </a:r>
            <a:r>
              <a:rPr lang="en-GB" altLang="en-US" smtClean="0">
                <a:solidFill>
                  <a:srgbClr val="3903E5"/>
                </a:solidFill>
              </a:rPr>
              <a:t>Simple effect of group on animals</a:t>
            </a:r>
            <a:br>
              <a:rPr lang="en-GB" altLang="en-US" smtClean="0">
                <a:solidFill>
                  <a:srgbClr val="3903E5"/>
                </a:solidFill>
              </a:rPr>
            </a:br>
            <a:r>
              <a:rPr lang="en-GB" altLang="en-US" smtClean="0">
                <a:solidFill>
                  <a:schemeClr val="bg2"/>
                </a:solidFill>
              </a:rPr>
              <a:t/>
            </a:r>
            <a:br>
              <a:rPr lang="en-GB" altLang="en-US" smtClean="0">
                <a:solidFill>
                  <a:schemeClr val="bg2"/>
                </a:solidFill>
              </a:rPr>
            </a:br>
            <a:r>
              <a:rPr lang="en-GB" altLang="en-US" smtClean="0">
                <a:solidFill>
                  <a:schemeClr val="bg2"/>
                </a:solidFill>
              </a:rPr>
              <a:t>       </a:t>
            </a:r>
            <a:r>
              <a:rPr lang="en-GB" altLang="en-US" smtClean="0"/>
              <a:t>Groups 1 &amp; 2 = Patients;</a:t>
            </a:r>
            <a:br>
              <a:rPr lang="en-GB" altLang="en-US" smtClean="0"/>
            </a:br>
            <a:r>
              <a:rPr lang="en-GB" altLang="en-US" smtClean="0"/>
              <a:t>       Group 3 = Controls</a:t>
            </a:r>
          </a:p>
        </p:txBody>
      </p:sp>
      <p:graphicFrame>
        <p:nvGraphicFramePr>
          <p:cNvPr id="20484" name="Object 3"/>
          <p:cNvGraphicFramePr>
            <a:graphicFrameLocks noGrp="1" noChangeAspect="1"/>
          </p:cNvGraphicFramePr>
          <p:nvPr>
            <p:ph type="chart" idx="1"/>
          </p:nvPr>
        </p:nvGraphicFramePr>
        <p:xfrm>
          <a:off x="685800" y="1752600"/>
          <a:ext cx="8229600" cy="4489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494" name="Worksheet" r:id="rId3" imgW="3143488" imgH="1714738" progId="Excel.Sheet.8">
                  <p:embed/>
                </p:oleObj>
              </mc:Choice>
              <mc:Fallback>
                <p:oleObj name="Worksheet" r:id="rId3" imgW="3143488" imgH="1714738" progId="Excel.Sheet.8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5800" y="1752600"/>
                        <a:ext cx="8229600" cy="44894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485" name="Text Box 4"/>
          <p:cNvSpPr txBox="1">
            <a:spLocks noChangeArrowheads="1"/>
          </p:cNvSpPr>
          <p:nvPr/>
        </p:nvSpPr>
        <p:spPr bwMode="auto">
          <a:xfrm>
            <a:off x="2514600" y="4572000"/>
            <a:ext cx="57150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/>
              <a:t>   Mild                      Severe                 Controls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mtClean="0"/>
              <a:t>MRC CBSU Graduate Statistics Lectures</a:t>
            </a:r>
          </a:p>
        </p:txBody>
      </p:sp>
      <p:sp>
        <p:nvSpPr>
          <p:cNvPr id="2150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>
                <a:solidFill>
                  <a:schemeClr val="bg2"/>
                </a:solidFill>
              </a:rPr>
              <a:t>Interactions</a:t>
            </a:r>
            <a:endParaRPr lang="en-GB" altLang="en-US" smtClean="0"/>
          </a:p>
        </p:txBody>
      </p:sp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GB" altLang="en-US" smtClean="0"/>
          </a:p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Represent the difference in </a:t>
            </a:r>
            <a:r>
              <a:rPr lang="en-GB" altLang="en-US" smtClean="0">
                <a:solidFill>
                  <a:schemeClr val="accent2"/>
                </a:solidFill>
              </a:rPr>
              <a:t>simple</a:t>
            </a:r>
            <a:r>
              <a:rPr lang="en-GB" altLang="en-US" smtClean="0"/>
              <a:t> effects</a:t>
            </a:r>
          </a:p>
          <a:p>
            <a:pPr eaLnBrk="1" hangingPunct="1"/>
            <a:endParaRPr lang="en-GB" altLang="en-US" smtClean="0"/>
          </a:p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Compare either:</a:t>
            </a:r>
          </a:p>
          <a:p>
            <a:pPr lvl="1" eaLnBrk="1" hangingPunct="1"/>
            <a:r>
              <a:rPr lang="en-GB" altLang="en-US" smtClean="0"/>
              <a:t>simple effects of tasks   </a:t>
            </a:r>
          </a:p>
          <a:p>
            <a:pPr lvl="1" eaLnBrk="1" hangingPunct="1"/>
            <a:r>
              <a:rPr lang="en-GB" altLang="en-US" smtClean="0"/>
              <a:t>simple effects of group</a:t>
            </a:r>
            <a:endParaRPr lang="en-GB" altLang="en-US" smtClean="0">
              <a:solidFill>
                <a:schemeClr val="bg2"/>
              </a:solidFill>
            </a:endParaRPr>
          </a:p>
          <a:p>
            <a:pPr eaLnBrk="1" hangingPunct="1"/>
            <a:endParaRPr lang="en-GB" altLang="en-US" smtClean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mtClean="0"/>
              <a:t>MRC CBSU Graduate Statistics Lectures</a:t>
            </a:r>
          </a:p>
        </p:txBody>
      </p:sp>
      <p:sp>
        <p:nvSpPr>
          <p:cNvPr id="2253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More on simple effects</a:t>
            </a:r>
          </a:p>
        </p:txBody>
      </p:sp>
      <p:sp>
        <p:nvSpPr>
          <p:cNvPr id="2253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endParaRPr lang="en-GB" altLang="en-US" smtClean="0"/>
          </a:p>
          <a:p>
            <a:pPr eaLnBrk="1" hangingPunct="1">
              <a:lnSpc>
                <a:spcPct val="90000"/>
              </a:lnSpc>
            </a:pPr>
            <a:r>
              <a:rPr lang="en-GB" altLang="en-US" smtClean="0"/>
              <a:t>Two methods available in SPSS for simple effects analysis:</a:t>
            </a:r>
          </a:p>
          <a:p>
            <a:pPr eaLnBrk="1" hangingPunct="1">
              <a:lnSpc>
                <a:spcPct val="90000"/>
              </a:lnSpc>
            </a:pPr>
            <a:endParaRPr lang="en-GB" altLang="en-US" smtClean="0"/>
          </a:p>
          <a:p>
            <a:pPr eaLnBrk="1" hangingPunct="1">
              <a:lnSpc>
                <a:spcPct val="90000"/>
              </a:lnSpc>
            </a:pPr>
            <a:r>
              <a:rPr lang="en-GB" altLang="en-US" smtClean="0"/>
              <a:t>MANOVA : using /CONTRAST subcommand (See post-hoc talk for rules on contrasts)</a:t>
            </a:r>
          </a:p>
          <a:p>
            <a:pPr eaLnBrk="1" hangingPunct="1">
              <a:lnSpc>
                <a:spcPct val="90000"/>
              </a:lnSpc>
            </a:pPr>
            <a:endParaRPr lang="en-GB" altLang="en-US" smtClean="0"/>
          </a:p>
          <a:p>
            <a:pPr eaLnBrk="1" hangingPunct="1">
              <a:lnSpc>
                <a:spcPct val="90000"/>
              </a:lnSpc>
            </a:pPr>
            <a:r>
              <a:rPr lang="en-GB" altLang="en-US" smtClean="0"/>
              <a:t>GLM : /LMATRIX subcommand is also available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GB" altLang="en-US" smtClean="0"/>
              <a:t>	http://imaging.mrc-cbu.cam.ac.uk/statswiki/FAQ/Interaction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GB" altLang="en-US" smtClean="0"/>
              <a:t>and also mentioned in forthcoming repeated measures talk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en-GB" altLang="en-US" smtClean="0"/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GB" altLang="en-US" smtClean="0"/>
              <a:t>For a large number of simple effects a Sidak correction should be considered for correcting the p-value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GB" altLang="en-US" smtClean="0"/>
              <a:t>(http://imaging.mrc-cbu.cam.ac.uk/statswiki/FAQ/SpssBonferroni )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en-GB" altLang="en-US" smtClean="0"/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GB" altLang="en-US" smtClean="0">
                <a:solidFill>
                  <a:schemeClr val="accent2"/>
                </a:solidFill>
              </a:rPr>
              <a:t>DEMO: BALANCED.SPS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en-GB" altLang="en-US" smtClean="0">
              <a:solidFill>
                <a:schemeClr val="accent2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mtClean="0"/>
              <a:t>MRC CBSU Graduate Statistics Lectures</a:t>
            </a:r>
          </a:p>
        </p:txBody>
      </p:sp>
      <p:sp>
        <p:nvSpPr>
          <p:cNvPr id="5123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>
                <a:solidFill>
                  <a:schemeClr val="bg2"/>
                </a:solidFill>
              </a:rPr>
              <a:t>Randomisation experiment</a:t>
            </a:r>
            <a:endParaRPr lang="en-GB" altLang="en-US" smtClean="0"/>
          </a:p>
        </p:txBody>
      </p:sp>
      <p:sp>
        <p:nvSpPr>
          <p:cNvPr id="5124" name="Rectangle 1029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GB" altLang="en-US" dirty="0" smtClean="0">
              <a:solidFill>
                <a:schemeClr val="bg2"/>
              </a:solidFill>
            </a:endParaRPr>
          </a:p>
          <a:p>
            <a:pPr eaLnBrk="1" hangingPunct="1"/>
            <a:r>
              <a:rPr lang="en-GB" altLang="en-US" dirty="0" smtClean="0">
                <a:solidFill>
                  <a:schemeClr val="tx2"/>
                </a:solidFill>
              </a:rPr>
              <a:t>Suppose wish to compare 2 teaching methods (e.g. group/individual learning ) such that each child is taught to read on their own or in a group; </a:t>
            </a:r>
          </a:p>
          <a:p>
            <a:pPr eaLnBrk="1" hangingPunct="1"/>
            <a:endParaRPr lang="en-GB" altLang="en-US" dirty="0" smtClean="0">
              <a:solidFill>
                <a:schemeClr val="tx2"/>
              </a:solidFill>
            </a:endParaRPr>
          </a:p>
          <a:p>
            <a:pPr eaLnBrk="1" hangingPunct="1"/>
            <a:r>
              <a:rPr lang="en-GB" altLang="en-US" dirty="0" smtClean="0">
                <a:solidFill>
                  <a:schemeClr val="tx2"/>
                </a:solidFill>
              </a:rPr>
              <a:t>2 groups of size 10 - “average ability” ; “below average ability”</a:t>
            </a:r>
          </a:p>
          <a:p>
            <a:pPr eaLnBrk="1" hangingPunct="1"/>
            <a:endParaRPr lang="en-GB" altLang="en-US" dirty="0" smtClean="0">
              <a:solidFill>
                <a:schemeClr val="tx2"/>
              </a:solidFill>
            </a:endParaRPr>
          </a:p>
          <a:p>
            <a:pPr eaLnBrk="1" hangingPunct="1"/>
            <a:r>
              <a:rPr lang="en-GB" altLang="en-US" dirty="0" smtClean="0">
                <a:solidFill>
                  <a:schemeClr val="tx2"/>
                </a:solidFill>
              </a:rPr>
              <a:t>To remove allocation bias</a:t>
            </a:r>
          </a:p>
          <a:p>
            <a:pPr eaLnBrk="1" hangingPunct="1"/>
            <a:r>
              <a:rPr lang="en-GB" altLang="en-US" dirty="0" smtClean="0">
                <a:solidFill>
                  <a:schemeClr val="tx2"/>
                </a:solidFill>
              </a:rPr>
              <a:t>Throw a die:</a:t>
            </a:r>
          </a:p>
          <a:p>
            <a:pPr eaLnBrk="1" hangingPunct="1"/>
            <a:endParaRPr lang="en-GB" altLang="en-US" dirty="0" smtClean="0">
              <a:solidFill>
                <a:schemeClr val="tx2"/>
              </a:solidFill>
            </a:endParaRPr>
          </a:p>
          <a:p>
            <a:pPr eaLnBrk="1" hangingPunct="1"/>
            <a:r>
              <a:rPr lang="en-GB" altLang="en-US" dirty="0" smtClean="0">
                <a:solidFill>
                  <a:schemeClr val="tx2"/>
                </a:solidFill>
              </a:rPr>
              <a:t>In each group of 20 children allocate sets of four subjects to a method (A or B) based on number rolled: throw die five times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dirty="0" smtClean="0">
                <a:solidFill>
                  <a:schemeClr val="tx2"/>
                </a:solidFill>
              </a:rPr>
              <a:t>        AABB ABAB ABBA BBAA BABA BAAB (permutation blocks)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dirty="0" smtClean="0">
                <a:solidFill>
                  <a:schemeClr val="tx2"/>
                </a:solidFill>
              </a:rPr>
              <a:t>roll a: (‘1’)    (‘2’)   (‘3’)  (‘4’)    (‘5’)   (‘6’) 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dirty="0" smtClean="0">
                <a:solidFill>
                  <a:schemeClr val="tx2"/>
                </a:solidFill>
              </a:rPr>
              <a:t>(could also use a minimisation approach to balance e.g. </a:t>
            </a:r>
            <a:r>
              <a:rPr lang="en-GB" altLang="en-US" dirty="0" err="1" smtClean="0">
                <a:solidFill>
                  <a:schemeClr val="tx2"/>
                </a:solidFill>
              </a:rPr>
              <a:t>MinimPy</a:t>
            </a:r>
            <a:r>
              <a:rPr lang="en-GB" altLang="en-US" dirty="0" smtClean="0">
                <a:solidFill>
                  <a:schemeClr val="tx2"/>
                </a:solidFill>
              </a:rPr>
              <a:t>)</a:t>
            </a:r>
            <a:endParaRPr lang="en-GB" altLang="en-US" dirty="0" smtClean="0">
              <a:solidFill>
                <a:schemeClr val="bg2"/>
              </a:solidFill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mtClean="0"/>
              <a:t>MRC CBSU Graduate Statistics Lectures</a:t>
            </a:r>
          </a:p>
        </p:txBody>
      </p:sp>
      <p:sp>
        <p:nvSpPr>
          <p:cNvPr id="2355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>
                <a:solidFill>
                  <a:schemeClr val="bg2"/>
                </a:solidFill>
              </a:rPr>
              <a:t>Size of effect</a:t>
            </a:r>
            <a:endParaRPr lang="en-GB" altLang="en-US" smtClean="0"/>
          </a:p>
        </p:txBody>
      </p:sp>
      <p:sp>
        <p:nvSpPr>
          <p:cNvPr id="2355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endParaRPr lang="en-GB" altLang="en-US" smtClean="0">
              <a:solidFill>
                <a:schemeClr val="tx2"/>
              </a:solidFill>
            </a:endParaRPr>
          </a:p>
          <a:p>
            <a:pPr eaLnBrk="1" hangingPunct="1">
              <a:lnSpc>
                <a:spcPct val="90000"/>
              </a:lnSpc>
            </a:pPr>
            <a:r>
              <a:rPr lang="en-GB" altLang="en-US" smtClean="0">
                <a:solidFill>
                  <a:schemeClr val="tx2"/>
                </a:solidFill>
              </a:rPr>
              <a:t>Express Sums of Squares as % Total Sum of squares</a:t>
            </a:r>
          </a:p>
          <a:p>
            <a:pPr eaLnBrk="1" hangingPunct="1">
              <a:lnSpc>
                <a:spcPct val="90000"/>
              </a:lnSpc>
            </a:pPr>
            <a:endParaRPr lang="en-GB" altLang="en-US" smtClean="0">
              <a:solidFill>
                <a:schemeClr val="tx2"/>
              </a:solidFill>
            </a:endParaRPr>
          </a:p>
          <a:p>
            <a:pPr eaLnBrk="1" hangingPunct="1">
              <a:lnSpc>
                <a:spcPct val="90000"/>
              </a:lnSpc>
            </a:pPr>
            <a:r>
              <a:rPr lang="en-GB" altLang="en-US" smtClean="0">
                <a:solidFill>
                  <a:schemeClr val="tx2"/>
                </a:solidFill>
              </a:rPr>
              <a:t>Task : 127/1389=9% (small effect according to Cohen, 1988)</a:t>
            </a:r>
          </a:p>
          <a:p>
            <a:pPr eaLnBrk="1" hangingPunct="1">
              <a:lnSpc>
                <a:spcPct val="90000"/>
              </a:lnSpc>
            </a:pPr>
            <a:endParaRPr lang="en-GB" altLang="en-US" smtClean="0">
              <a:solidFill>
                <a:schemeClr val="tx2"/>
              </a:solidFill>
            </a:endParaRPr>
          </a:p>
          <a:p>
            <a:pPr eaLnBrk="1" hangingPunct="1">
              <a:lnSpc>
                <a:spcPct val="90000"/>
              </a:lnSpc>
            </a:pPr>
            <a:r>
              <a:rPr lang="en-GB" altLang="en-US" smtClean="0">
                <a:solidFill>
                  <a:schemeClr val="tx2"/>
                </a:solidFill>
              </a:rPr>
              <a:t>Group: 640/1389=46% (large effect according to Cohen, 1988)</a:t>
            </a:r>
          </a:p>
          <a:p>
            <a:pPr eaLnBrk="1" hangingPunct="1">
              <a:lnSpc>
                <a:spcPct val="90000"/>
              </a:lnSpc>
            </a:pPr>
            <a:endParaRPr lang="en-GB" altLang="en-US" smtClean="0">
              <a:solidFill>
                <a:schemeClr val="tx2"/>
              </a:solidFill>
            </a:endParaRPr>
          </a:p>
          <a:p>
            <a:pPr eaLnBrk="1" hangingPunct="1">
              <a:lnSpc>
                <a:spcPct val="90000"/>
              </a:lnSpc>
            </a:pPr>
            <a:r>
              <a:rPr lang="en-GB" altLang="en-US" smtClean="0">
                <a:solidFill>
                  <a:schemeClr val="tx2"/>
                </a:solidFill>
              </a:rPr>
              <a:t>Task x group: 487/1389=35%</a:t>
            </a:r>
            <a:r>
              <a:rPr lang="en-GB" altLang="en-US" smtClean="0">
                <a:solidFill>
                  <a:schemeClr val="bg2"/>
                </a:solidFill>
              </a:rPr>
              <a:t> 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GB" altLang="en-US" smtClean="0"/>
              <a:t>    (large effect according to Cohen, 1988)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en-GB" altLang="en-US" smtClean="0"/>
          </a:p>
          <a:p>
            <a:pPr eaLnBrk="1" hangingPunct="1">
              <a:lnSpc>
                <a:spcPct val="90000"/>
              </a:lnSpc>
            </a:pPr>
            <a:r>
              <a:rPr lang="en-GB" altLang="en-US" smtClean="0"/>
              <a:t>These are squared correlations (R</a:t>
            </a:r>
            <a:r>
              <a:rPr lang="en-GB" altLang="en-US" baseline="30000" smtClean="0"/>
              <a:t>2</a:t>
            </a:r>
            <a:r>
              <a:rPr lang="en-GB" altLang="en-US" smtClean="0"/>
              <a:t>); Their square root is the semi-partial (also called part) correlation</a:t>
            </a:r>
          </a:p>
          <a:p>
            <a:pPr eaLnBrk="1" hangingPunct="1">
              <a:lnSpc>
                <a:spcPct val="90000"/>
              </a:lnSpc>
            </a:pPr>
            <a:endParaRPr lang="en-GB" altLang="en-US" smtClean="0"/>
          </a:p>
          <a:p>
            <a:pPr eaLnBrk="1" hangingPunct="1">
              <a:lnSpc>
                <a:spcPct val="90000"/>
              </a:lnSpc>
            </a:pPr>
            <a:r>
              <a:rPr lang="en-GB" altLang="en-US" smtClean="0"/>
              <a:t>Can compare R-squareds from different data sets: http://imaging.mrc-cbu.cam.ac.uk/statswiki/FAQ/rsqdiff</a:t>
            </a:r>
            <a:endParaRPr lang="en-GB" altLang="en-US" smtClean="0">
              <a:solidFill>
                <a:schemeClr val="bg2"/>
              </a:solidFill>
            </a:endParaRPr>
          </a:p>
          <a:p>
            <a:pPr eaLnBrk="1" hangingPunct="1">
              <a:lnSpc>
                <a:spcPct val="90000"/>
              </a:lnSpc>
            </a:pPr>
            <a:endParaRPr lang="en-GB" altLang="en-US" smtClean="0">
              <a:solidFill>
                <a:schemeClr val="bg2"/>
              </a:solidFill>
            </a:endParaRPr>
          </a:p>
          <a:p>
            <a:pPr eaLnBrk="1" hangingPunct="1">
              <a:lnSpc>
                <a:spcPct val="90000"/>
              </a:lnSpc>
            </a:pPr>
            <a:endParaRPr lang="en-GB" altLang="en-US" smtClean="0">
              <a:solidFill>
                <a:schemeClr val="bg2"/>
              </a:solidFill>
            </a:endParaRPr>
          </a:p>
          <a:p>
            <a:pPr eaLnBrk="1" hangingPunct="1">
              <a:lnSpc>
                <a:spcPct val="90000"/>
              </a:lnSpc>
            </a:pPr>
            <a:endParaRPr lang="en-GB" altLang="en-US" smtClean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mtClean="0"/>
              <a:t>MRC CBSU Graduate Statistics Lectures</a:t>
            </a:r>
          </a:p>
        </p:txBody>
      </p:sp>
      <p:sp>
        <p:nvSpPr>
          <p:cNvPr id="2457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>
                <a:solidFill>
                  <a:schemeClr val="bg2"/>
                </a:solidFill>
              </a:rPr>
              <a:t>ANOVA summary</a:t>
            </a:r>
            <a:endParaRPr lang="en-GB" altLang="en-US" smtClean="0"/>
          </a:p>
        </p:txBody>
      </p:sp>
      <p:sp>
        <p:nvSpPr>
          <p:cNvPr id="2458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GB" altLang="en-US" smtClean="0"/>
          </a:p>
          <a:p>
            <a:pPr eaLnBrk="1" hangingPunct="1"/>
            <a:endParaRPr lang="en-GB" altLang="en-US" smtClean="0"/>
          </a:p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Interaction : Task by Group: F(6,48)=30.50, p&lt;0.001</a:t>
            </a:r>
          </a:p>
          <a:p>
            <a:pPr eaLnBrk="1" hangingPunct="1">
              <a:buFont typeface="Wingdings" panose="05000000000000000000" pitchFamily="2" charset="2"/>
              <a:buNone/>
            </a:pPr>
            <a:endParaRPr lang="en-GB" altLang="en-US" smtClean="0"/>
          </a:p>
          <a:p>
            <a:pPr eaLnBrk="1" hangingPunct="1"/>
            <a:r>
              <a:rPr lang="en-GB" altLang="en-US" smtClean="0"/>
              <a:t>Main Effects: Task:  F(3,48)=15.66, p&lt;0.001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mtClean="0"/>
              <a:t>			Group: F(2,48)=118.7, p&lt;0.001</a:t>
            </a:r>
          </a:p>
          <a:p>
            <a:pPr eaLnBrk="1" hangingPunct="1">
              <a:buFont typeface="Wingdings" panose="05000000000000000000" pitchFamily="2" charset="2"/>
              <a:buNone/>
            </a:pPr>
            <a:endParaRPr lang="en-GB" altLang="en-US" smtClean="0"/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mtClean="0"/>
              <a:t>		</a:t>
            </a:r>
          </a:p>
          <a:p>
            <a:pPr eaLnBrk="1" hangingPunct="1"/>
            <a:endParaRPr lang="en-GB" altLang="en-US" smtClean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mtClean="0"/>
              <a:t>MRC CBSU Graduate Statistics Lectures</a:t>
            </a:r>
          </a:p>
        </p:txBody>
      </p:sp>
      <p:sp>
        <p:nvSpPr>
          <p:cNvPr id="2560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>
                <a:solidFill>
                  <a:srgbClr val="3903E5"/>
                </a:solidFill>
              </a:rPr>
              <a:t>Main</a:t>
            </a:r>
            <a:r>
              <a:rPr lang="en-GB" altLang="en-US" smtClean="0"/>
              <a:t>, </a:t>
            </a:r>
            <a:r>
              <a:rPr lang="en-GB" altLang="en-US" smtClean="0">
                <a:solidFill>
                  <a:srgbClr val="FA1C1C"/>
                </a:solidFill>
              </a:rPr>
              <a:t>Simple</a:t>
            </a:r>
            <a:r>
              <a:rPr lang="en-GB" altLang="en-US" smtClean="0"/>
              <a:t>, </a:t>
            </a:r>
            <a:r>
              <a:rPr lang="en-GB" altLang="en-US" smtClean="0">
                <a:solidFill>
                  <a:srgbClr val="100822"/>
                </a:solidFill>
              </a:rPr>
              <a:t>interaction</a:t>
            </a:r>
            <a:r>
              <a:rPr lang="en-GB" altLang="en-US" smtClean="0"/>
              <a:t> </a:t>
            </a:r>
            <a:r>
              <a:rPr lang="en-GB" altLang="en-US" smtClean="0">
                <a:solidFill>
                  <a:schemeClr val="bg2"/>
                </a:solidFill>
              </a:rPr>
              <a:t>means</a:t>
            </a:r>
            <a:endParaRPr lang="en-GB" altLang="en-US" smtClean="0"/>
          </a:p>
        </p:txBody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mtClean="0"/>
              <a:t> </a:t>
            </a:r>
          </a:p>
        </p:txBody>
      </p:sp>
      <p:graphicFrame>
        <p:nvGraphicFramePr>
          <p:cNvPr id="25605" name="Object 0"/>
          <p:cNvGraphicFramePr>
            <a:graphicFrameLocks noChangeAspect="1"/>
          </p:cNvGraphicFramePr>
          <p:nvPr/>
        </p:nvGraphicFramePr>
        <p:xfrm>
          <a:off x="611188" y="2133600"/>
          <a:ext cx="8001000" cy="3962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620" name="Document" r:id="rId3" imgW="8357616" imgH="4091940" progId="Word.Document.8">
                  <p:embed/>
                </p:oleObj>
              </mc:Choice>
              <mc:Fallback>
                <p:oleObj name="Document" r:id="rId3" imgW="8357616" imgH="4091940" progId="Word.Document.8">
                  <p:embed/>
                  <p:pic>
                    <p:nvPicPr>
                      <p:cNvPr id="0" name="Object 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1188" y="2133600"/>
                        <a:ext cx="8001000" cy="3962400"/>
                      </a:xfrm>
                      <a:prstGeom prst="rect">
                        <a:avLst/>
                      </a:prstGeom>
                      <a:solidFill>
                        <a:srgbClr val="CC99FF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5847" name="Oval 7"/>
          <p:cNvSpPr>
            <a:spLocks noChangeArrowheads="1"/>
          </p:cNvSpPr>
          <p:nvPr/>
        </p:nvSpPr>
        <p:spPr bwMode="auto">
          <a:xfrm>
            <a:off x="2590800" y="2667000"/>
            <a:ext cx="4876800" cy="2438400"/>
          </a:xfrm>
          <a:prstGeom prst="ellipse">
            <a:avLst/>
          </a:prstGeom>
          <a:noFill/>
          <a:ln w="381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GB" altLang="en-US"/>
          </a:p>
        </p:txBody>
      </p:sp>
      <p:sp>
        <p:nvSpPr>
          <p:cNvPr id="35848" name="Oval 8"/>
          <p:cNvSpPr>
            <a:spLocks noChangeArrowheads="1"/>
          </p:cNvSpPr>
          <p:nvPr/>
        </p:nvSpPr>
        <p:spPr bwMode="auto">
          <a:xfrm>
            <a:off x="7543800" y="2895600"/>
            <a:ext cx="1066800" cy="1981200"/>
          </a:xfrm>
          <a:prstGeom prst="ellips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GB" altLang="en-US"/>
          </a:p>
        </p:txBody>
      </p:sp>
      <p:sp>
        <p:nvSpPr>
          <p:cNvPr id="35849" name="Oval 9"/>
          <p:cNvSpPr>
            <a:spLocks noChangeArrowheads="1"/>
          </p:cNvSpPr>
          <p:nvPr/>
        </p:nvSpPr>
        <p:spPr bwMode="auto">
          <a:xfrm>
            <a:off x="2987675" y="5157788"/>
            <a:ext cx="4724400" cy="685800"/>
          </a:xfrm>
          <a:prstGeom prst="ellips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GB" altLang="en-US"/>
          </a:p>
        </p:txBody>
      </p:sp>
      <p:sp>
        <p:nvSpPr>
          <p:cNvPr id="35850" name="Oval 10"/>
          <p:cNvSpPr>
            <a:spLocks noChangeArrowheads="1"/>
          </p:cNvSpPr>
          <p:nvPr/>
        </p:nvSpPr>
        <p:spPr bwMode="auto">
          <a:xfrm>
            <a:off x="2771775" y="3860800"/>
            <a:ext cx="4495800" cy="762000"/>
          </a:xfrm>
          <a:prstGeom prst="ellips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GB" altLang="en-US"/>
          </a:p>
        </p:txBody>
      </p:sp>
      <p:sp>
        <p:nvSpPr>
          <p:cNvPr id="25610" name="Text Box 11"/>
          <p:cNvSpPr txBox="1">
            <a:spLocks noChangeArrowheads="1"/>
          </p:cNvSpPr>
          <p:nvPr/>
        </p:nvSpPr>
        <p:spPr bwMode="auto">
          <a:xfrm>
            <a:off x="2514600" y="2133600"/>
            <a:ext cx="61722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/>
              <a:t> Animals       Objects     Plants      Countries     </a:t>
            </a:r>
          </a:p>
        </p:txBody>
      </p:sp>
      <p:sp>
        <p:nvSpPr>
          <p:cNvPr id="25611" name="Text Box 12"/>
          <p:cNvSpPr txBox="1">
            <a:spLocks noChangeArrowheads="1"/>
          </p:cNvSpPr>
          <p:nvPr/>
        </p:nvSpPr>
        <p:spPr bwMode="auto">
          <a:xfrm>
            <a:off x="1371600" y="3048000"/>
            <a:ext cx="1600200" cy="180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/>
              <a:t>Mild</a:t>
            </a:r>
          </a:p>
          <a:p>
            <a:pPr>
              <a:spcBef>
                <a:spcPct val="50000"/>
              </a:spcBef>
              <a:buFontTx/>
              <a:buNone/>
            </a:pPr>
            <a:endParaRPr lang="en-GB" altLang="en-US"/>
          </a:p>
          <a:p>
            <a:pPr>
              <a:spcBef>
                <a:spcPct val="50000"/>
              </a:spcBef>
              <a:buFontTx/>
              <a:buNone/>
            </a:pPr>
            <a:r>
              <a:rPr lang="en-GB" altLang="en-US"/>
              <a:t>Severe</a:t>
            </a:r>
          </a:p>
          <a:p>
            <a:pPr>
              <a:spcBef>
                <a:spcPct val="50000"/>
              </a:spcBef>
              <a:buFontTx/>
              <a:buNone/>
            </a:pPr>
            <a:endParaRPr lang="en-GB" altLang="en-US"/>
          </a:p>
          <a:p>
            <a:pPr>
              <a:spcBef>
                <a:spcPct val="50000"/>
              </a:spcBef>
              <a:buFontTx/>
              <a:buNone/>
            </a:pPr>
            <a:r>
              <a:rPr lang="en-GB" altLang="en-US"/>
              <a:t>Controls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8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8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8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8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7" grpId="0" animBg="1"/>
      <p:bldP spid="35848" grpId="0" animBg="1"/>
      <p:bldP spid="35849" grpId="0" animBg="1"/>
      <p:bldP spid="35850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mtClean="0"/>
              <a:t>MRC CBSU Graduate Statistics Lectures</a:t>
            </a:r>
          </a:p>
        </p:txBody>
      </p:sp>
      <p:sp>
        <p:nvSpPr>
          <p:cNvPr id="2662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>
                <a:solidFill>
                  <a:schemeClr val="bg2"/>
                </a:solidFill>
              </a:rPr>
              <a:t>Effects in a 2 Factor design</a:t>
            </a:r>
            <a:endParaRPr lang="en-GB" altLang="en-US" smtClean="0"/>
          </a:p>
        </p:txBody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GB" altLang="en-US" smtClean="0"/>
          </a:p>
          <a:p>
            <a:pPr eaLnBrk="1" hangingPunct="1"/>
            <a:endParaRPr lang="en-GB" altLang="en-US" smtClean="0"/>
          </a:p>
        </p:txBody>
      </p:sp>
      <p:sp>
        <p:nvSpPr>
          <p:cNvPr id="26629" name="Rectangle 4"/>
          <p:cNvSpPr>
            <a:spLocks noChangeArrowheads="1"/>
          </p:cNvSpPr>
          <p:nvPr/>
        </p:nvSpPr>
        <p:spPr bwMode="auto">
          <a:xfrm>
            <a:off x="1371600" y="1905000"/>
            <a:ext cx="2057400" cy="914400"/>
          </a:xfrm>
          <a:prstGeom prst="rect">
            <a:avLst/>
          </a:prstGeom>
          <a:solidFill>
            <a:srgbClr val="CC99FF"/>
          </a:solidFill>
          <a:ln w="9525">
            <a:solidFill>
              <a:schemeClr val="bg2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GB" altLang="en-US" sz="2400">
                <a:solidFill>
                  <a:schemeClr val="bg1"/>
                </a:solidFill>
                <a:latin typeface="Times" panose="02020603050405020304" pitchFamily="18" charset="0"/>
              </a:rPr>
              <a:t>Which Group</a:t>
            </a:r>
            <a:r>
              <a:rPr lang="en-GB" altLang="en-US"/>
              <a:t> </a:t>
            </a:r>
          </a:p>
        </p:txBody>
      </p:sp>
      <p:sp>
        <p:nvSpPr>
          <p:cNvPr id="26630" name="Rectangle 5"/>
          <p:cNvSpPr>
            <a:spLocks noChangeArrowheads="1"/>
          </p:cNvSpPr>
          <p:nvPr/>
        </p:nvSpPr>
        <p:spPr bwMode="auto">
          <a:xfrm>
            <a:off x="4495800" y="1905000"/>
            <a:ext cx="2057400" cy="838200"/>
          </a:xfrm>
          <a:prstGeom prst="rect">
            <a:avLst/>
          </a:prstGeom>
          <a:solidFill>
            <a:srgbClr val="CC99FF"/>
          </a:solidFill>
          <a:ln w="9525">
            <a:solidFill>
              <a:schemeClr val="bg2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GB" altLang="en-US" sz="2400">
                <a:solidFill>
                  <a:schemeClr val="bg1"/>
                </a:solidFill>
                <a:latin typeface="Times" panose="02020603050405020304" pitchFamily="18" charset="0"/>
              </a:rPr>
              <a:t>Type of Task</a:t>
            </a:r>
            <a:endParaRPr lang="en-GB" altLang="en-US" sz="2400">
              <a:latin typeface="Times" panose="02020603050405020304" pitchFamily="18" charset="0"/>
            </a:endParaRPr>
          </a:p>
        </p:txBody>
      </p:sp>
      <p:sp>
        <p:nvSpPr>
          <p:cNvPr id="26631" name="Line 6"/>
          <p:cNvSpPr>
            <a:spLocks noChangeShapeType="1"/>
          </p:cNvSpPr>
          <p:nvPr/>
        </p:nvSpPr>
        <p:spPr bwMode="auto">
          <a:xfrm flipH="1">
            <a:off x="1295400" y="2971800"/>
            <a:ext cx="609600" cy="9906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6632" name="Line 8"/>
          <p:cNvSpPr>
            <a:spLocks noChangeShapeType="1"/>
          </p:cNvSpPr>
          <p:nvPr/>
        </p:nvSpPr>
        <p:spPr bwMode="auto">
          <a:xfrm>
            <a:off x="2895600" y="2895600"/>
            <a:ext cx="990600" cy="9144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6633" name="Line 9"/>
          <p:cNvSpPr>
            <a:spLocks noChangeShapeType="1"/>
          </p:cNvSpPr>
          <p:nvPr/>
        </p:nvSpPr>
        <p:spPr bwMode="auto">
          <a:xfrm flipH="1">
            <a:off x="3962400" y="2895600"/>
            <a:ext cx="1066800" cy="9144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6634" name="Line 11"/>
          <p:cNvSpPr>
            <a:spLocks noChangeShapeType="1"/>
          </p:cNvSpPr>
          <p:nvPr/>
        </p:nvSpPr>
        <p:spPr bwMode="auto">
          <a:xfrm>
            <a:off x="6172200" y="2819400"/>
            <a:ext cx="1295400" cy="6858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6635" name="Rectangle 12"/>
          <p:cNvSpPr>
            <a:spLocks noChangeArrowheads="1"/>
          </p:cNvSpPr>
          <p:nvPr/>
        </p:nvSpPr>
        <p:spPr bwMode="auto">
          <a:xfrm>
            <a:off x="304800" y="4038600"/>
            <a:ext cx="1676400" cy="685800"/>
          </a:xfrm>
          <a:prstGeom prst="rect">
            <a:avLst/>
          </a:prstGeom>
          <a:solidFill>
            <a:srgbClr val="CC99FF"/>
          </a:solidFill>
          <a:ln w="9525">
            <a:solidFill>
              <a:schemeClr val="bg2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GB" altLang="en-US" sz="2400">
                <a:solidFill>
                  <a:schemeClr val="bg1"/>
                </a:solidFill>
                <a:latin typeface="Times" panose="02020603050405020304" pitchFamily="18" charset="0"/>
              </a:rPr>
              <a:t>Main effect 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en-GB" altLang="en-US" sz="2400">
                <a:solidFill>
                  <a:schemeClr val="bg1"/>
                </a:solidFill>
                <a:latin typeface="Times" panose="02020603050405020304" pitchFamily="18" charset="0"/>
              </a:rPr>
              <a:t>of</a:t>
            </a:r>
          </a:p>
        </p:txBody>
      </p:sp>
      <p:sp>
        <p:nvSpPr>
          <p:cNvPr id="26636" name="Rectangle 13"/>
          <p:cNvSpPr>
            <a:spLocks noChangeArrowheads="1"/>
          </p:cNvSpPr>
          <p:nvPr/>
        </p:nvSpPr>
        <p:spPr bwMode="auto">
          <a:xfrm>
            <a:off x="2743200" y="3962400"/>
            <a:ext cx="2514600" cy="609600"/>
          </a:xfrm>
          <a:prstGeom prst="rect">
            <a:avLst/>
          </a:prstGeom>
          <a:solidFill>
            <a:srgbClr val="CC99FF"/>
          </a:solidFill>
          <a:ln w="9525">
            <a:solidFill>
              <a:schemeClr val="bg2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GB" altLang="en-US" sz="2400">
                <a:solidFill>
                  <a:schemeClr val="bg1"/>
                </a:solidFill>
                <a:latin typeface="Times" panose="02020603050405020304" pitchFamily="18" charset="0"/>
              </a:rPr>
              <a:t>Interaction between</a:t>
            </a:r>
            <a:endParaRPr lang="en-GB" altLang="en-US" sz="2400">
              <a:latin typeface="Times" panose="02020603050405020304" pitchFamily="18" charset="0"/>
            </a:endParaRPr>
          </a:p>
        </p:txBody>
      </p:sp>
      <p:sp>
        <p:nvSpPr>
          <p:cNvPr id="26637" name="Rectangle 14"/>
          <p:cNvSpPr>
            <a:spLocks noChangeArrowheads="1"/>
          </p:cNvSpPr>
          <p:nvPr/>
        </p:nvSpPr>
        <p:spPr bwMode="auto">
          <a:xfrm>
            <a:off x="6934200" y="3733800"/>
            <a:ext cx="1676400" cy="609600"/>
          </a:xfrm>
          <a:prstGeom prst="rect">
            <a:avLst/>
          </a:prstGeom>
          <a:solidFill>
            <a:srgbClr val="CC99FF"/>
          </a:solidFill>
          <a:ln w="9525">
            <a:solidFill>
              <a:schemeClr val="bg2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GB" altLang="en-US" sz="2400">
                <a:solidFill>
                  <a:schemeClr val="bg1"/>
                </a:solidFill>
                <a:latin typeface="Times" panose="02020603050405020304" pitchFamily="18" charset="0"/>
              </a:rPr>
              <a:t>Main effect 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en-GB" altLang="en-US" sz="2400">
                <a:solidFill>
                  <a:schemeClr val="bg1"/>
                </a:solidFill>
                <a:latin typeface="Times" panose="02020603050405020304" pitchFamily="18" charset="0"/>
              </a:rPr>
              <a:t>of</a:t>
            </a:r>
          </a:p>
        </p:txBody>
      </p:sp>
      <p:sp>
        <p:nvSpPr>
          <p:cNvPr id="26638" name="Rectangle 15"/>
          <p:cNvSpPr>
            <a:spLocks noChangeArrowheads="1"/>
          </p:cNvSpPr>
          <p:nvPr/>
        </p:nvSpPr>
        <p:spPr bwMode="auto">
          <a:xfrm>
            <a:off x="685800" y="4953000"/>
            <a:ext cx="3048000" cy="1143000"/>
          </a:xfrm>
          <a:prstGeom prst="rect">
            <a:avLst/>
          </a:prstGeom>
          <a:solidFill>
            <a:srgbClr val="CC99FF"/>
          </a:solidFill>
          <a:ln w="9525">
            <a:solidFill>
              <a:schemeClr val="bg2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GB" altLang="en-US" sz="2400">
                <a:solidFill>
                  <a:schemeClr val="bg1"/>
                </a:solidFill>
                <a:latin typeface="Times" panose="02020603050405020304" pitchFamily="18" charset="0"/>
              </a:rPr>
              <a:t>SIMPLE EFFECT of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en-GB" altLang="en-US" sz="2400">
                <a:solidFill>
                  <a:schemeClr val="bg1"/>
                </a:solidFill>
                <a:latin typeface="Times" panose="02020603050405020304" pitchFamily="18" charset="0"/>
              </a:rPr>
              <a:t>@group=control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en-GB" altLang="en-US" sz="2400">
                <a:solidFill>
                  <a:schemeClr val="bg1"/>
                </a:solidFill>
                <a:latin typeface="Times" panose="02020603050405020304" pitchFamily="18" charset="0"/>
              </a:rPr>
              <a:t>@group=mild</a:t>
            </a:r>
          </a:p>
        </p:txBody>
      </p:sp>
      <p:sp>
        <p:nvSpPr>
          <p:cNvPr id="26639" name="Rectangle 16"/>
          <p:cNvSpPr>
            <a:spLocks noChangeArrowheads="1"/>
          </p:cNvSpPr>
          <p:nvPr/>
        </p:nvSpPr>
        <p:spPr bwMode="auto">
          <a:xfrm>
            <a:off x="4419600" y="5029200"/>
            <a:ext cx="3352800" cy="1371600"/>
          </a:xfrm>
          <a:prstGeom prst="rect">
            <a:avLst/>
          </a:prstGeom>
          <a:solidFill>
            <a:srgbClr val="CC99FF"/>
          </a:solidFill>
          <a:ln w="9525">
            <a:solidFill>
              <a:schemeClr val="bg2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GB" altLang="en-US" sz="2400">
                <a:solidFill>
                  <a:schemeClr val="bg1"/>
                </a:solidFill>
                <a:latin typeface="Times" panose="02020603050405020304" pitchFamily="18" charset="0"/>
              </a:rPr>
              <a:t>SIMPLE EFFECT of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en-GB" altLang="en-US" sz="2400">
                <a:solidFill>
                  <a:schemeClr val="bg1"/>
                </a:solidFill>
                <a:latin typeface="Times" panose="02020603050405020304" pitchFamily="18" charset="0"/>
              </a:rPr>
              <a:t>@task=naming animals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en-GB" altLang="en-US" sz="2400">
                <a:solidFill>
                  <a:schemeClr val="bg1"/>
                </a:solidFill>
                <a:latin typeface="Times" panose="02020603050405020304" pitchFamily="18" charset="0"/>
              </a:rPr>
              <a:t>@task=naming countries</a:t>
            </a:r>
          </a:p>
        </p:txBody>
      </p:sp>
      <p:sp>
        <p:nvSpPr>
          <p:cNvPr id="26640" name="Line 17"/>
          <p:cNvSpPr>
            <a:spLocks noChangeShapeType="1"/>
          </p:cNvSpPr>
          <p:nvPr/>
        </p:nvSpPr>
        <p:spPr bwMode="auto">
          <a:xfrm flipH="1">
            <a:off x="3352800" y="4648200"/>
            <a:ext cx="152400" cy="2286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6641" name="Line 18"/>
          <p:cNvSpPr>
            <a:spLocks noChangeShapeType="1"/>
          </p:cNvSpPr>
          <p:nvPr/>
        </p:nvSpPr>
        <p:spPr bwMode="auto">
          <a:xfrm>
            <a:off x="4953000" y="4572000"/>
            <a:ext cx="1219200" cy="3810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mtClean="0"/>
              <a:t>MRC CBSU Graduate Statistics Lectures</a:t>
            </a:r>
          </a:p>
        </p:txBody>
      </p:sp>
      <p:sp>
        <p:nvSpPr>
          <p:cNvPr id="2765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>
                <a:solidFill>
                  <a:schemeClr val="bg2"/>
                </a:solidFill>
              </a:rPr>
              <a:t>Task and Group are statistically independent </a:t>
            </a:r>
            <a:endParaRPr lang="en-GB" altLang="en-US" smtClean="0"/>
          </a:p>
        </p:txBody>
      </p:sp>
      <p:pic>
        <p:nvPicPr>
          <p:cNvPr id="27652" name="Picture 4" descr="orthog"/>
          <p:cNvPicPr>
            <a:picLocks noGrp="1" noChangeAspect="1" noChangeArrowheads="1"/>
          </p:cNvPicPr>
          <p:nvPr>
            <p:ph type="chart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422400" y="1600200"/>
            <a:ext cx="6299200" cy="4724400"/>
          </a:xfrm>
          <a:noFill/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mtClean="0"/>
              <a:t>MRC CBSU Graduate Statistics Lectures</a:t>
            </a:r>
          </a:p>
        </p:txBody>
      </p:sp>
      <p:sp>
        <p:nvSpPr>
          <p:cNvPr id="2867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>
                <a:solidFill>
                  <a:schemeClr val="bg2"/>
                </a:solidFill>
              </a:rPr>
              <a:t>Post-hoc tests (main effects)</a:t>
            </a:r>
            <a:endParaRPr lang="en-GB" altLang="en-US" smtClean="0"/>
          </a:p>
        </p:txBody>
      </p:sp>
      <p:sp>
        <p:nvSpPr>
          <p:cNvPr id="2867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Tukey’s HSD for pairwise comparisons 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mtClean="0"/>
              <a:t>    (click post hoc in general linear model:univariate) </a:t>
            </a:r>
          </a:p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Can also use ‘mcneq’ program on UNIX system at CBSU or at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mtClean="0"/>
              <a:t>     http://imaging.mrc-cbu.cam.ac.uk/statswiki/FAQ/TukeyKramer</a:t>
            </a:r>
          </a:p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Standard Error in ANOVA based on averaging the variances of the five observations in each of the 12 group/task combinations</a:t>
            </a:r>
          </a:p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May be best to look at tasks separately in control group as they behave relatively differently than with the patients</a:t>
            </a:r>
          </a:p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Covered in post-hoc talk</a:t>
            </a:r>
          </a:p>
          <a:p>
            <a:pPr eaLnBrk="1" hangingPunct="1"/>
            <a:endParaRPr lang="en-GB" altLang="en-US" smtClean="0"/>
          </a:p>
          <a:p>
            <a:pPr eaLnBrk="1" hangingPunct="1"/>
            <a:endParaRPr lang="en-GB" altLang="en-US" smtClean="0"/>
          </a:p>
          <a:p>
            <a:pPr eaLnBrk="1" hangingPunct="1"/>
            <a:endParaRPr lang="en-GB" altLang="en-US" smtClean="0"/>
          </a:p>
          <a:p>
            <a:pPr eaLnBrk="1" hangingPunct="1"/>
            <a:endParaRPr lang="en-GB" altLang="en-US" smtClean="0"/>
          </a:p>
          <a:p>
            <a:pPr eaLnBrk="1" hangingPunct="1"/>
            <a:endParaRPr lang="en-GB" altLang="en-US" smtClean="0"/>
          </a:p>
          <a:p>
            <a:pPr eaLnBrk="1" hangingPunct="1"/>
            <a:endParaRPr lang="en-GB" altLang="en-US" smtClean="0"/>
          </a:p>
          <a:p>
            <a:pPr eaLnBrk="1" hangingPunct="1"/>
            <a:endParaRPr lang="en-GB" altLang="en-US" smtClean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mtClean="0"/>
              <a:t>MRC CBSU Graduate Statistics Lectures</a:t>
            </a:r>
          </a:p>
        </p:txBody>
      </p:sp>
      <p:sp>
        <p:nvSpPr>
          <p:cNvPr id="296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>
                <a:solidFill>
                  <a:schemeClr val="bg2"/>
                </a:solidFill>
              </a:rPr>
              <a:t>Make your design fit your questions</a:t>
            </a:r>
            <a:endParaRPr lang="en-GB" altLang="en-US" smtClean="0"/>
          </a:p>
        </p:txBody>
      </p:sp>
      <p:sp>
        <p:nvSpPr>
          <p:cNvPr id="2970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GB" altLang="en-US" smtClean="0">
              <a:solidFill>
                <a:schemeClr val="bg2"/>
              </a:solidFill>
            </a:endParaRPr>
          </a:p>
          <a:p>
            <a:pPr eaLnBrk="1" hangingPunct="1"/>
            <a:endParaRPr lang="en-GB" altLang="en-US" smtClean="0">
              <a:solidFill>
                <a:schemeClr val="bg2"/>
              </a:solidFill>
            </a:endParaRPr>
          </a:p>
          <a:p>
            <a:pPr eaLnBrk="1" hangingPunct="1"/>
            <a:r>
              <a:rPr lang="en-GB" altLang="en-US" smtClean="0"/>
              <a:t>3 IQ groups, 3 naming tasks, 3 age groups  (A,B,C)</a:t>
            </a:r>
          </a:p>
          <a:p>
            <a:pPr eaLnBrk="1" hangingPunct="1"/>
            <a:endParaRPr lang="en-GB" altLang="en-US" smtClean="0"/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2800" smtClean="0"/>
              <a:t>           </a:t>
            </a:r>
            <a:r>
              <a:rPr lang="en-GB" altLang="en-US" smtClean="0"/>
              <a:t>3 x 3 Latin Square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mtClean="0"/>
              <a:t>            </a:t>
            </a:r>
            <a:r>
              <a:rPr lang="en-GB" altLang="en-US" smtClean="0">
                <a:solidFill>
                  <a:schemeClr val="accent2"/>
                </a:solidFill>
              </a:rPr>
              <a:t>Task 1     Task 2    Task 3</a:t>
            </a:r>
            <a:r>
              <a:rPr lang="en-GB" altLang="en-US" smtClean="0"/>
              <a:t>   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mtClean="0">
                <a:solidFill>
                  <a:schemeClr val="accent2"/>
                </a:solidFill>
              </a:rPr>
              <a:t>Group 1</a:t>
            </a:r>
            <a:r>
              <a:rPr lang="en-GB" altLang="en-US" smtClean="0"/>
              <a:t> A (n=3)  B (n=3)  C (n=3)        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mtClean="0">
                <a:solidFill>
                  <a:schemeClr val="accent2"/>
                </a:solidFill>
              </a:rPr>
              <a:t>Group 2</a:t>
            </a:r>
            <a:r>
              <a:rPr lang="en-GB" altLang="en-US" smtClean="0"/>
              <a:t> B (n=3)  C (n=3)  A (n=3)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mtClean="0">
                <a:solidFill>
                  <a:schemeClr val="accent2"/>
                </a:solidFill>
              </a:rPr>
              <a:t>Group 3</a:t>
            </a:r>
            <a:r>
              <a:rPr lang="en-GB" altLang="en-US" smtClean="0"/>
              <a:t> C (n=3)  A (n=3)  B (n=3)</a:t>
            </a:r>
          </a:p>
          <a:p>
            <a:pPr eaLnBrk="1" hangingPunct="1">
              <a:buFont typeface="Wingdings" panose="05000000000000000000" pitchFamily="2" charset="2"/>
              <a:buNone/>
            </a:pPr>
            <a:endParaRPr lang="en-GB" altLang="en-US" smtClean="0"/>
          </a:p>
          <a:p>
            <a:pPr eaLnBrk="1" hangingPunct="1"/>
            <a:r>
              <a:rPr lang="en-GB" altLang="en-US" smtClean="0"/>
              <a:t> Can Use 1/3 of all possible factor combinations by using a single observation in each cell</a:t>
            </a:r>
          </a:p>
          <a:p>
            <a:pPr eaLnBrk="1" hangingPunct="1"/>
            <a:endParaRPr lang="en-GB" altLang="en-US" smtClean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mtClean="0"/>
              <a:t>MRC CBSU Graduate Statistics Lectures</a:t>
            </a:r>
          </a:p>
        </p:txBody>
      </p:sp>
      <p:sp>
        <p:nvSpPr>
          <p:cNvPr id="3072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>
                <a:solidFill>
                  <a:schemeClr val="bg2"/>
                </a:solidFill>
              </a:rPr>
              <a:t>Latin Square example</a:t>
            </a:r>
            <a:endParaRPr lang="en-GB" altLang="en-US" smtClean="0"/>
          </a:p>
        </p:txBody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GB" altLang="en-US" smtClean="0"/>
          </a:p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means</a:t>
            </a:r>
          </a:p>
          <a:p>
            <a:pPr eaLnBrk="1" hangingPunct="1"/>
            <a:endParaRPr lang="en-GB" altLang="en-US" smtClean="0"/>
          </a:p>
          <a:p>
            <a:pPr eaLnBrk="1" hangingPunct="1"/>
            <a:endParaRPr lang="en-GB" altLang="en-US" smtClean="0"/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mtClean="0"/>
              <a:t>                Task 1 Task 2 Task 3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mtClean="0"/>
              <a:t>Group 1      19.34  20.45  20.93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mtClean="0"/>
              <a:t>Group 2      18.38  22.56  24.24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mtClean="0"/>
              <a:t>Group 3      20.82  22.59  24.53</a:t>
            </a:r>
          </a:p>
          <a:p>
            <a:pPr eaLnBrk="1" hangingPunct="1"/>
            <a:endParaRPr lang="en-GB" altLang="en-US" smtClean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mtClean="0"/>
              <a:t>MRC CBSU Graduate Statistics Lectures</a:t>
            </a:r>
          </a:p>
        </p:txBody>
      </p:sp>
      <p:sp>
        <p:nvSpPr>
          <p:cNvPr id="3174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>
                <a:solidFill>
                  <a:schemeClr val="bg2"/>
                </a:solidFill>
              </a:rPr>
              <a:t>Output - main effects</a:t>
            </a:r>
            <a:endParaRPr lang="en-GB" altLang="en-US" smtClean="0"/>
          </a:p>
        </p:txBody>
      </p:sp>
      <p:pic>
        <p:nvPicPr>
          <p:cNvPr id="31748" name="Picture 4"/>
          <p:cNvPicPr>
            <a:picLocks noGrp="1" noChangeAspect="1" noChangeArrowheads="1"/>
          </p:cNvPicPr>
          <p:nvPr>
            <p:ph type="chart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57200" y="1893888"/>
            <a:ext cx="8229600" cy="4137025"/>
          </a:xfrm>
          <a:noFill/>
        </p:spPr>
      </p:pic>
      <p:sp>
        <p:nvSpPr>
          <p:cNvPr id="31749" name="Oval 5"/>
          <p:cNvSpPr>
            <a:spLocks noChangeArrowheads="1"/>
          </p:cNvSpPr>
          <p:nvPr/>
        </p:nvSpPr>
        <p:spPr bwMode="auto">
          <a:xfrm>
            <a:off x="7239000" y="3429000"/>
            <a:ext cx="1371600" cy="1676400"/>
          </a:xfrm>
          <a:prstGeom prst="ellipse">
            <a:avLst/>
          </a:prstGeom>
          <a:noFill/>
          <a:ln w="38100">
            <a:solidFill>
              <a:schemeClr val="accent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GB" altLang="en-US"/>
          </a:p>
        </p:txBody>
      </p:sp>
      <p:sp>
        <p:nvSpPr>
          <p:cNvPr id="31750" name="Line 6"/>
          <p:cNvSpPr>
            <a:spLocks noChangeShapeType="1"/>
          </p:cNvSpPr>
          <p:nvPr/>
        </p:nvSpPr>
        <p:spPr bwMode="auto">
          <a:xfrm flipV="1">
            <a:off x="7467600" y="4648200"/>
            <a:ext cx="381000" cy="1600200"/>
          </a:xfrm>
          <a:prstGeom prst="line">
            <a:avLst/>
          </a:prstGeom>
          <a:noFill/>
          <a:ln w="38100">
            <a:solidFill>
              <a:schemeClr val="accent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1751" name="Text Box 7"/>
          <p:cNvSpPr txBox="1">
            <a:spLocks noChangeArrowheads="1"/>
          </p:cNvSpPr>
          <p:nvPr/>
        </p:nvSpPr>
        <p:spPr bwMode="auto">
          <a:xfrm>
            <a:off x="5562600" y="5943600"/>
            <a:ext cx="28956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>
                <a:solidFill>
                  <a:schemeClr val="accent2"/>
                </a:solidFill>
              </a:rPr>
              <a:t>No significant main effects</a:t>
            </a:r>
            <a:endParaRPr lang="en-GB" altLang="en-US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mtClean="0"/>
              <a:t>MRC CBSU Graduate Statistics Lectures</a:t>
            </a:r>
          </a:p>
        </p:txBody>
      </p:sp>
      <p:sp>
        <p:nvSpPr>
          <p:cNvPr id="3277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>
                <a:solidFill>
                  <a:schemeClr val="bg2"/>
                </a:solidFill>
              </a:rPr>
              <a:t>But…can’t fit interactions!</a:t>
            </a:r>
            <a:endParaRPr lang="en-GB" altLang="en-US" smtClean="0"/>
          </a:p>
        </p:txBody>
      </p:sp>
      <p:pic>
        <p:nvPicPr>
          <p:cNvPr id="32772" name="Picture 4"/>
          <p:cNvPicPr>
            <a:picLocks noGrp="1" noChangeAspect="1" noChangeArrowheads="1"/>
          </p:cNvPicPr>
          <p:nvPr>
            <p:ph type="chart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363663" y="1628775"/>
            <a:ext cx="7780337" cy="4724400"/>
          </a:xfrm>
          <a:noFill/>
        </p:spPr>
      </p:pic>
      <p:sp>
        <p:nvSpPr>
          <p:cNvPr id="32773" name="Oval 5"/>
          <p:cNvSpPr>
            <a:spLocks noChangeArrowheads="1"/>
          </p:cNvSpPr>
          <p:nvPr/>
        </p:nvSpPr>
        <p:spPr bwMode="auto">
          <a:xfrm>
            <a:off x="2743200" y="2971800"/>
            <a:ext cx="2362200" cy="2362200"/>
          </a:xfrm>
          <a:prstGeom prst="ellipse">
            <a:avLst/>
          </a:prstGeom>
          <a:noFill/>
          <a:ln w="38100">
            <a:solidFill>
              <a:schemeClr val="accent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GB" altLang="en-US"/>
          </a:p>
        </p:txBody>
      </p:sp>
      <p:sp>
        <p:nvSpPr>
          <p:cNvPr id="32774" name="Line 6"/>
          <p:cNvSpPr>
            <a:spLocks noChangeShapeType="1"/>
          </p:cNvSpPr>
          <p:nvPr/>
        </p:nvSpPr>
        <p:spPr bwMode="auto">
          <a:xfrm flipH="1" flipV="1">
            <a:off x="3733800" y="4648200"/>
            <a:ext cx="1752600" cy="1524000"/>
          </a:xfrm>
          <a:prstGeom prst="line">
            <a:avLst/>
          </a:prstGeom>
          <a:noFill/>
          <a:ln w="38100">
            <a:solidFill>
              <a:schemeClr val="accent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2775" name="Text Box 7"/>
          <p:cNvSpPr txBox="1">
            <a:spLocks noChangeArrowheads="1"/>
          </p:cNvSpPr>
          <p:nvPr/>
        </p:nvSpPr>
        <p:spPr bwMode="auto">
          <a:xfrm>
            <a:off x="5257800" y="5943600"/>
            <a:ext cx="29718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>
                <a:solidFill>
                  <a:schemeClr val="accent2"/>
                </a:solidFill>
              </a:rPr>
              <a:t>Confounded!</a:t>
            </a:r>
            <a:endParaRPr lang="en-GB" alt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mtClean="0"/>
              <a:t>MRC CBSU Graduate Statistics Lectures</a:t>
            </a:r>
          </a:p>
        </p:txBody>
      </p:sp>
      <p:sp>
        <p:nvSpPr>
          <p:cNvPr id="6147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>
                <a:solidFill>
                  <a:schemeClr val="bg2"/>
                </a:solidFill>
              </a:rPr>
              <a:t>Results:</a:t>
            </a:r>
            <a:endParaRPr lang="en-GB" altLang="en-US" smtClean="0"/>
          </a:p>
        </p:txBody>
      </p:sp>
      <p:sp>
        <p:nvSpPr>
          <p:cNvPr id="6148" name="Rectangle 102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GB" altLang="en-US" smtClean="0"/>
          </a:p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10 schoolchildren form each ability randomly allocated to one of the two methods</a:t>
            </a:r>
          </a:p>
          <a:p>
            <a:pPr eaLnBrk="1" hangingPunct="1"/>
            <a:endParaRPr lang="en-GB" altLang="en-US" smtClean="0"/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b="1" i="1" smtClean="0"/>
              <a:t>            </a:t>
            </a:r>
            <a:r>
              <a:rPr lang="en-GB" altLang="en-US" b="1" i="1" smtClean="0">
                <a:solidFill>
                  <a:schemeClr val="accent2"/>
                </a:solidFill>
              </a:rPr>
              <a:t>Mean Reading scores:</a:t>
            </a:r>
            <a:r>
              <a:rPr lang="en-GB" altLang="en-US" smtClean="0"/>
              <a:t>  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mtClean="0"/>
              <a:t>                         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mtClean="0"/>
              <a:t>			      </a:t>
            </a:r>
            <a:r>
              <a:rPr lang="en-GB" altLang="en-US" smtClean="0">
                <a:solidFill>
                  <a:schemeClr val="accent2"/>
                </a:solidFill>
              </a:rPr>
              <a:t>Group</a:t>
            </a:r>
            <a:endParaRPr lang="en-GB" altLang="en-US" smtClean="0"/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mtClean="0">
                <a:solidFill>
                  <a:schemeClr val="accent2"/>
                </a:solidFill>
              </a:rPr>
              <a:t>Method</a:t>
            </a:r>
            <a:r>
              <a:rPr lang="en-GB" altLang="en-US" smtClean="0"/>
              <a:t>          Average   Below Average   Mean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mtClean="0"/>
              <a:t>Individual           1.7           4.5              </a:t>
            </a:r>
            <a:r>
              <a:rPr lang="en-GB" altLang="en-US" b="1" smtClean="0">
                <a:solidFill>
                  <a:schemeClr val="accent2"/>
                </a:solidFill>
              </a:rPr>
              <a:t>3.10</a:t>
            </a:r>
            <a:endParaRPr lang="en-GB" altLang="en-US" smtClean="0"/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mtClean="0"/>
              <a:t>Group                5.5           5.6              </a:t>
            </a:r>
            <a:r>
              <a:rPr lang="en-GB" altLang="en-US" b="1" smtClean="0">
                <a:solidFill>
                  <a:schemeClr val="accent2"/>
                </a:solidFill>
              </a:rPr>
              <a:t>5.55</a:t>
            </a:r>
          </a:p>
          <a:p>
            <a:pPr eaLnBrk="1" hangingPunct="1">
              <a:buFont typeface="Wingdings" panose="05000000000000000000" pitchFamily="2" charset="2"/>
              <a:buNone/>
            </a:pPr>
            <a:endParaRPr lang="en-GB" altLang="en-US" smtClean="0">
              <a:solidFill>
                <a:schemeClr val="accent2"/>
              </a:solidFill>
            </a:endParaRP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mtClean="0"/>
              <a:t>Mean                </a:t>
            </a:r>
            <a:r>
              <a:rPr lang="en-GB" altLang="en-US" b="1" smtClean="0">
                <a:solidFill>
                  <a:schemeClr val="accent2"/>
                </a:solidFill>
              </a:rPr>
              <a:t>3.60         5.05</a:t>
            </a:r>
            <a:r>
              <a:rPr lang="en-GB" altLang="en-US" smtClean="0">
                <a:solidFill>
                  <a:schemeClr val="accent2"/>
                </a:solidFill>
              </a:rPr>
              <a:t>            </a:t>
            </a:r>
            <a:r>
              <a:rPr lang="en-GB" altLang="en-US" b="1" i="1" smtClean="0">
                <a:solidFill>
                  <a:schemeClr val="accent2"/>
                </a:solidFill>
              </a:rPr>
              <a:t>4.375</a:t>
            </a:r>
            <a:r>
              <a:rPr lang="en-GB" altLang="en-US" smtClean="0">
                <a:solidFill>
                  <a:schemeClr val="bg2"/>
                </a:solidFill>
              </a:rPr>
              <a:t>                  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mtClean="0">
                <a:solidFill>
                  <a:schemeClr val="bg2"/>
                </a:solidFill>
              </a:rPr>
              <a:t>                 </a:t>
            </a:r>
          </a:p>
          <a:p>
            <a:pPr eaLnBrk="1" hangingPunct="1"/>
            <a:endParaRPr lang="en-GB" altLang="en-US" smtClean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Footer Placeholder 4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mtClean="0"/>
              <a:t>MRC CBSU Graduate Statistics Lectures</a:t>
            </a:r>
          </a:p>
        </p:txBody>
      </p:sp>
      <p:sp>
        <p:nvSpPr>
          <p:cNvPr id="3379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>
                <a:solidFill>
                  <a:schemeClr val="bg2"/>
                </a:solidFill>
              </a:rPr>
              <a:t>Latin squares</a:t>
            </a:r>
            <a:endParaRPr lang="en-GB" altLang="en-US" smtClean="0"/>
          </a:p>
        </p:txBody>
      </p:sp>
      <p:sp>
        <p:nvSpPr>
          <p:cNvPr id="33796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/>
            <a:endParaRPr lang="en-GB" altLang="en-US" sz="1600" smtClean="0"/>
          </a:p>
          <a:p>
            <a:pPr eaLnBrk="1" hangingPunct="1"/>
            <a:endParaRPr lang="en-GB" altLang="en-US" sz="1600" smtClean="0">
              <a:solidFill>
                <a:schemeClr val="accent2"/>
              </a:solidFill>
            </a:endParaRPr>
          </a:p>
          <a:p>
            <a:pPr eaLnBrk="1" hangingPunct="1"/>
            <a:r>
              <a:rPr lang="en-GB" altLang="en-US" sz="1600" smtClean="0">
                <a:solidFill>
                  <a:schemeClr val="accent2"/>
                </a:solidFill>
              </a:rPr>
              <a:t>Pros</a:t>
            </a:r>
            <a:endParaRPr lang="en-GB" altLang="en-US" sz="1600" smtClean="0"/>
          </a:p>
          <a:p>
            <a:pPr eaLnBrk="1" hangingPunct="1"/>
            <a:endParaRPr lang="en-GB" altLang="en-US" sz="1600" smtClean="0"/>
          </a:p>
          <a:p>
            <a:pPr eaLnBrk="1" hangingPunct="1"/>
            <a:r>
              <a:rPr lang="en-GB" altLang="en-US" sz="1600" smtClean="0">
                <a:solidFill>
                  <a:schemeClr val="tx2"/>
                </a:solidFill>
              </a:rPr>
              <a:t>Need fewer people</a:t>
            </a:r>
          </a:p>
          <a:p>
            <a:pPr eaLnBrk="1" hangingPunct="1"/>
            <a:endParaRPr lang="en-GB" altLang="en-US" sz="1600" smtClean="0">
              <a:solidFill>
                <a:schemeClr val="tx2"/>
              </a:solidFill>
            </a:endParaRPr>
          </a:p>
          <a:p>
            <a:pPr eaLnBrk="1" hangingPunct="1"/>
            <a:r>
              <a:rPr lang="en-GB" altLang="en-US" sz="1600" smtClean="0">
                <a:solidFill>
                  <a:schemeClr val="tx2"/>
                </a:solidFill>
              </a:rPr>
              <a:t>Adjusts each factor for other two e.g. group differences not due to task or centre</a:t>
            </a:r>
            <a:endParaRPr lang="en-GB" altLang="en-US" sz="1600" smtClean="0"/>
          </a:p>
          <a:p>
            <a:pPr eaLnBrk="1" hangingPunct="1"/>
            <a:endParaRPr lang="en-GB" altLang="en-US" sz="1600" smtClean="0"/>
          </a:p>
        </p:txBody>
      </p:sp>
      <p:sp>
        <p:nvSpPr>
          <p:cNvPr id="33797" name="Rectangle 4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 eaLnBrk="1" hangingPunct="1"/>
            <a:endParaRPr lang="en-GB" altLang="en-US" sz="1600" smtClean="0"/>
          </a:p>
          <a:p>
            <a:pPr eaLnBrk="1" hangingPunct="1"/>
            <a:endParaRPr lang="en-GB" altLang="en-US" sz="1600" smtClean="0">
              <a:solidFill>
                <a:schemeClr val="accent2"/>
              </a:solidFill>
            </a:endParaRPr>
          </a:p>
          <a:p>
            <a:pPr eaLnBrk="1" hangingPunct="1"/>
            <a:r>
              <a:rPr lang="en-GB" altLang="en-US" sz="1600" smtClean="0">
                <a:solidFill>
                  <a:schemeClr val="accent2"/>
                </a:solidFill>
              </a:rPr>
              <a:t>Cons</a:t>
            </a:r>
            <a:endParaRPr lang="en-GB" altLang="en-US" sz="1600" smtClean="0"/>
          </a:p>
          <a:p>
            <a:pPr eaLnBrk="1" hangingPunct="1"/>
            <a:endParaRPr lang="en-GB" altLang="en-US" sz="1600" smtClean="0"/>
          </a:p>
          <a:p>
            <a:pPr eaLnBrk="1" hangingPunct="1"/>
            <a:r>
              <a:rPr lang="en-GB" altLang="en-US" sz="1600" smtClean="0">
                <a:solidFill>
                  <a:schemeClr val="tx2"/>
                </a:solidFill>
              </a:rPr>
              <a:t>Assumes zero interactions</a:t>
            </a:r>
          </a:p>
          <a:p>
            <a:pPr eaLnBrk="1" hangingPunct="1"/>
            <a:endParaRPr lang="en-GB" altLang="en-US" sz="1600" smtClean="0">
              <a:solidFill>
                <a:schemeClr val="tx2"/>
              </a:solidFill>
            </a:endParaRPr>
          </a:p>
          <a:p>
            <a:pPr eaLnBrk="1" hangingPunct="1"/>
            <a:r>
              <a:rPr lang="en-GB" altLang="en-US" sz="1600" smtClean="0">
                <a:solidFill>
                  <a:schemeClr val="tx2"/>
                </a:solidFill>
              </a:rPr>
              <a:t>Numbers required are large for bigger designs e.g. 12 x 12</a:t>
            </a:r>
            <a:endParaRPr lang="en-GB" altLang="en-US" sz="1600" smtClean="0">
              <a:solidFill>
                <a:schemeClr val="bg2"/>
              </a:solidFill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mtClean="0"/>
              <a:t>MRC CBSU Graduate Statistics Lectures</a:t>
            </a:r>
          </a:p>
        </p:txBody>
      </p:sp>
      <p:sp>
        <p:nvSpPr>
          <p:cNvPr id="3481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>
                <a:solidFill>
                  <a:schemeClr val="bg2"/>
                </a:solidFill>
              </a:rPr>
              <a:t>Balance</a:t>
            </a:r>
            <a:endParaRPr lang="en-GB" altLang="en-US" smtClean="0"/>
          </a:p>
        </p:txBody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endParaRPr lang="en-GB" altLang="en-US" smtClean="0">
              <a:solidFill>
                <a:schemeClr val="tx2"/>
              </a:solidFill>
            </a:endParaRPr>
          </a:p>
          <a:p>
            <a:pPr eaLnBrk="1" hangingPunct="1">
              <a:lnSpc>
                <a:spcPct val="90000"/>
              </a:lnSpc>
            </a:pPr>
            <a:r>
              <a:rPr lang="en-GB" altLang="en-US" smtClean="0">
                <a:solidFill>
                  <a:schemeClr val="tx2"/>
                </a:solidFill>
              </a:rPr>
              <a:t>Random allocation usually has equal numbers of factor combinations (balance)</a:t>
            </a:r>
          </a:p>
          <a:p>
            <a:pPr eaLnBrk="1" hangingPunct="1">
              <a:lnSpc>
                <a:spcPct val="90000"/>
              </a:lnSpc>
            </a:pPr>
            <a:endParaRPr lang="en-GB" altLang="en-US" smtClean="0">
              <a:solidFill>
                <a:schemeClr val="tx2"/>
              </a:solidFill>
            </a:endParaRPr>
          </a:p>
          <a:p>
            <a:pPr eaLnBrk="1" hangingPunct="1">
              <a:lnSpc>
                <a:spcPct val="90000"/>
              </a:lnSpc>
            </a:pPr>
            <a:r>
              <a:rPr lang="en-GB" altLang="en-US" smtClean="0">
                <a:solidFill>
                  <a:schemeClr val="tx2"/>
                </a:solidFill>
              </a:rPr>
              <a:t>e.g. task/group example we have just looked at is a balanced design 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GB" altLang="en-US" smtClean="0">
                <a:solidFill>
                  <a:schemeClr val="tx2"/>
                </a:solidFill>
              </a:rPr>
              <a:t>	five people in each group perform each task (5 people x 4 tasks x 3 groups = 60 observations)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en-GB" altLang="en-US" smtClean="0">
              <a:solidFill>
                <a:schemeClr val="tx2"/>
              </a:solidFill>
            </a:endParaRPr>
          </a:p>
          <a:p>
            <a:pPr eaLnBrk="1" hangingPunct="1">
              <a:lnSpc>
                <a:spcPct val="90000"/>
              </a:lnSpc>
            </a:pPr>
            <a:r>
              <a:rPr lang="en-GB" altLang="en-US" smtClean="0">
                <a:solidFill>
                  <a:schemeClr val="tx2"/>
                </a:solidFill>
              </a:rPr>
              <a:t>Balance meant task and group were statistically independent  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en-GB" altLang="en-US" smtClean="0">
              <a:solidFill>
                <a:schemeClr val="tx2"/>
              </a:solidFill>
            </a:endParaRPr>
          </a:p>
          <a:p>
            <a:pPr eaLnBrk="1" hangingPunct="1">
              <a:lnSpc>
                <a:spcPct val="90000"/>
              </a:lnSpc>
            </a:pPr>
            <a:r>
              <a:rPr lang="en-GB" altLang="en-US" smtClean="0">
                <a:solidFill>
                  <a:schemeClr val="tx2"/>
                </a:solidFill>
              </a:rPr>
              <a:t>Observational studies/surveys have unequal numbers in cells (unbalanced)</a:t>
            </a:r>
          </a:p>
          <a:p>
            <a:pPr eaLnBrk="1" hangingPunct="1">
              <a:lnSpc>
                <a:spcPct val="90000"/>
              </a:lnSpc>
            </a:pPr>
            <a:endParaRPr lang="en-GB" altLang="en-US" smtClean="0">
              <a:solidFill>
                <a:schemeClr val="tx2"/>
              </a:solidFill>
            </a:endParaRP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GB" altLang="en-US" smtClean="0"/>
              <a:t>(spreadsheet:http://imaging.mrc-cbu.cam.ac.uk/statswiki/FAQ/ss)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GB" altLang="en-US" smtClean="0">
                <a:solidFill>
                  <a:schemeClr val="accent2"/>
                </a:solidFill>
              </a:rPr>
              <a:t>DEMO: BALANCED.ANOVA.XLS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mtClean="0"/>
              <a:t>MRC CBSU Graduate Statistics Lectures</a:t>
            </a:r>
          </a:p>
        </p:txBody>
      </p:sp>
      <p:sp>
        <p:nvSpPr>
          <p:cNvPr id="3584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>
                <a:solidFill>
                  <a:schemeClr val="accent2"/>
                </a:solidFill>
              </a:rPr>
              <a:t>UN</a:t>
            </a:r>
            <a:r>
              <a:rPr lang="en-GB" altLang="en-US" smtClean="0">
                <a:solidFill>
                  <a:schemeClr val="bg2"/>
                </a:solidFill>
              </a:rPr>
              <a:t>balanced study example</a:t>
            </a:r>
            <a:endParaRPr lang="en-GB" altLang="en-US" smtClean="0"/>
          </a:p>
        </p:txBody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GB" altLang="en-US" smtClean="0"/>
          </a:p>
          <a:p>
            <a:pPr eaLnBrk="1" hangingPunct="1"/>
            <a:endParaRPr lang="en-GB" altLang="en-US" smtClean="0">
              <a:solidFill>
                <a:schemeClr val="tx2"/>
              </a:solidFill>
            </a:endParaRPr>
          </a:p>
          <a:p>
            <a:pPr eaLnBrk="1" hangingPunct="1"/>
            <a:r>
              <a:rPr lang="en-GB" altLang="en-US" smtClean="0">
                <a:solidFill>
                  <a:schemeClr val="tx2"/>
                </a:solidFill>
              </a:rPr>
              <a:t>2 Predictor variables</a:t>
            </a:r>
          </a:p>
          <a:p>
            <a:pPr lvl="1" eaLnBrk="1" hangingPunct="1"/>
            <a:r>
              <a:rPr lang="en-GB" altLang="en-US" smtClean="0">
                <a:solidFill>
                  <a:schemeClr val="tx2"/>
                </a:solidFill>
              </a:rPr>
              <a:t>3 status of smokers: Current, Don’t, Have Done in the past</a:t>
            </a:r>
          </a:p>
          <a:p>
            <a:pPr lvl="1" eaLnBrk="1" hangingPunct="1"/>
            <a:r>
              <a:rPr lang="en-GB" altLang="en-US" smtClean="0">
                <a:solidFill>
                  <a:schemeClr val="tx2"/>
                </a:solidFill>
              </a:rPr>
              <a:t>Family History of smoking: yes or no</a:t>
            </a:r>
          </a:p>
          <a:p>
            <a:pPr eaLnBrk="1" hangingPunct="1"/>
            <a:endParaRPr lang="en-GB" altLang="en-US" smtClean="0">
              <a:solidFill>
                <a:schemeClr val="tx2"/>
              </a:solidFill>
            </a:endParaRPr>
          </a:p>
          <a:p>
            <a:pPr eaLnBrk="1" hangingPunct="1"/>
            <a:r>
              <a:rPr lang="en-GB" altLang="en-US" smtClean="0">
                <a:solidFill>
                  <a:schemeClr val="tx2"/>
                </a:solidFill>
              </a:rPr>
              <a:t>Is Blood Pressure influenced by smoking?</a:t>
            </a:r>
          </a:p>
          <a:p>
            <a:pPr eaLnBrk="1" hangingPunct="1"/>
            <a:endParaRPr lang="en-GB" altLang="en-US" smtClean="0">
              <a:solidFill>
                <a:schemeClr val="tx2"/>
              </a:solidFill>
            </a:endParaRPr>
          </a:p>
          <a:p>
            <a:pPr eaLnBrk="1" hangingPunct="1"/>
            <a:r>
              <a:rPr lang="en-GB" altLang="en-US" smtClean="0">
                <a:solidFill>
                  <a:schemeClr val="tx2"/>
                </a:solidFill>
              </a:rPr>
              <a:t>This study will not have equal numbers of subjects having smoker/family history combinations </a:t>
            </a:r>
            <a:r>
              <a:rPr lang="en-GB" altLang="en-US" smtClean="0">
                <a:solidFill>
                  <a:schemeClr val="accent2"/>
                </a:solidFill>
              </a:rPr>
              <a:t>in general </a:t>
            </a:r>
          </a:p>
          <a:p>
            <a:pPr eaLnBrk="1" hangingPunct="1"/>
            <a:endParaRPr lang="en-GB" altLang="en-US" smtClean="0">
              <a:solidFill>
                <a:schemeClr val="bg2"/>
              </a:solidFill>
            </a:endParaRPr>
          </a:p>
          <a:p>
            <a:pPr eaLnBrk="1" hangingPunct="1"/>
            <a:endParaRPr lang="en-GB" altLang="en-US" smtClean="0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mtClean="0"/>
              <a:t>MRC CBSU Graduate Statistics Lectures</a:t>
            </a:r>
          </a:p>
        </p:txBody>
      </p:sp>
      <p:sp>
        <p:nvSpPr>
          <p:cNvPr id="3686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>
                <a:solidFill>
                  <a:schemeClr val="bg2"/>
                </a:solidFill>
              </a:rPr>
              <a:t>Balanced study</a:t>
            </a:r>
            <a:endParaRPr lang="en-GB" altLang="en-US" smtClean="0"/>
          </a:p>
        </p:txBody>
      </p:sp>
      <p:sp>
        <p:nvSpPr>
          <p:cNvPr id="3686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GB" altLang="en-US" smtClean="0"/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mtClean="0"/>
              <a:t>Equal numbers in group combinations </a:t>
            </a:r>
          </a:p>
          <a:p>
            <a:pPr eaLnBrk="1" hangingPunct="1"/>
            <a:endParaRPr lang="en-GB" altLang="en-US" smtClean="0"/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1600" smtClean="0"/>
              <a:t>            </a:t>
            </a:r>
            <a:r>
              <a:rPr lang="en-GB" altLang="en-US" sz="1600" b="1" smtClean="0"/>
              <a:t>Mean Blood Pressure (BP)</a:t>
            </a:r>
          </a:p>
          <a:p>
            <a:pPr eaLnBrk="1" hangingPunct="1">
              <a:buFont typeface="Wingdings" panose="05000000000000000000" pitchFamily="2" charset="2"/>
              <a:buNone/>
            </a:pPr>
            <a:endParaRPr lang="en-GB" altLang="en-US" sz="1600" b="1" smtClean="0"/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1600" smtClean="0"/>
              <a:t>Family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1600" smtClean="0"/>
              <a:t>History             Smoker Status</a:t>
            </a:r>
            <a:r>
              <a:rPr lang="en-GB" altLang="en-US" smtClean="0"/>
              <a:t>   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mtClean="0"/>
              <a:t>       </a:t>
            </a:r>
            <a:r>
              <a:rPr lang="en-GB" altLang="en-US" i="1" smtClean="0"/>
              <a:t>Non               Ex               Current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i="1" smtClean="0"/>
              <a:t>Yes</a:t>
            </a:r>
            <a:r>
              <a:rPr lang="en-GB" altLang="en-US" smtClean="0"/>
              <a:t> 140.5, n=2    110.5, n=2    127.5, n=2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i="1" smtClean="0"/>
              <a:t>No</a:t>
            </a:r>
            <a:r>
              <a:rPr lang="en-GB" altLang="en-US" smtClean="0"/>
              <a:t>  112.0, n=2    119.0, n=2    132.5, n=2</a:t>
            </a:r>
          </a:p>
          <a:p>
            <a:pPr eaLnBrk="1" hangingPunct="1">
              <a:buFont typeface="Wingdings" panose="05000000000000000000" pitchFamily="2" charset="2"/>
              <a:buNone/>
            </a:pPr>
            <a:endParaRPr lang="en-GB" altLang="en-US" smtClean="0"/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mtClean="0"/>
              <a:t>Family histories are equally represented for each smoker status. So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mtClean="0"/>
              <a:t> the mean blood pressures for each smoking status do not need to be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mtClean="0"/>
              <a:t> adjusted for family history!</a:t>
            </a:r>
            <a:endParaRPr lang="en-GB" altLang="en-US" smtClean="0">
              <a:solidFill>
                <a:schemeClr val="bg2"/>
              </a:solidFill>
            </a:endParaRPr>
          </a:p>
          <a:p>
            <a:pPr eaLnBrk="1" hangingPunct="1"/>
            <a:endParaRPr lang="en-GB" altLang="en-US" smtClean="0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mtClean="0"/>
              <a:t>MRC CBSU Graduate Statistics Lectures</a:t>
            </a:r>
          </a:p>
        </p:txBody>
      </p:sp>
      <p:sp>
        <p:nvSpPr>
          <p:cNvPr id="3789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>
                <a:solidFill>
                  <a:schemeClr val="bg2"/>
                </a:solidFill>
              </a:rPr>
              <a:t>History only (Balanced)</a:t>
            </a:r>
            <a:endParaRPr lang="en-GB" altLang="en-US" smtClean="0"/>
          </a:p>
        </p:txBody>
      </p:sp>
      <p:pic>
        <p:nvPicPr>
          <p:cNvPr id="37892" name="Picture 4"/>
          <p:cNvPicPr>
            <a:picLocks noGrp="1" noChangeAspect="1" noChangeArrowheads="1"/>
          </p:cNvPicPr>
          <p:nvPr>
            <p:ph type="chart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57200" y="2187575"/>
            <a:ext cx="8229600" cy="3549650"/>
          </a:xfrm>
          <a:noFill/>
        </p:spPr>
      </p:pic>
      <p:sp>
        <p:nvSpPr>
          <p:cNvPr id="37893" name="Oval 6"/>
          <p:cNvSpPr>
            <a:spLocks noChangeArrowheads="1"/>
          </p:cNvSpPr>
          <p:nvPr/>
        </p:nvSpPr>
        <p:spPr bwMode="auto">
          <a:xfrm>
            <a:off x="2514600" y="3886200"/>
            <a:ext cx="2286000" cy="533400"/>
          </a:xfrm>
          <a:prstGeom prst="ellips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GB" altLang="en-US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mtClean="0"/>
              <a:t>MRC CBSU Graduate Statistics Lectures</a:t>
            </a:r>
          </a:p>
        </p:txBody>
      </p:sp>
      <p:sp>
        <p:nvSpPr>
          <p:cNvPr id="3891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>
                <a:solidFill>
                  <a:schemeClr val="bg2"/>
                </a:solidFill>
              </a:rPr>
              <a:t>Status ONLY (Balanced)</a:t>
            </a:r>
            <a:endParaRPr lang="en-GB" altLang="en-US" smtClean="0"/>
          </a:p>
        </p:txBody>
      </p:sp>
      <p:pic>
        <p:nvPicPr>
          <p:cNvPr id="38916" name="Picture 4"/>
          <p:cNvPicPr>
            <a:picLocks noGrp="1" noChangeAspect="1" noChangeArrowheads="1"/>
          </p:cNvPicPr>
          <p:nvPr>
            <p:ph type="chart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57200" y="2179638"/>
            <a:ext cx="8229600" cy="3563937"/>
          </a:xfrm>
          <a:noFill/>
        </p:spPr>
      </p:pic>
      <p:sp>
        <p:nvSpPr>
          <p:cNvPr id="38917" name="Oval 5"/>
          <p:cNvSpPr>
            <a:spLocks noChangeArrowheads="1"/>
          </p:cNvSpPr>
          <p:nvPr/>
        </p:nvSpPr>
        <p:spPr bwMode="auto">
          <a:xfrm>
            <a:off x="2438400" y="3886200"/>
            <a:ext cx="2209800" cy="609600"/>
          </a:xfrm>
          <a:prstGeom prst="ellips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GB" altLang="en-US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mtClean="0"/>
              <a:t>MRC CBSU Graduate Statistics Lectures</a:t>
            </a:r>
          </a:p>
        </p:txBody>
      </p:sp>
      <p:sp>
        <p:nvSpPr>
          <p:cNvPr id="3993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Status and History are statistically independent</a:t>
            </a:r>
          </a:p>
        </p:txBody>
      </p:sp>
      <p:pic>
        <p:nvPicPr>
          <p:cNvPr id="39940" name="Picture 4"/>
          <p:cNvPicPr>
            <a:picLocks noGrp="1" noChangeAspect="1" noChangeArrowheads="1"/>
          </p:cNvPicPr>
          <p:nvPr>
            <p:ph type="chart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57200" y="1966913"/>
            <a:ext cx="8229600" cy="3990975"/>
          </a:xfrm>
          <a:noFill/>
        </p:spPr>
      </p:pic>
      <p:sp>
        <p:nvSpPr>
          <p:cNvPr id="39941" name="Oval 5"/>
          <p:cNvSpPr>
            <a:spLocks noChangeArrowheads="1"/>
          </p:cNvSpPr>
          <p:nvPr/>
        </p:nvSpPr>
        <p:spPr bwMode="auto">
          <a:xfrm>
            <a:off x="2590800" y="3657600"/>
            <a:ext cx="2286000" cy="685800"/>
          </a:xfrm>
          <a:prstGeom prst="ellips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GB" altLang="en-US"/>
          </a:p>
        </p:txBody>
      </p:sp>
      <p:sp>
        <p:nvSpPr>
          <p:cNvPr id="39942" name="Line 7"/>
          <p:cNvSpPr>
            <a:spLocks noChangeShapeType="1"/>
          </p:cNvSpPr>
          <p:nvPr/>
        </p:nvSpPr>
        <p:spPr bwMode="auto">
          <a:xfrm flipH="1" flipV="1">
            <a:off x="3810000" y="4191000"/>
            <a:ext cx="1447800" cy="15240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9943" name="Text Box 8"/>
          <p:cNvSpPr txBox="1">
            <a:spLocks noChangeArrowheads="1"/>
          </p:cNvSpPr>
          <p:nvPr/>
        </p:nvSpPr>
        <p:spPr bwMode="auto">
          <a:xfrm>
            <a:off x="4953000" y="5638800"/>
            <a:ext cx="30480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/>
              <a:t>SS haven’t changed!</a:t>
            </a:r>
          </a:p>
        </p:txBody>
      </p:sp>
      <p:sp>
        <p:nvSpPr>
          <p:cNvPr id="39944" name="Oval 9"/>
          <p:cNvSpPr>
            <a:spLocks noChangeArrowheads="1"/>
          </p:cNvSpPr>
          <p:nvPr/>
        </p:nvSpPr>
        <p:spPr bwMode="auto">
          <a:xfrm>
            <a:off x="2362200" y="5029200"/>
            <a:ext cx="1524000" cy="381000"/>
          </a:xfrm>
          <a:prstGeom prst="ellips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GB" altLang="en-US"/>
          </a:p>
        </p:txBody>
      </p:sp>
      <p:sp>
        <p:nvSpPr>
          <p:cNvPr id="39945" name="Line 10"/>
          <p:cNvSpPr>
            <a:spLocks noChangeShapeType="1"/>
          </p:cNvSpPr>
          <p:nvPr/>
        </p:nvSpPr>
        <p:spPr bwMode="auto">
          <a:xfrm flipV="1">
            <a:off x="3200400" y="5257800"/>
            <a:ext cx="0" cy="5334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9946" name="Text Box 11"/>
          <p:cNvSpPr txBox="1">
            <a:spLocks noChangeArrowheads="1"/>
          </p:cNvSpPr>
          <p:nvPr/>
        </p:nvSpPr>
        <p:spPr bwMode="auto">
          <a:xfrm>
            <a:off x="1828800" y="5638800"/>
            <a:ext cx="32004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/>
              <a:t>Total (for R</a:t>
            </a:r>
            <a:r>
              <a:rPr lang="en-GB" altLang="en-US" baseline="30000"/>
              <a:t>2</a:t>
            </a:r>
            <a:r>
              <a:rPr lang="en-GB" altLang="en-US"/>
              <a:t> calculation)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mtClean="0"/>
              <a:t>MRC CBSU Graduate Statistics Lectures</a:t>
            </a:r>
          </a:p>
        </p:txBody>
      </p:sp>
      <p:sp>
        <p:nvSpPr>
          <p:cNvPr id="4096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R</a:t>
            </a:r>
            <a:r>
              <a:rPr lang="en-GB" altLang="en-US" baseline="30000" smtClean="0"/>
              <a:t>2 </a:t>
            </a:r>
            <a:endParaRPr lang="en-GB" altLang="en-US" smtClean="0"/>
          </a:p>
        </p:txBody>
      </p:sp>
      <p:sp>
        <p:nvSpPr>
          <p:cNvPr id="4096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GB" altLang="en-US" smtClean="0"/>
          </a:p>
          <a:p>
            <a:pPr eaLnBrk="1" hangingPunct="1"/>
            <a:endParaRPr lang="en-GB" altLang="en-US" smtClean="0">
              <a:solidFill>
                <a:schemeClr val="tx2"/>
              </a:solidFill>
            </a:endParaRPr>
          </a:p>
          <a:p>
            <a:pPr eaLnBrk="1" hangingPunct="1"/>
            <a:r>
              <a:rPr lang="en-GB" altLang="en-US" smtClean="0">
                <a:solidFill>
                  <a:schemeClr val="tx2"/>
                </a:solidFill>
              </a:rPr>
              <a:t>Smoking Status alone: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mtClean="0">
                <a:solidFill>
                  <a:schemeClr val="tx2"/>
                </a:solidFill>
              </a:rPr>
              <a:t> 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mtClean="0">
                <a:solidFill>
                  <a:schemeClr val="tx2"/>
                </a:solidFill>
              </a:rPr>
              <a:t>R</a:t>
            </a:r>
            <a:r>
              <a:rPr lang="en-GB" altLang="en-US" baseline="30000" smtClean="0">
                <a:solidFill>
                  <a:schemeClr val="tx2"/>
                </a:solidFill>
              </a:rPr>
              <a:t>2</a:t>
            </a:r>
            <a:r>
              <a:rPr lang="en-GB" altLang="en-US" smtClean="0">
                <a:solidFill>
                  <a:schemeClr val="tx2"/>
                </a:solidFill>
              </a:rPr>
              <a:t> = 505.167/2314.667=22%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mtClean="0">
                <a:solidFill>
                  <a:schemeClr val="tx2"/>
                </a:solidFill>
              </a:rPr>
              <a:t>    = Status adjusted for Family History</a:t>
            </a:r>
          </a:p>
          <a:p>
            <a:pPr eaLnBrk="1" hangingPunct="1">
              <a:buFont typeface="Wingdings" panose="05000000000000000000" pitchFamily="2" charset="2"/>
              <a:buNone/>
            </a:pPr>
            <a:endParaRPr lang="en-GB" altLang="en-US" smtClean="0">
              <a:solidFill>
                <a:schemeClr val="tx2"/>
              </a:solidFill>
            </a:endParaRPr>
          </a:p>
          <a:p>
            <a:pPr eaLnBrk="1" hangingPunct="1">
              <a:buFont typeface="Wingdings" panose="05000000000000000000" pitchFamily="2" charset="2"/>
              <a:buNone/>
            </a:pPr>
            <a:endParaRPr lang="en-GB" altLang="en-US" smtClean="0">
              <a:solidFill>
                <a:schemeClr val="tx2"/>
              </a:solidFill>
            </a:endParaRPr>
          </a:p>
          <a:p>
            <a:pPr eaLnBrk="1" hangingPunct="1"/>
            <a:r>
              <a:rPr lang="en-GB" altLang="en-US" smtClean="0">
                <a:solidFill>
                  <a:schemeClr val="tx2"/>
                </a:solidFill>
              </a:rPr>
              <a:t>Family History alone : </a:t>
            </a:r>
          </a:p>
          <a:p>
            <a:pPr eaLnBrk="1" hangingPunct="1">
              <a:buFont typeface="Wingdings" panose="05000000000000000000" pitchFamily="2" charset="2"/>
              <a:buNone/>
            </a:pPr>
            <a:endParaRPr lang="en-GB" altLang="en-US" smtClean="0">
              <a:solidFill>
                <a:schemeClr val="tx2"/>
              </a:solidFill>
            </a:endParaRP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mtClean="0">
                <a:solidFill>
                  <a:schemeClr val="tx2"/>
                </a:solidFill>
              </a:rPr>
              <a:t>R</a:t>
            </a:r>
            <a:r>
              <a:rPr lang="en-GB" altLang="en-US" baseline="30000" smtClean="0">
                <a:solidFill>
                  <a:schemeClr val="tx2"/>
                </a:solidFill>
              </a:rPr>
              <a:t>2</a:t>
            </a:r>
            <a:r>
              <a:rPr lang="en-GB" altLang="en-US" smtClean="0">
                <a:solidFill>
                  <a:schemeClr val="tx2"/>
                </a:solidFill>
              </a:rPr>
              <a:t> = 75/2314.667 =3%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mtClean="0">
                <a:solidFill>
                  <a:schemeClr val="tx2"/>
                </a:solidFill>
              </a:rPr>
              <a:t>    = Family History adjusted for Status</a:t>
            </a:r>
          </a:p>
          <a:p>
            <a:pPr eaLnBrk="1" hangingPunct="1"/>
            <a:endParaRPr lang="en-GB" altLang="en-US" smtClean="0"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mtClean="0"/>
              <a:t>MRC CBSU Graduate Statistics Lectures</a:t>
            </a:r>
          </a:p>
        </p:txBody>
      </p:sp>
      <p:sp>
        <p:nvSpPr>
          <p:cNvPr id="4198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>
                <a:solidFill>
                  <a:schemeClr val="bg2"/>
                </a:solidFill>
              </a:rPr>
              <a:t>Unbalanced study (Boniface,1995)</a:t>
            </a:r>
            <a:endParaRPr lang="en-GB" altLang="en-US" smtClean="0"/>
          </a:p>
        </p:txBody>
      </p:sp>
      <p:sp>
        <p:nvSpPr>
          <p:cNvPr id="4198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endParaRPr lang="en-GB" altLang="en-US" smtClean="0">
              <a:solidFill>
                <a:srgbClr val="CC3399"/>
              </a:solidFill>
            </a:endParaRPr>
          </a:p>
          <a:p>
            <a:pPr eaLnBrk="1" hangingPunct="1">
              <a:lnSpc>
                <a:spcPct val="90000"/>
              </a:lnSpc>
            </a:pPr>
            <a:r>
              <a:rPr lang="en-GB" altLang="en-US" smtClean="0">
                <a:solidFill>
                  <a:srgbClr val="CC3399"/>
                </a:solidFill>
              </a:rPr>
              <a:t>Unequal</a:t>
            </a:r>
            <a:r>
              <a:rPr lang="en-GB" altLang="en-US" smtClean="0"/>
              <a:t> numbers in group combinations 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en-GB" altLang="en-US" sz="1600" smtClean="0"/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GB" altLang="en-US" sz="1600" smtClean="0"/>
              <a:t>              </a:t>
            </a:r>
            <a:r>
              <a:rPr lang="en-GB" altLang="en-US" sz="1600" b="1" smtClean="0"/>
              <a:t>Mean Blood Pressure (BP)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en-GB" altLang="en-US" sz="1600" b="1" smtClean="0"/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GB" altLang="en-US" sz="1600" b="1" smtClean="0"/>
              <a:t> </a:t>
            </a:r>
            <a:r>
              <a:rPr lang="en-GB" altLang="en-US" sz="1600" smtClean="0"/>
              <a:t>Family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GB" altLang="en-US" sz="1600" smtClean="0"/>
              <a:t> History          Smoker Status</a:t>
            </a:r>
            <a:r>
              <a:rPr lang="en-GB" altLang="en-US" smtClean="0"/>
              <a:t>   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en-GB" altLang="en-US" smtClean="0"/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GB" altLang="en-US" smtClean="0"/>
              <a:t>          </a:t>
            </a:r>
            <a:r>
              <a:rPr lang="en-GB" altLang="en-US" i="1" smtClean="0"/>
              <a:t>Non                 Ex             Current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GB" altLang="en-US" i="1" smtClean="0"/>
              <a:t>Yes</a:t>
            </a:r>
            <a:r>
              <a:rPr lang="en-GB" altLang="en-US" smtClean="0"/>
              <a:t> 126.57,n=7   121.67,n=6   131.57,n=7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GB" altLang="en-US" i="1" smtClean="0"/>
              <a:t>No</a:t>
            </a:r>
            <a:r>
              <a:rPr lang="en-GB" altLang="en-US" smtClean="0"/>
              <a:t>  111.75,n=8   108.25,n=4   128.17,n=6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en-GB" altLang="en-US" smtClean="0"/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GB" altLang="en-US" smtClean="0"/>
              <a:t>Might expect non-smokers to have</a:t>
            </a:r>
            <a:r>
              <a:rPr lang="en-GB" altLang="en-US" u="sng" smtClean="0"/>
              <a:t> lower</a:t>
            </a:r>
            <a:r>
              <a:rPr lang="en-GB" altLang="en-US" smtClean="0"/>
              <a:t> mean blood pressure simply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GB" altLang="en-US" smtClean="0"/>
              <a:t> because they have a </a:t>
            </a:r>
            <a:r>
              <a:rPr lang="en-GB" altLang="en-US" u="sng" smtClean="0"/>
              <a:t>higher</a:t>
            </a:r>
            <a:r>
              <a:rPr lang="en-GB" altLang="en-US" smtClean="0"/>
              <a:t> proportion of people without a family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GB" altLang="en-US" smtClean="0"/>
              <a:t> history of smoking. Need to adjust for family history.</a:t>
            </a:r>
          </a:p>
          <a:p>
            <a:pPr eaLnBrk="1" hangingPunct="1">
              <a:lnSpc>
                <a:spcPct val="90000"/>
              </a:lnSpc>
            </a:pPr>
            <a:endParaRPr lang="en-GB" altLang="en-US" smtClean="0"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mtClean="0"/>
              <a:t>MRC CBSU Graduate Statistics Lectures</a:t>
            </a:r>
          </a:p>
        </p:txBody>
      </p:sp>
      <p:sp>
        <p:nvSpPr>
          <p:cNvPr id="4301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>
                <a:solidFill>
                  <a:schemeClr val="bg2"/>
                </a:solidFill>
              </a:rPr>
              <a:t>History ONLY (Unbalanced study)</a:t>
            </a:r>
            <a:endParaRPr lang="en-GB" altLang="en-US" smtClean="0"/>
          </a:p>
        </p:txBody>
      </p:sp>
      <p:pic>
        <p:nvPicPr>
          <p:cNvPr id="43012" name="Picture 3"/>
          <p:cNvPicPr>
            <a:picLocks noGrp="1" noChangeAspect="1" noChangeArrowheads="1"/>
          </p:cNvPicPr>
          <p:nvPr>
            <p:ph type="chart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57200" y="2179638"/>
            <a:ext cx="8229600" cy="3563937"/>
          </a:xfrm>
          <a:noFill/>
        </p:spPr>
      </p:pic>
      <p:sp>
        <p:nvSpPr>
          <p:cNvPr id="43013" name="Oval 4"/>
          <p:cNvSpPr>
            <a:spLocks noChangeArrowheads="1"/>
          </p:cNvSpPr>
          <p:nvPr/>
        </p:nvSpPr>
        <p:spPr bwMode="auto">
          <a:xfrm>
            <a:off x="2133600" y="3886200"/>
            <a:ext cx="2514600" cy="533400"/>
          </a:xfrm>
          <a:prstGeom prst="ellips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GB" alt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mtClean="0"/>
              <a:t>MRC CBSU Graduate Statistics Lectures</a:t>
            </a:r>
          </a:p>
        </p:txBody>
      </p:sp>
      <p:sp>
        <p:nvSpPr>
          <p:cNvPr id="7171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>
                <a:solidFill>
                  <a:schemeClr val="bg2"/>
                </a:solidFill>
              </a:rPr>
              <a:t>Questions of interest </a:t>
            </a:r>
            <a:endParaRPr lang="en-GB" altLang="en-US" smtClean="0"/>
          </a:p>
        </p:txBody>
      </p:sp>
      <p:sp>
        <p:nvSpPr>
          <p:cNvPr id="7172" name="Rectangle 102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GB" altLang="en-US" smtClean="0"/>
          </a:p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Compare Teaching styles </a:t>
            </a:r>
          </a:p>
          <a:p>
            <a:pPr lvl="1" eaLnBrk="1" hangingPunct="1">
              <a:buFont typeface="Wingdings" panose="05000000000000000000" pitchFamily="2" charset="2"/>
              <a:buNone/>
            </a:pPr>
            <a:r>
              <a:rPr lang="en-GB" altLang="en-US" smtClean="0"/>
              <a:t>Individual mean - Group mean</a:t>
            </a:r>
          </a:p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Compare Group performance </a:t>
            </a:r>
          </a:p>
          <a:p>
            <a:pPr lvl="1" eaLnBrk="1" hangingPunct="1">
              <a:buFont typeface="Wingdings" panose="05000000000000000000" pitchFamily="2" charset="2"/>
              <a:buNone/>
            </a:pPr>
            <a:r>
              <a:rPr lang="en-GB" altLang="en-US" smtClean="0"/>
              <a:t>Average mean - Below Average mean</a:t>
            </a:r>
          </a:p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Does teaching style success depend on the ability of the child?</a:t>
            </a:r>
          </a:p>
          <a:p>
            <a:pPr lvl="1" eaLnBrk="1" hangingPunct="1">
              <a:buFont typeface="Wingdings" panose="05000000000000000000" pitchFamily="2" charset="2"/>
              <a:buNone/>
            </a:pPr>
            <a:r>
              <a:rPr lang="en-GB" altLang="en-US" smtClean="0"/>
              <a:t>(Individual mean - Group mean) in average - </a:t>
            </a:r>
          </a:p>
          <a:p>
            <a:pPr lvl="1" eaLnBrk="1" hangingPunct="1">
              <a:buFont typeface="Wingdings" panose="05000000000000000000" pitchFamily="2" charset="2"/>
              <a:buNone/>
            </a:pPr>
            <a:r>
              <a:rPr lang="en-GB" altLang="en-US" smtClean="0"/>
              <a:t>(Individual mean - Group mean) in below average</a:t>
            </a:r>
          </a:p>
          <a:p>
            <a:pPr eaLnBrk="1" hangingPunct="1"/>
            <a:endParaRPr lang="en-GB" altLang="en-US" smtClean="0"/>
          </a:p>
          <a:p>
            <a:pPr eaLnBrk="1" hangingPunct="1"/>
            <a:endParaRPr lang="en-GB" altLang="en-US" smtClean="0"/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mtClean="0"/>
              <a:t>MRC CBSU Graduate Statistics Lectures</a:t>
            </a:r>
          </a:p>
        </p:txBody>
      </p:sp>
      <p:sp>
        <p:nvSpPr>
          <p:cNvPr id="4403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>
                <a:solidFill>
                  <a:schemeClr val="bg2"/>
                </a:solidFill>
              </a:rPr>
              <a:t>Status ONLY (Unbalanced design)</a:t>
            </a:r>
            <a:endParaRPr lang="en-GB" altLang="en-US" smtClean="0"/>
          </a:p>
        </p:txBody>
      </p:sp>
      <p:pic>
        <p:nvPicPr>
          <p:cNvPr id="44036" name="Picture 3"/>
          <p:cNvPicPr>
            <a:picLocks noGrp="1" noChangeAspect="1" noChangeArrowheads="1"/>
          </p:cNvPicPr>
          <p:nvPr>
            <p:ph type="chart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57200" y="2187575"/>
            <a:ext cx="8229600" cy="3549650"/>
          </a:xfrm>
          <a:noFill/>
        </p:spPr>
      </p:pic>
      <p:sp>
        <p:nvSpPr>
          <p:cNvPr id="44037" name="Oval 4"/>
          <p:cNvSpPr>
            <a:spLocks noChangeArrowheads="1"/>
          </p:cNvSpPr>
          <p:nvPr/>
        </p:nvSpPr>
        <p:spPr bwMode="auto">
          <a:xfrm>
            <a:off x="2362200" y="3886200"/>
            <a:ext cx="2438400" cy="533400"/>
          </a:xfrm>
          <a:prstGeom prst="ellips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GB" altLang="en-US"/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mtClean="0"/>
              <a:t>MRC CBSU Graduate Statistics Lectures</a:t>
            </a:r>
          </a:p>
        </p:txBody>
      </p:sp>
      <p:sp>
        <p:nvSpPr>
          <p:cNvPr id="4505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>
                <a:solidFill>
                  <a:schemeClr val="bg2"/>
                </a:solidFill>
              </a:rPr>
              <a:t>Status and History are </a:t>
            </a:r>
            <a:r>
              <a:rPr lang="en-GB" altLang="en-US" smtClean="0">
                <a:solidFill>
                  <a:schemeClr val="accent2"/>
                </a:solidFill>
              </a:rPr>
              <a:t>not</a:t>
            </a:r>
            <a:r>
              <a:rPr lang="en-GB" altLang="en-US" smtClean="0">
                <a:solidFill>
                  <a:schemeClr val="bg2"/>
                </a:solidFill>
              </a:rPr>
              <a:t> statistically independent….</a:t>
            </a:r>
            <a:endParaRPr lang="en-GB" altLang="en-US" smtClean="0"/>
          </a:p>
        </p:txBody>
      </p:sp>
      <p:sp>
        <p:nvSpPr>
          <p:cNvPr id="45060" name="Text Box 6"/>
          <p:cNvSpPr txBox="1">
            <a:spLocks noChangeArrowheads="1"/>
          </p:cNvSpPr>
          <p:nvPr/>
        </p:nvSpPr>
        <p:spPr bwMode="auto">
          <a:xfrm>
            <a:off x="3563938" y="5157788"/>
            <a:ext cx="3657600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/>
              <a:t>STATUS AND HISTORY SS HAVE CHANGED!</a:t>
            </a:r>
          </a:p>
        </p:txBody>
      </p:sp>
      <p:sp>
        <p:nvSpPr>
          <p:cNvPr id="45061" name="Rectangle 12"/>
          <p:cNvSpPr>
            <a:spLocks noChangeArrowheads="1"/>
          </p:cNvSpPr>
          <p:nvPr/>
        </p:nvSpPr>
        <p:spPr bwMode="auto">
          <a:xfrm>
            <a:off x="2286000" y="3078163"/>
            <a:ext cx="4572000" cy="703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endParaRPr lang="en-GB" altLang="en-US" b="1"/>
          </a:p>
          <a:p>
            <a:pPr>
              <a:spcBef>
                <a:spcPct val="50000"/>
              </a:spcBef>
              <a:buFontTx/>
              <a:buNone/>
            </a:pPr>
            <a:endParaRPr lang="en-GB" altLang="en-US" b="1">
              <a:latin typeface="System" charset="0"/>
            </a:endParaRPr>
          </a:p>
        </p:txBody>
      </p:sp>
      <p:sp>
        <p:nvSpPr>
          <p:cNvPr id="45062" name="Oval 15"/>
          <p:cNvSpPr>
            <a:spLocks noChangeArrowheads="1"/>
          </p:cNvSpPr>
          <p:nvPr/>
        </p:nvSpPr>
        <p:spPr bwMode="auto">
          <a:xfrm>
            <a:off x="2555875" y="3284538"/>
            <a:ext cx="1439863" cy="649287"/>
          </a:xfrm>
          <a:prstGeom prst="ellipse">
            <a:avLst/>
          </a:prstGeom>
          <a:noFill/>
          <a:ln w="381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GB" altLang="en-US"/>
          </a:p>
        </p:txBody>
      </p:sp>
      <p:pic>
        <p:nvPicPr>
          <p:cNvPr id="45063" name="Picture 1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9625" y="1700213"/>
            <a:ext cx="4983163" cy="2884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5064" name="Line 18"/>
          <p:cNvSpPr>
            <a:spLocks noChangeShapeType="1"/>
          </p:cNvSpPr>
          <p:nvPr/>
        </p:nvSpPr>
        <p:spPr bwMode="auto">
          <a:xfrm flipH="1" flipV="1">
            <a:off x="3635375" y="3500438"/>
            <a:ext cx="792163" cy="1512887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45065" name="Oval 19"/>
          <p:cNvSpPr>
            <a:spLocks noChangeArrowheads="1"/>
          </p:cNvSpPr>
          <p:nvPr/>
        </p:nvSpPr>
        <p:spPr bwMode="auto">
          <a:xfrm>
            <a:off x="3132138" y="2924175"/>
            <a:ext cx="863600" cy="649288"/>
          </a:xfrm>
          <a:prstGeom prst="ellips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GB" altLang="en-US"/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mtClean="0"/>
              <a:t>MRC CBSU Graduate Statistics Lectures</a:t>
            </a:r>
          </a:p>
        </p:txBody>
      </p:sp>
      <p:sp>
        <p:nvSpPr>
          <p:cNvPr id="4608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>
                <a:solidFill>
                  <a:schemeClr val="bg2"/>
                </a:solidFill>
              </a:rPr>
              <a:t>Whole is more than the sum of the parts in Unbalanced designs!</a:t>
            </a:r>
            <a:endParaRPr lang="en-GB" altLang="en-US" smtClean="0"/>
          </a:p>
        </p:txBody>
      </p:sp>
      <p:pic>
        <p:nvPicPr>
          <p:cNvPr id="46084" name="Picture 4" descr="synergy_factor.bmp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088" y="2133600"/>
            <a:ext cx="6985000" cy="4032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mtClean="0"/>
              <a:t>MRC CBSU Graduate Statistics Lectures</a:t>
            </a:r>
          </a:p>
        </p:txBody>
      </p:sp>
      <p:sp>
        <p:nvSpPr>
          <p:cNvPr id="4710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>
                <a:solidFill>
                  <a:schemeClr val="bg2"/>
                </a:solidFill>
              </a:rPr>
              <a:t>Model for unbalanced data</a:t>
            </a:r>
            <a:endParaRPr lang="en-GB" altLang="en-US" smtClean="0"/>
          </a:p>
        </p:txBody>
      </p:sp>
      <p:sp>
        <p:nvSpPr>
          <p:cNvPr id="47108" name="Rectangle 3"/>
          <p:cNvSpPr>
            <a:spLocks noChangeArrowheads="1"/>
          </p:cNvSpPr>
          <p:nvPr/>
        </p:nvSpPr>
        <p:spPr bwMode="auto">
          <a:xfrm>
            <a:off x="838200" y="3352800"/>
            <a:ext cx="1219200" cy="533400"/>
          </a:xfrm>
          <a:prstGeom prst="rect">
            <a:avLst/>
          </a:prstGeom>
          <a:solidFill>
            <a:srgbClr val="CC99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GB" altLang="en-US"/>
          </a:p>
        </p:txBody>
      </p:sp>
      <p:sp>
        <p:nvSpPr>
          <p:cNvPr id="47109" name="Rectangle 4"/>
          <p:cNvSpPr>
            <a:spLocks noChangeArrowheads="1"/>
          </p:cNvSpPr>
          <p:nvPr/>
        </p:nvSpPr>
        <p:spPr bwMode="auto">
          <a:xfrm>
            <a:off x="2819400" y="3048000"/>
            <a:ext cx="1066800" cy="1752600"/>
          </a:xfrm>
          <a:prstGeom prst="rect">
            <a:avLst/>
          </a:prstGeom>
          <a:solidFill>
            <a:srgbClr val="CC99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endParaRPr lang="en-GB" altLang="en-US"/>
          </a:p>
        </p:txBody>
      </p:sp>
      <p:sp>
        <p:nvSpPr>
          <p:cNvPr id="47110" name="Rectangle 5"/>
          <p:cNvSpPr>
            <a:spLocks noChangeArrowheads="1"/>
          </p:cNvSpPr>
          <p:nvPr/>
        </p:nvSpPr>
        <p:spPr bwMode="auto">
          <a:xfrm>
            <a:off x="4343400" y="3124200"/>
            <a:ext cx="1143000" cy="1219200"/>
          </a:xfrm>
          <a:prstGeom prst="rect">
            <a:avLst/>
          </a:prstGeom>
          <a:solidFill>
            <a:srgbClr val="CC99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GB" altLang="en-US"/>
          </a:p>
        </p:txBody>
      </p:sp>
      <p:sp>
        <p:nvSpPr>
          <p:cNvPr id="47111" name="Rectangle 6"/>
          <p:cNvSpPr>
            <a:spLocks noChangeArrowheads="1"/>
          </p:cNvSpPr>
          <p:nvPr/>
        </p:nvSpPr>
        <p:spPr bwMode="auto">
          <a:xfrm>
            <a:off x="5867400" y="3276600"/>
            <a:ext cx="1828800" cy="1676400"/>
          </a:xfrm>
          <a:prstGeom prst="rect">
            <a:avLst/>
          </a:prstGeom>
          <a:solidFill>
            <a:srgbClr val="CC99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endParaRPr lang="en-GB" altLang="en-US"/>
          </a:p>
        </p:txBody>
      </p:sp>
      <p:sp>
        <p:nvSpPr>
          <p:cNvPr id="47112" name="Text Box 7"/>
          <p:cNvSpPr txBox="1">
            <a:spLocks noChangeArrowheads="1"/>
          </p:cNvSpPr>
          <p:nvPr/>
        </p:nvSpPr>
        <p:spPr bwMode="auto">
          <a:xfrm>
            <a:off x="990600" y="3429000"/>
            <a:ext cx="9906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>
                <a:solidFill>
                  <a:schemeClr val="bg1"/>
                </a:solidFill>
              </a:rPr>
              <a:t>121.33</a:t>
            </a:r>
            <a:endParaRPr lang="en-GB" altLang="en-US"/>
          </a:p>
        </p:txBody>
      </p:sp>
      <p:sp>
        <p:nvSpPr>
          <p:cNvPr id="47113" name="Text Box 8"/>
          <p:cNvSpPr txBox="1">
            <a:spLocks noChangeArrowheads="1"/>
          </p:cNvSpPr>
          <p:nvPr/>
        </p:nvSpPr>
        <p:spPr bwMode="auto">
          <a:xfrm>
            <a:off x="2971800" y="3352800"/>
            <a:ext cx="762000" cy="1069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>
                <a:solidFill>
                  <a:schemeClr val="bg1"/>
                </a:solidFill>
              </a:rPr>
              <a:t>-2.17</a:t>
            </a:r>
          </a:p>
          <a:p>
            <a:pPr>
              <a:spcBef>
                <a:spcPct val="50000"/>
              </a:spcBef>
              <a:buFontTx/>
              <a:buNone/>
            </a:pPr>
            <a:r>
              <a:rPr lang="en-GB" altLang="en-US">
                <a:solidFill>
                  <a:schemeClr val="bg1"/>
                </a:solidFill>
              </a:rPr>
              <a:t>-6.37</a:t>
            </a:r>
          </a:p>
          <a:p>
            <a:pPr>
              <a:spcBef>
                <a:spcPct val="50000"/>
              </a:spcBef>
              <a:buFontTx/>
              <a:buNone/>
            </a:pPr>
            <a:r>
              <a:rPr lang="en-GB" altLang="en-US">
                <a:solidFill>
                  <a:schemeClr val="bg1"/>
                </a:solidFill>
              </a:rPr>
              <a:t> 8.54</a:t>
            </a:r>
            <a:endParaRPr lang="en-GB" altLang="en-US">
              <a:solidFill>
                <a:schemeClr val="accent2"/>
              </a:solidFill>
            </a:endParaRPr>
          </a:p>
        </p:txBody>
      </p:sp>
      <p:sp>
        <p:nvSpPr>
          <p:cNvPr id="47114" name="Text Box 9"/>
          <p:cNvSpPr txBox="1">
            <a:spLocks noChangeArrowheads="1"/>
          </p:cNvSpPr>
          <p:nvPr/>
        </p:nvSpPr>
        <p:spPr bwMode="auto">
          <a:xfrm>
            <a:off x="4419600" y="3429000"/>
            <a:ext cx="990600" cy="703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>
                <a:solidFill>
                  <a:schemeClr val="bg1"/>
                </a:solidFill>
              </a:rPr>
              <a:t> 5.27</a:t>
            </a:r>
          </a:p>
          <a:p>
            <a:pPr>
              <a:spcBef>
                <a:spcPct val="50000"/>
              </a:spcBef>
              <a:buFontTx/>
              <a:buNone/>
            </a:pPr>
            <a:r>
              <a:rPr lang="en-GB" altLang="en-US">
                <a:solidFill>
                  <a:schemeClr val="bg1"/>
                </a:solidFill>
              </a:rPr>
              <a:t>-5.27</a:t>
            </a:r>
            <a:endParaRPr lang="en-GB" altLang="en-US"/>
          </a:p>
        </p:txBody>
      </p:sp>
      <p:sp>
        <p:nvSpPr>
          <p:cNvPr id="47115" name="Text Box 10"/>
          <p:cNvSpPr txBox="1">
            <a:spLocks noChangeArrowheads="1"/>
          </p:cNvSpPr>
          <p:nvPr/>
        </p:nvSpPr>
        <p:spPr bwMode="auto">
          <a:xfrm>
            <a:off x="6019800" y="3505200"/>
            <a:ext cx="1524000" cy="1069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>
                <a:solidFill>
                  <a:schemeClr val="bg1"/>
                </a:solidFill>
              </a:rPr>
              <a:t> 2.14  -2.14</a:t>
            </a:r>
          </a:p>
          <a:p>
            <a:pPr>
              <a:spcBef>
                <a:spcPct val="50000"/>
              </a:spcBef>
              <a:buFontTx/>
              <a:buNone/>
            </a:pPr>
            <a:r>
              <a:rPr lang="en-GB" altLang="en-US">
                <a:solidFill>
                  <a:schemeClr val="bg1"/>
                </a:solidFill>
              </a:rPr>
              <a:t> 1.44  -1.44</a:t>
            </a:r>
          </a:p>
          <a:p>
            <a:pPr>
              <a:spcBef>
                <a:spcPct val="50000"/>
              </a:spcBef>
              <a:buFontTx/>
              <a:buNone/>
            </a:pPr>
            <a:r>
              <a:rPr lang="en-GB" altLang="en-US">
                <a:solidFill>
                  <a:schemeClr val="bg1"/>
                </a:solidFill>
              </a:rPr>
              <a:t>-3.57   3.57</a:t>
            </a:r>
            <a:endParaRPr lang="en-GB" altLang="en-US"/>
          </a:p>
        </p:txBody>
      </p:sp>
      <p:sp>
        <p:nvSpPr>
          <p:cNvPr id="47116" name="Rectangle 11"/>
          <p:cNvSpPr>
            <a:spLocks noGrp="1" noChangeArrowheads="1"/>
          </p:cNvSpPr>
          <p:nvPr>
            <p:ph type="body" idx="1"/>
          </p:nvPr>
        </p:nvSpPr>
        <p:spPr>
          <a:xfrm>
            <a:off x="457200" y="1371600"/>
            <a:ext cx="8229600" cy="4953000"/>
          </a:xfrm>
          <a:noFill/>
        </p:spPr>
        <p:txBody>
          <a:bodyPr/>
          <a:lstStyle/>
          <a:p>
            <a:pPr eaLnBrk="1" hangingPunct="1">
              <a:buFontTx/>
              <a:buChar char="•"/>
            </a:pPr>
            <a:endParaRPr lang="en-GB" altLang="en-US" b="1" smtClean="0">
              <a:solidFill>
                <a:schemeClr val="accent2"/>
              </a:solidFill>
            </a:endParaRPr>
          </a:p>
          <a:p>
            <a:pPr eaLnBrk="1" hangingPunct="1">
              <a:buFontTx/>
              <a:buChar char="•"/>
            </a:pPr>
            <a:endParaRPr lang="en-GB" altLang="en-US" b="1" smtClean="0">
              <a:solidFill>
                <a:schemeClr val="accent2"/>
              </a:solidFill>
            </a:endParaRPr>
          </a:p>
          <a:p>
            <a:pPr eaLnBrk="1" hangingPunct="1">
              <a:buFontTx/>
              <a:buChar char="•"/>
            </a:pPr>
            <a:r>
              <a:rPr lang="en-GB" altLang="en-US" b="1" smtClean="0">
                <a:solidFill>
                  <a:schemeClr val="accent2"/>
                </a:solidFill>
              </a:rPr>
              <a:t>Est. BP for smoker with no family history = </a:t>
            </a:r>
          </a:p>
          <a:p>
            <a:pPr eaLnBrk="1" hangingPunct="1">
              <a:buFontTx/>
              <a:buNone/>
            </a:pPr>
            <a:r>
              <a:rPr lang="en-GB" altLang="en-US" b="1" smtClean="0">
                <a:solidFill>
                  <a:schemeClr val="accent2"/>
                </a:solidFill>
              </a:rPr>
              <a:t>121.33+8.54-5.27+3.57=128.17</a:t>
            </a:r>
          </a:p>
          <a:p>
            <a:pPr eaLnBrk="1" hangingPunct="1">
              <a:buFontTx/>
              <a:buNone/>
            </a:pPr>
            <a:r>
              <a:rPr lang="en-GB" altLang="en-US" smtClean="0"/>
              <a:t>Expected blood pressure for random individual =</a:t>
            </a:r>
          </a:p>
        </p:txBody>
      </p:sp>
      <p:sp>
        <p:nvSpPr>
          <p:cNvPr id="47117" name="Text Box 12"/>
          <p:cNvSpPr txBox="1">
            <a:spLocks noChangeArrowheads="1"/>
          </p:cNvSpPr>
          <p:nvPr/>
        </p:nvSpPr>
        <p:spPr bwMode="auto">
          <a:xfrm>
            <a:off x="2286000" y="3352800"/>
            <a:ext cx="3810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/>
              <a:t>+ </a:t>
            </a:r>
          </a:p>
        </p:txBody>
      </p:sp>
      <p:sp>
        <p:nvSpPr>
          <p:cNvPr id="47118" name="Text Box 13"/>
          <p:cNvSpPr txBox="1">
            <a:spLocks noChangeArrowheads="1"/>
          </p:cNvSpPr>
          <p:nvPr/>
        </p:nvSpPr>
        <p:spPr bwMode="auto">
          <a:xfrm>
            <a:off x="3870325" y="3562350"/>
            <a:ext cx="4222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en-US"/>
              <a:t> +</a:t>
            </a:r>
          </a:p>
        </p:txBody>
      </p:sp>
      <p:sp>
        <p:nvSpPr>
          <p:cNvPr id="47119" name="Text Box 14"/>
          <p:cNvSpPr txBox="1">
            <a:spLocks noChangeArrowheads="1"/>
          </p:cNvSpPr>
          <p:nvPr/>
        </p:nvSpPr>
        <p:spPr bwMode="auto">
          <a:xfrm>
            <a:off x="5562600" y="3886200"/>
            <a:ext cx="2286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/>
              <a:t>+</a:t>
            </a:r>
          </a:p>
        </p:txBody>
      </p:sp>
      <p:sp>
        <p:nvSpPr>
          <p:cNvPr id="47120" name="Rectangle 15"/>
          <p:cNvSpPr>
            <a:spLocks noChangeArrowheads="1"/>
          </p:cNvSpPr>
          <p:nvPr/>
        </p:nvSpPr>
        <p:spPr bwMode="auto">
          <a:xfrm>
            <a:off x="539750" y="4076700"/>
            <a:ext cx="18669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en-US" sz="2400">
                <a:latin typeface="Times" panose="02020603050405020304" pitchFamily="18" charset="0"/>
              </a:rPr>
              <a:t>Overall Mean</a:t>
            </a:r>
            <a:endParaRPr lang="en-GB" altLang="en-US" sz="2400">
              <a:solidFill>
                <a:schemeClr val="bg2"/>
              </a:solidFill>
              <a:latin typeface="Times" panose="02020603050405020304" pitchFamily="18" charset="0"/>
            </a:endParaRPr>
          </a:p>
        </p:txBody>
      </p:sp>
      <p:sp>
        <p:nvSpPr>
          <p:cNvPr id="47121" name="Rectangle 16"/>
          <p:cNvSpPr>
            <a:spLocks noChangeArrowheads="1"/>
          </p:cNvSpPr>
          <p:nvPr/>
        </p:nvSpPr>
        <p:spPr bwMode="auto">
          <a:xfrm>
            <a:off x="2209800" y="4876800"/>
            <a:ext cx="21050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en-US" sz="2400">
                <a:latin typeface="Times" panose="02020603050405020304" pitchFamily="18" charset="0"/>
              </a:rPr>
              <a:t>Smoking Status</a:t>
            </a:r>
            <a:endParaRPr lang="en-GB" altLang="en-US" sz="2400">
              <a:solidFill>
                <a:schemeClr val="bg2"/>
              </a:solidFill>
              <a:latin typeface="Times" panose="02020603050405020304" pitchFamily="18" charset="0"/>
            </a:endParaRPr>
          </a:p>
        </p:txBody>
      </p:sp>
      <p:sp>
        <p:nvSpPr>
          <p:cNvPr id="47122" name="Text Box 17"/>
          <p:cNvSpPr txBox="1">
            <a:spLocks noChangeArrowheads="1"/>
          </p:cNvSpPr>
          <p:nvPr/>
        </p:nvSpPr>
        <p:spPr bwMode="auto">
          <a:xfrm>
            <a:off x="3851275" y="4437063"/>
            <a:ext cx="2057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 sz="2400">
                <a:latin typeface="Times" panose="02020603050405020304" pitchFamily="18" charset="0"/>
              </a:rPr>
              <a:t>Family History</a:t>
            </a:r>
            <a:endParaRPr lang="en-GB" altLang="en-US"/>
          </a:p>
        </p:txBody>
      </p:sp>
      <p:sp>
        <p:nvSpPr>
          <p:cNvPr id="47123" name="Text Box 18"/>
          <p:cNvSpPr txBox="1">
            <a:spLocks noChangeArrowheads="1"/>
          </p:cNvSpPr>
          <p:nvPr/>
        </p:nvSpPr>
        <p:spPr bwMode="auto">
          <a:xfrm>
            <a:off x="4800600" y="5257800"/>
            <a:ext cx="5257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 sz="2400">
                <a:latin typeface="Times" panose="02020603050405020304" pitchFamily="18" charset="0"/>
              </a:rPr>
              <a:t>Smoking Status by Family History</a:t>
            </a:r>
            <a:endParaRPr lang="en-GB" altLang="en-US"/>
          </a:p>
        </p:txBody>
      </p:sp>
      <p:sp>
        <p:nvSpPr>
          <p:cNvPr id="47124" name="Text Box 19"/>
          <p:cNvSpPr txBox="1">
            <a:spLocks noChangeArrowheads="1"/>
          </p:cNvSpPr>
          <p:nvPr/>
        </p:nvSpPr>
        <p:spPr bwMode="auto">
          <a:xfrm>
            <a:off x="609600" y="2133600"/>
            <a:ext cx="5867400" cy="180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endParaRPr lang="en-GB" altLang="en-US"/>
          </a:p>
          <a:p>
            <a:pPr>
              <a:spcBef>
                <a:spcPct val="50000"/>
              </a:spcBef>
              <a:buFontTx/>
              <a:buNone/>
            </a:pPr>
            <a:endParaRPr lang="en-GB" altLang="en-US"/>
          </a:p>
          <a:p>
            <a:pPr>
              <a:spcBef>
                <a:spcPct val="50000"/>
              </a:spcBef>
              <a:buFontTx/>
              <a:buNone/>
            </a:pPr>
            <a:endParaRPr lang="en-GB" altLang="en-US"/>
          </a:p>
          <a:p>
            <a:pPr>
              <a:spcBef>
                <a:spcPct val="50000"/>
              </a:spcBef>
              <a:buFontTx/>
              <a:buNone/>
            </a:pPr>
            <a:endParaRPr lang="en-GB" altLang="en-US"/>
          </a:p>
          <a:p>
            <a:pPr>
              <a:spcBef>
                <a:spcPct val="50000"/>
              </a:spcBef>
              <a:buFontTx/>
              <a:buNone/>
            </a:pPr>
            <a:endParaRPr lang="en-GB" altLang="en-US"/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mtClean="0"/>
              <a:t>MRC CBSU Graduate Statistics Lectures</a:t>
            </a:r>
          </a:p>
        </p:txBody>
      </p:sp>
      <p:sp>
        <p:nvSpPr>
          <p:cNvPr id="4813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>
                <a:solidFill>
                  <a:schemeClr val="bg2"/>
                </a:solidFill>
              </a:rPr>
              <a:t>Effect Sizes (as % of Total SS)</a:t>
            </a:r>
            <a:endParaRPr lang="en-GB" altLang="en-US" smtClean="0"/>
          </a:p>
        </p:txBody>
      </p:sp>
      <p:sp>
        <p:nvSpPr>
          <p:cNvPr id="4813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GB" altLang="en-US" smtClean="0"/>
          </a:p>
          <a:p>
            <a:pPr eaLnBrk="1" hangingPunct="1"/>
            <a:endParaRPr lang="en-GB" altLang="en-US" smtClean="0">
              <a:solidFill>
                <a:schemeClr val="tx2"/>
              </a:solidFill>
            </a:endParaRPr>
          </a:p>
          <a:p>
            <a:pPr eaLnBrk="1" hangingPunct="1"/>
            <a:r>
              <a:rPr lang="en-GB" altLang="en-US" smtClean="0">
                <a:solidFill>
                  <a:schemeClr val="tx2"/>
                </a:solidFill>
              </a:rPr>
              <a:t>Status alone: 1323.33/11086.76=12%</a:t>
            </a:r>
          </a:p>
          <a:p>
            <a:pPr eaLnBrk="1" hangingPunct="1"/>
            <a:r>
              <a:rPr lang="en-GB" altLang="en-US" smtClean="0">
                <a:solidFill>
                  <a:schemeClr val="tx2"/>
                </a:solidFill>
              </a:rPr>
              <a:t>Family History alone : 1025.71/11086.76=9.3%</a:t>
            </a:r>
          </a:p>
          <a:p>
            <a:pPr eaLnBrk="1" hangingPunct="1"/>
            <a:endParaRPr lang="en-GB" altLang="en-US" smtClean="0">
              <a:solidFill>
                <a:schemeClr val="tx2"/>
              </a:solidFill>
            </a:endParaRPr>
          </a:p>
          <a:p>
            <a:pPr eaLnBrk="1" hangingPunct="1"/>
            <a:r>
              <a:rPr lang="en-GB" altLang="en-US" smtClean="0">
                <a:solidFill>
                  <a:schemeClr val="accent2"/>
                </a:solidFill>
              </a:rPr>
              <a:t>Status (Adjusted for Family History) : 1334.37/11086.76=12%</a:t>
            </a:r>
          </a:p>
          <a:p>
            <a:pPr eaLnBrk="1" hangingPunct="1"/>
            <a:r>
              <a:rPr lang="en-GB" altLang="en-US" smtClean="0">
                <a:solidFill>
                  <a:schemeClr val="accent2"/>
                </a:solidFill>
              </a:rPr>
              <a:t>Family History (Adjusted for Status): 1036.81/11086.76=9.4%</a:t>
            </a:r>
          </a:p>
          <a:p>
            <a:pPr eaLnBrk="1" hangingPunct="1"/>
            <a:endParaRPr lang="en-GB" altLang="en-US" smtClean="0">
              <a:solidFill>
                <a:schemeClr val="accent2"/>
              </a:solidFill>
            </a:endParaRPr>
          </a:p>
          <a:p>
            <a:pPr eaLnBrk="1" hangingPunct="1"/>
            <a:r>
              <a:rPr lang="en-GB" altLang="en-US" smtClean="0">
                <a:solidFill>
                  <a:schemeClr val="accent2"/>
                </a:solidFill>
              </a:rPr>
              <a:t>In Unbalanced designs need to take into account other predictors when explaining the effect of a particular variable on a response</a:t>
            </a:r>
            <a:endParaRPr lang="en-GB" altLang="en-US" smtClean="0">
              <a:solidFill>
                <a:schemeClr val="bg2"/>
              </a:solidFill>
            </a:endParaRPr>
          </a:p>
          <a:p>
            <a:pPr eaLnBrk="1" hangingPunct="1"/>
            <a:endParaRPr lang="en-GB" altLang="en-US" smtClean="0"/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mtClean="0"/>
              <a:t>MRC CBSU Graduate Statistics Lectures</a:t>
            </a:r>
          </a:p>
        </p:txBody>
      </p:sp>
      <p:sp>
        <p:nvSpPr>
          <p:cNvPr id="4915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z="1800" smtClean="0"/>
              <a:t>Unweighted means (Type III SS in SPSS)</a:t>
            </a:r>
          </a:p>
        </p:txBody>
      </p:sp>
      <p:sp>
        <p:nvSpPr>
          <p:cNvPr id="4915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GB" altLang="en-US" sz="1600" smtClean="0"/>
          </a:p>
          <a:p>
            <a:pPr eaLnBrk="1" hangingPunct="1"/>
            <a:r>
              <a:rPr lang="en-GB" altLang="en-US" sz="1600" smtClean="0"/>
              <a:t>Howell (2002) can approximate SS in ANOVA using unweighted means</a:t>
            </a:r>
          </a:p>
          <a:p>
            <a:pPr eaLnBrk="1" hangingPunct="1"/>
            <a:endParaRPr lang="en-GB" altLang="en-US" sz="1600" smtClean="0"/>
          </a:p>
          <a:p>
            <a:pPr eaLnBrk="1" hangingPunct="1">
              <a:buFont typeface="Wingdings" panose="05000000000000000000" pitchFamily="2" charset="2"/>
              <a:buNone/>
            </a:pPr>
            <a:endParaRPr lang="en-GB" altLang="en-US" sz="1400" smtClean="0"/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1400" smtClean="0"/>
              <a:t>Family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1400" smtClean="0"/>
              <a:t> History          Smoker Status</a:t>
            </a:r>
            <a:r>
              <a:rPr lang="en-GB" altLang="en-US" sz="1600" smtClean="0"/>
              <a:t>   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1600" smtClean="0"/>
              <a:t>					MEANS			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1600" smtClean="0"/>
              <a:t>          </a:t>
            </a:r>
            <a:r>
              <a:rPr lang="en-GB" altLang="en-US" sz="1600" i="1" smtClean="0"/>
              <a:t>Non                 Ex             Current          weighted  unweighted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1600" i="1" smtClean="0"/>
              <a:t>Yes</a:t>
            </a:r>
            <a:r>
              <a:rPr lang="en-GB" altLang="en-US" sz="1600" smtClean="0"/>
              <a:t> 126.57,n=7   121.67,n=6   131.57,n=7      126.85       126.60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1600" smtClean="0"/>
              <a:t>                                                                     </a:t>
            </a:r>
            <a:r>
              <a:rPr lang="en-GB" altLang="en-US" sz="1600" smtClean="0">
                <a:solidFill>
                  <a:schemeClr val="accent2"/>
                </a:solidFill>
              </a:rPr>
              <a:t>121.65       121.33 Midpoint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1600" i="1" smtClean="0"/>
              <a:t>No</a:t>
            </a:r>
            <a:r>
              <a:rPr lang="en-GB" altLang="en-US" sz="1600" smtClean="0"/>
              <a:t>  111.75,n=8   108.25,n=4   128.17,n=6      116.44       116.06  </a:t>
            </a:r>
          </a:p>
          <a:p>
            <a:pPr eaLnBrk="1" hangingPunct="1">
              <a:buFont typeface="Wingdings" panose="05000000000000000000" pitchFamily="2" charset="2"/>
              <a:buNone/>
            </a:pPr>
            <a:endParaRPr lang="en-GB" altLang="en-US" sz="1600" smtClean="0"/>
          </a:p>
          <a:p>
            <a:pPr eaLnBrk="1" hangingPunct="1"/>
            <a:r>
              <a:rPr lang="en-GB" altLang="en-US" sz="1600" smtClean="0"/>
              <a:t>SS(History adjusted for Status and Status by History) : 2 x nH x (126.60-121.33)</a:t>
            </a:r>
            <a:r>
              <a:rPr lang="en-GB" altLang="en-US" sz="1600" baseline="30000" smtClean="0"/>
              <a:t>2 </a:t>
            </a:r>
            <a:r>
              <a:rPr lang="en-GB" altLang="en-US" sz="1600" smtClean="0"/>
              <a:t>=1007.35 where nH = 3 x (6/(1/7+1/8+1/6+1/4+1/7+1/6) = 18.11</a:t>
            </a:r>
            <a:endParaRPr lang="en-GB" altLang="en-US" sz="1600" baseline="30000" smtClean="0"/>
          </a:p>
          <a:p>
            <a:pPr eaLnBrk="1" hangingPunct="1"/>
            <a:endParaRPr lang="en-GB" altLang="en-US" sz="1600" baseline="30000" smtClean="0"/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mtClean="0"/>
              <a:t>MRC CBSU Graduate Statistics Lectures</a:t>
            </a:r>
          </a:p>
        </p:txBody>
      </p:sp>
      <p:sp>
        <p:nvSpPr>
          <p:cNvPr id="5017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Weighted means</a:t>
            </a:r>
          </a:p>
        </p:txBody>
      </p:sp>
      <p:sp>
        <p:nvSpPr>
          <p:cNvPr id="5018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SS(History) = 20 x (126.85 – 121.65)</a:t>
            </a:r>
            <a:r>
              <a:rPr lang="en-GB" altLang="en-US" baseline="30000" smtClean="0"/>
              <a:t>2</a:t>
            </a:r>
            <a:r>
              <a:rPr lang="en-GB" altLang="en-US" smtClean="0"/>
              <a:t> + 18 x (116.44-121.65)</a:t>
            </a:r>
            <a:r>
              <a:rPr lang="en-GB" altLang="en-US" baseline="30000" smtClean="0"/>
              <a:t>2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baseline="30000" smtClean="0"/>
              <a:t>                                </a:t>
            </a:r>
            <a:r>
              <a:rPr lang="en-GB" altLang="en-US" smtClean="0"/>
              <a:t>= 1026.64 approx = 2 x 18.95 (126.85-121.65) </a:t>
            </a:r>
            <a:r>
              <a:rPr lang="en-GB" altLang="en-US" baseline="30000" smtClean="0"/>
              <a:t>2</a:t>
            </a:r>
            <a:endParaRPr lang="en-GB" altLang="en-US" smtClean="0"/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1600" smtClean="0"/>
              <a:t>Family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1600" smtClean="0"/>
              <a:t> History          Smoker Status</a:t>
            </a:r>
            <a:r>
              <a:rPr lang="en-GB" altLang="en-US" smtClean="0"/>
              <a:t>   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mtClean="0"/>
              <a:t>					MEANS			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mtClean="0"/>
              <a:t>          </a:t>
            </a:r>
            <a:r>
              <a:rPr lang="en-GB" altLang="en-US" i="1" smtClean="0"/>
              <a:t>Non                 Ex             Current        weighted=arith mean  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i="1" smtClean="0"/>
              <a:t>Yes</a:t>
            </a:r>
            <a:r>
              <a:rPr lang="en-GB" altLang="en-US" smtClean="0"/>
              <a:t> 126.57,n=7   121.67,n=6   131.57,n=7      126.85     (n=20)  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mtClean="0"/>
              <a:t>                                                                     </a:t>
            </a:r>
            <a:r>
              <a:rPr lang="en-GB" altLang="en-US" smtClean="0">
                <a:solidFill>
                  <a:schemeClr val="accent2"/>
                </a:solidFill>
              </a:rPr>
              <a:t>121.65    (mean)  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i="1" smtClean="0"/>
              <a:t>No</a:t>
            </a:r>
            <a:r>
              <a:rPr lang="en-GB" altLang="en-US" smtClean="0"/>
              <a:t>  111.75,n=8   108.25,n=4   128.17,n=6      116.44    (n=18)  </a:t>
            </a:r>
          </a:p>
          <a:p>
            <a:pPr eaLnBrk="1" hangingPunct="1">
              <a:buFont typeface="Wingdings" panose="05000000000000000000" pitchFamily="2" charset="2"/>
              <a:buNone/>
            </a:pPr>
            <a:endParaRPr lang="en-GB" altLang="en-US" smtClean="0"/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mtClean="0"/>
              <a:t>Can use weighted means to work out SS(History adjusted for Status)   (convoluted)</a:t>
            </a:r>
          </a:p>
          <a:p>
            <a:pPr eaLnBrk="1" hangingPunct="1"/>
            <a:endParaRPr lang="en-GB" altLang="en-US" smtClean="0"/>
          </a:p>
          <a:p>
            <a:pPr eaLnBrk="1" hangingPunct="1"/>
            <a:endParaRPr lang="en-GB" altLang="en-US" smtClean="0"/>
          </a:p>
          <a:p>
            <a:pPr eaLnBrk="1" hangingPunct="1"/>
            <a:endParaRPr lang="en-GB" altLang="en-US" smtClean="0"/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mtClean="0"/>
              <a:t>MRC CBSU Graduate Statistics Lectures</a:t>
            </a:r>
          </a:p>
        </p:txBody>
      </p:sp>
      <p:sp>
        <p:nvSpPr>
          <p:cNvPr id="5120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z="1800" smtClean="0"/>
              <a:t>How do we treat main effects in a model containing interactions involving these main effects?</a:t>
            </a:r>
            <a:br>
              <a:rPr lang="en-GB" altLang="en-US" sz="1800" smtClean="0"/>
            </a:br>
            <a:endParaRPr lang="en-GB" altLang="en-US" sz="1800" smtClean="0"/>
          </a:p>
        </p:txBody>
      </p:sp>
      <p:sp>
        <p:nvSpPr>
          <p:cNvPr id="5120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GB" altLang="en-US" sz="1600" smtClean="0"/>
          </a:p>
          <a:p>
            <a:pPr eaLnBrk="1" hangingPunct="1"/>
            <a:r>
              <a:rPr lang="en-GB" altLang="en-US" sz="1600" smtClean="0"/>
              <a:t>Nelder (1994) , Langsrud (2003) and others suggest looking at main effect Sums of Squares (SS) after removing interaction terms involving that main effect </a:t>
            </a:r>
            <a:r>
              <a:rPr lang="en-GB" altLang="en-US" sz="1600" smtClean="0">
                <a:solidFill>
                  <a:schemeClr val="accent2"/>
                </a:solidFill>
              </a:rPr>
              <a:t>provided  those interactions are not significant</a:t>
            </a:r>
            <a:r>
              <a:rPr lang="en-GB" altLang="en-US" sz="1600" smtClean="0"/>
              <a:t> e.g. omitting the AxB interaction if it is not significant to look at A or B so using SS(A given B in model) and SS(B given A model).</a:t>
            </a:r>
          </a:p>
          <a:p>
            <a:pPr eaLnBrk="1" hangingPunct="1"/>
            <a:endParaRPr lang="en-GB" altLang="en-US" sz="1600" smtClean="0"/>
          </a:p>
          <a:p>
            <a:pPr eaLnBrk="1" hangingPunct="1"/>
            <a:r>
              <a:rPr lang="en-GB" altLang="en-US" sz="1600" smtClean="0"/>
              <a:t>Weighted combinations of means can work out SS(A) and SS(A given B)  (and SS(B), SS(B given A)); </a:t>
            </a:r>
            <a:r>
              <a:rPr lang="en-GB" altLang="en-US" sz="1600" smtClean="0">
                <a:solidFill>
                  <a:schemeClr val="accent2"/>
                </a:solidFill>
              </a:rPr>
              <a:t>Only unweighted (equal n) combinations of means work out SS(A | B, AxB) and SS(B | A, AxB)</a:t>
            </a:r>
          </a:p>
          <a:p>
            <a:pPr eaLnBrk="1" hangingPunct="1"/>
            <a:endParaRPr lang="en-GB" altLang="en-US" sz="1600" smtClean="0">
              <a:solidFill>
                <a:schemeClr val="accent2"/>
              </a:solidFill>
            </a:endParaRPr>
          </a:p>
          <a:p>
            <a:pPr eaLnBrk="1" hangingPunct="1"/>
            <a:r>
              <a:rPr lang="en-GB" altLang="en-US" sz="1600" smtClean="0"/>
              <a:t>SS are usually evaluated using changes in model fit for addition or deletion of factors of interest by comparing different regressions.</a:t>
            </a:r>
          </a:p>
          <a:p>
            <a:pPr eaLnBrk="1" hangingPunct="1"/>
            <a:endParaRPr lang="en-GB" altLang="en-US" sz="1600" smtClean="0"/>
          </a:p>
          <a:p>
            <a:pPr eaLnBrk="1" hangingPunct="1"/>
            <a:r>
              <a:rPr lang="en-GB" altLang="en-US" sz="1600" smtClean="0"/>
              <a:t>SS using weighted combinations of means also called Type II SS; SS using unweighted (equally weighted by sample size) combinations of means are called Type III SS</a:t>
            </a:r>
          </a:p>
          <a:p>
            <a:pPr eaLnBrk="1" hangingPunct="1">
              <a:buFont typeface="Wingdings" panose="05000000000000000000" pitchFamily="2" charset="2"/>
              <a:buNone/>
            </a:pPr>
            <a:endParaRPr lang="en-GB" altLang="en-US" sz="1600" smtClean="0"/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Footer Placeholder 4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mtClean="0"/>
              <a:t>MRC CBSU Graduate Statistics Lectures</a:t>
            </a:r>
          </a:p>
        </p:txBody>
      </p:sp>
      <p:sp>
        <p:nvSpPr>
          <p:cNvPr id="5222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>
                <a:solidFill>
                  <a:schemeClr val="bg2"/>
                </a:solidFill>
              </a:rPr>
              <a:t>Balanced/Unbalanced summary</a:t>
            </a:r>
            <a:endParaRPr lang="en-GB" altLang="en-US" smtClean="0"/>
          </a:p>
        </p:txBody>
      </p:sp>
      <p:sp>
        <p:nvSpPr>
          <p:cNvPr id="52228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/>
            <a:endParaRPr lang="en-GB" altLang="en-US" sz="1600" smtClean="0"/>
          </a:p>
          <a:p>
            <a:pPr eaLnBrk="1" hangingPunct="1"/>
            <a:r>
              <a:rPr lang="en-GB" altLang="en-US" sz="1600" smtClean="0"/>
              <a:t>Balanced</a:t>
            </a:r>
          </a:p>
          <a:p>
            <a:pPr eaLnBrk="1" hangingPunct="1"/>
            <a:endParaRPr lang="en-GB" altLang="en-US" sz="1600" smtClean="0"/>
          </a:p>
          <a:p>
            <a:pPr eaLnBrk="1" hangingPunct="1"/>
            <a:r>
              <a:rPr lang="en-GB" altLang="en-US" sz="1600" smtClean="0"/>
              <a:t>Planned </a:t>
            </a:r>
          </a:p>
          <a:p>
            <a:pPr eaLnBrk="1" hangingPunct="1"/>
            <a:r>
              <a:rPr lang="en-GB" altLang="en-US" sz="1600" smtClean="0"/>
              <a:t>Equal combination sizes</a:t>
            </a:r>
          </a:p>
          <a:p>
            <a:pPr eaLnBrk="1" hangingPunct="1"/>
            <a:r>
              <a:rPr lang="en-GB" altLang="en-US" sz="1600" smtClean="0"/>
              <a:t>Don’t have to adjust at analysis stage to examine an effect</a:t>
            </a:r>
          </a:p>
          <a:p>
            <a:pPr eaLnBrk="1" hangingPunct="1"/>
            <a:r>
              <a:rPr lang="en-GB" altLang="en-US" sz="1600" smtClean="0"/>
              <a:t>No synergy</a:t>
            </a:r>
            <a:endParaRPr lang="en-GB" altLang="en-US" sz="1600" smtClean="0">
              <a:solidFill>
                <a:schemeClr val="bg2"/>
              </a:solidFill>
            </a:endParaRPr>
          </a:p>
          <a:p>
            <a:pPr eaLnBrk="1" hangingPunct="1"/>
            <a:endParaRPr lang="en-GB" altLang="en-US" sz="1600" smtClean="0"/>
          </a:p>
        </p:txBody>
      </p:sp>
      <p:sp>
        <p:nvSpPr>
          <p:cNvPr id="52229" name="Rectangle 4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 eaLnBrk="1" hangingPunct="1"/>
            <a:endParaRPr lang="en-GB" altLang="en-US" sz="1600" smtClean="0"/>
          </a:p>
          <a:p>
            <a:pPr eaLnBrk="1" hangingPunct="1"/>
            <a:r>
              <a:rPr lang="en-GB" altLang="en-US" sz="1600" b="1" smtClean="0">
                <a:solidFill>
                  <a:schemeClr val="accent2"/>
                </a:solidFill>
              </a:rPr>
              <a:t>UN</a:t>
            </a:r>
            <a:r>
              <a:rPr lang="en-GB" altLang="en-US" sz="1600" smtClean="0"/>
              <a:t>Balanced</a:t>
            </a:r>
          </a:p>
          <a:p>
            <a:pPr eaLnBrk="1" hangingPunct="1"/>
            <a:endParaRPr lang="en-GB" altLang="en-US" sz="1600" smtClean="0"/>
          </a:p>
          <a:p>
            <a:pPr eaLnBrk="1" hangingPunct="1"/>
            <a:r>
              <a:rPr lang="en-GB" altLang="en-US" sz="1600" b="1" smtClean="0">
                <a:solidFill>
                  <a:schemeClr val="accent2"/>
                </a:solidFill>
              </a:rPr>
              <a:t>Un</a:t>
            </a:r>
            <a:r>
              <a:rPr lang="en-GB" altLang="en-US" sz="1600" smtClean="0"/>
              <a:t>planned</a:t>
            </a:r>
          </a:p>
          <a:p>
            <a:pPr eaLnBrk="1" hangingPunct="1"/>
            <a:r>
              <a:rPr lang="en-GB" altLang="en-US" sz="1600" b="1" smtClean="0">
                <a:solidFill>
                  <a:schemeClr val="accent2"/>
                </a:solidFill>
              </a:rPr>
              <a:t>Un</a:t>
            </a:r>
            <a:r>
              <a:rPr lang="en-GB" altLang="en-US" sz="1600" smtClean="0"/>
              <a:t>equal combination sizes</a:t>
            </a:r>
          </a:p>
          <a:p>
            <a:pPr eaLnBrk="1" hangingPunct="1"/>
            <a:r>
              <a:rPr lang="en-GB" altLang="en-US" sz="1600" smtClean="0"/>
              <a:t>Average cell sizes using Harmonic mean (Type III SS in SPSS) although Nelder (1994) advocates a type II weighted SS</a:t>
            </a:r>
          </a:p>
          <a:p>
            <a:pPr eaLnBrk="1" hangingPunct="1"/>
            <a:r>
              <a:rPr lang="en-GB" altLang="en-US" sz="1600" smtClean="0"/>
              <a:t>Need to adjust at analysis stage to examine an effect</a:t>
            </a:r>
          </a:p>
          <a:p>
            <a:pPr eaLnBrk="1" hangingPunct="1"/>
            <a:r>
              <a:rPr lang="en-GB" altLang="en-US" sz="1600" smtClean="0"/>
              <a:t>Synergy present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1600" smtClean="0"/>
              <a:t>(positive or negative)</a:t>
            </a:r>
            <a:endParaRPr lang="en-GB" altLang="en-US" sz="1600" smtClean="0">
              <a:solidFill>
                <a:schemeClr val="bg2"/>
              </a:solidFill>
            </a:endParaRP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Footer Placeholder 4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mtClean="0"/>
              <a:t>MRC CBSU Graduate Statistics Lectures</a:t>
            </a:r>
          </a:p>
        </p:txBody>
      </p:sp>
      <p:sp>
        <p:nvSpPr>
          <p:cNvPr id="53251" name="Rectangle 7"/>
          <p:cNvSpPr>
            <a:spLocks noGrp="1" noChangeArrowheads="1"/>
          </p:cNvSpPr>
          <p:nvPr>
            <p:ph type="title"/>
          </p:nvPr>
        </p:nvSpPr>
        <p:spPr>
          <a:xfrm>
            <a:off x="611188" y="404813"/>
            <a:ext cx="5181600" cy="1727200"/>
          </a:xfrm>
        </p:spPr>
        <p:txBody>
          <a:bodyPr/>
          <a:lstStyle/>
          <a:p>
            <a:pPr eaLnBrk="1" hangingPunct="1"/>
            <a:r>
              <a:rPr lang="en-GB" altLang="en-US" smtClean="0"/>
              <a:t>An apparent contradiction!</a:t>
            </a:r>
            <a:br>
              <a:rPr lang="en-GB" altLang="en-US" smtClean="0"/>
            </a:br>
            <a:r>
              <a:rPr lang="en-GB" altLang="en-US" smtClean="0"/>
              <a:t/>
            </a:r>
            <a:br>
              <a:rPr lang="en-GB" altLang="en-US" smtClean="0"/>
            </a:br>
            <a:endParaRPr lang="en-GB" altLang="en-US" smtClean="0"/>
          </a:p>
        </p:txBody>
      </p:sp>
      <p:pic>
        <p:nvPicPr>
          <p:cNvPr id="53252" name="Picture 1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213" y="1989138"/>
            <a:ext cx="4983162" cy="2505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3253" name="Picture 1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0338" y="4437063"/>
            <a:ext cx="5330825" cy="1965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3254" name="Text Box 13"/>
          <p:cNvSpPr txBox="1">
            <a:spLocks noChangeArrowheads="1"/>
          </p:cNvSpPr>
          <p:nvPr/>
        </p:nvSpPr>
        <p:spPr bwMode="auto">
          <a:xfrm>
            <a:off x="5651500" y="1989138"/>
            <a:ext cx="2894013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en-US" b="1"/>
              <a:t>We have NO interaction</a:t>
            </a:r>
          </a:p>
        </p:txBody>
      </p:sp>
      <p:sp>
        <p:nvSpPr>
          <p:cNvPr id="53255" name="Oval 14"/>
          <p:cNvSpPr>
            <a:spLocks noChangeArrowheads="1"/>
          </p:cNvSpPr>
          <p:nvPr/>
        </p:nvSpPr>
        <p:spPr bwMode="auto">
          <a:xfrm>
            <a:off x="4859338" y="3357563"/>
            <a:ext cx="576262" cy="431800"/>
          </a:xfrm>
          <a:prstGeom prst="ellips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GB" altLang="en-US"/>
          </a:p>
        </p:txBody>
      </p:sp>
      <p:sp>
        <p:nvSpPr>
          <p:cNvPr id="53256" name="Oval 15"/>
          <p:cNvSpPr>
            <a:spLocks noChangeArrowheads="1"/>
          </p:cNvSpPr>
          <p:nvPr/>
        </p:nvSpPr>
        <p:spPr bwMode="auto">
          <a:xfrm>
            <a:off x="4643438" y="3429000"/>
            <a:ext cx="1008062" cy="287338"/>
          </a:xfrm>
          <a:prstGeom prst="ellips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GB" altLang="en-US"/>
          </a:p>
        </p:txBody>
      </p:sp>
      <p:sp>
        <p:nvSpPr>
          <p:cNvPr id="53257" name="Line 16"/>
          <p:cNvSpPr>
            <a:spLocks noChangeShapeType="1"/>
          </p:cNvSpPr>
          <p:nvPr/>
        </p:nvSpPr>
        <p:spPr bwMode="auto">
          <a:xfrm flipH="1">
            <a:off x="5435600" y="2276475"/>
            <a:ext cx="1081088" cy="1296988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53258" name="Oval 17"/>
          <p:cNvSpPr>
            <a:spLocks noChangeArrowheads="1"/>
          </p:cNvSpPr>
          <p:nvPr/>
        </p:nvSpPr>
        <p:spPr bwMode="auto">
          <a:xfrm>
            <a:off x="6948488" y="4941888"/>
            <a:ext cx="1079500" cy="1223962"/>
          </a:xfrm>
          <a:prstGeom prst="ellips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GB" altLang="en-US"/>
          </a:p>
        </p:txBody>
      </p:sp>
      <p:sp>
        <p:nvSpPr>
          <p:cNvPr id="53259" name="Line 18"/>
          <p:cNvSpPr>
            <a:spLocks noChangeShapeType="1"/>
          </p:cNvSpPr>
          <p:nvPr/>
        </p:nvSpPr>
        <p:spPr bwMode="auto">
          <a:xfrm>
            <a:off x="7164388" y="3716338"/>
            <a:ext cx="287337" cy="136842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53260" name="Text Box 19"/>
          <p:cNvSpPr txBox="1">
            <a:spLocks noChangeArrowheads="1"/>
          </p:cNvSpPr>
          <p:nvPr/>
        </p:nvSpPr>
        <p:spPr bwMode="auto">
          <a:xfrm>
            <a:off x="6659563" y="2708275"/>
            <a:ext cx="2089150" cy="82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 b="1"/>
              <a:t>But different results in the groups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Footer Placeholder 4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mtClean="0"/>
              <a:t>MRC CBSU Graduate Statistics Lectures</a:t>
            </a:r>
          </a:p>
        </p:txBody>
      </p:sp>
      <p:sp>
        <p:nvSpPr>
          <p:cNvPr id="819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>
                <a:solidFill>
                  <a:schemeClr val="bg2"/>
                </a:solidFill>
              </a:rPr>
              <a:t>One tailed testing</a:t>
            </a:r>
            <a:endParaRPr lang="en-GB" altLang="en-US" smtClean="0"/>
          </a:p>
        </p:txBody>
      </p:sp>
      <p:sp>
        <p:nvSpPr>
          <p:cNvPr id="8196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/>
            <a:endParaRPr lang="en-GB" altLang="en-US" sz="1600" smtClean="0"/>
          </a:p>
          <a:p>
            <a:pPr eaLnBrk="1" hangingPunct="1"/>
            <a:endParaRPr lang="en-GB" altLang="en-US" sz="1600" smtClean="0"/>
          </a:p>
          <a:p>
            <a:pPr eaLnBrk="1" hangingPunct="1"/>
            <a:r>
              <a:rPr lang="en-GB" altLang="en-US" sz="1600" smtClean="0"/>
              <a:t>Use t(18) for apriori directional 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1600" smtClean="0"/>
              <a:t>hypotheses called one-tailed tests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1600" smtClean="0"/>
              <a:t>e.g. Is individual teaching more beneficial than group learning</a:t>
            </a:r>
          </a:p>
          <a:p>
            <a:pPr eaLnBrk="1" hangingPunct="1"/>
            <a:endParaRPr lang="en-GB" altLang="en-US" sz="1600" smtClean="0"/>
          </a:p>
          <a:p>
            <a:pPr eaLnBrk="1" hangingPunct="1"/>
            <a:r>
              <a:rPr lang="en-GB" altLang="en-US" sz="1600" smtClean="0"/>
              <a:t>2 groups case only </a:t>
            </a:r>
          </a:p>
          <a:p>
            <a:pPr eaLnBrk="1" hangingPunct="1"/>
            <a:endParaRPr lang="en-GB" altLang="en-US" sz="1600" smtClean="0"/>
          </a:p>
          <a:p>
            <a:pPr eaLnBrk="1" hangingPunct="1"/>
            <a:r>
              <a:rPr lang="en-GB" altLang="en-US" sz="1600" smtClean="0"/>
              <a:t>A t test is a directional test because it takes both positive and negative values</a:t>
            </a:r>
          </a:p>
          <a:p>
            <a:pPr eaLnBrk="1" hangingPunct="1"/>
            <a:endParaRPr lang="en-GB" altLang="en-US" sz="1600" smtClean="0"/>
          </a:p>
          <a:p>
            <a:pPr eaLnBrk="1" hangingPunct="1"/>
            <a:r>
              <a:rPr lang="en-GB" altLang="en-US" sz="1600" smtClean="0"/>
              <a:t>t</a:t>
            </a:r>
            <a:r>
              <a:rPr lang="en-GB" altLang="en-US" sz="1400" baseline="-25000" smtClean="0"/>
              <a:t>df</a:t>
            </a:r>
            <a:r>
              <a:rPr lang="en-GB" altLang="en-US" sz="1600" baseline="-25000" smtClean="0"/>
              <a:t> * </a:t>
            </a:r>
            <a:r>
              <a:rPr lang="en-GB" altLang="en-US" sz="1600" smtClean="0"/>
              <a:t>t</a:t>
            </a:r>
            <a:r>
              <a:rPr lang="en-GB" altLang="en-US" sz="1400" baseline="-25000" smtClean="0"/>
              <a:t>df</a:t>
            </a:r>
            <a:r>
              <a:rPr lang="en-GB" altLang="en-US" sz="1600" baseline="-25000" smtClean="0"/>
              <a:t> </a:t>
            </a:r>
            <a:r>
              <a:rPr lang="en-GB" altLang="en-US" sz="1600" smtClean="0"/>
              <a:t>=  F(1, df)</a:t>
            </a:r>
          </a:p>
          <a:p>
            <a:pPr eaLnBrk="1" hangingPunct="1"/>
            <a:endParaRPr lang="en-GB" altLang="en-US" sz="1600" smtClean="0"/>
          </a:p>
          <a:p>
            <a:pPr eaLnBrk="1" hangingPunct="1"/>
            <a:endParaRPr lang="en-GB" altLang="en-US" sz="1600" baseline="-25000" smtClean="0"/>
          </a:p>
          <a:p>
            <a:pPr eaLnBrk="1" hangingPunct="1"/>
            <a:endParaRPr lang="en-GB" altLang="en-US" sz="1600" smtClean="0"/>
          </a:p>
        </p:txBody>
      </p:sp>
      <p:graphicFrame>
        <p:nvGraphicFramePr>
          <p:cNvPr id="8197" name="Object 5"/>
          <p:cNvGraphicFramePr>
            <a:graphicFrameLocks noGrp="1" noChangeAspect="1"/>
          </p:cNvGraphicFramePr>
          <p:nvPr>
            <p:ph type="chart" sz="half" idx="2"/>
          </p:nvPr>
        </p:nvGraphicFramePr>
        <p:xfrm>
          <a:off x="4648200" y="1781175"/>
          <a:ext cx="4038600" cy="4362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12" name="Chart" r:id="rId3" imgW="3810238" imgH="4115038" progId="MSGraph.Chart.8">
                  <p:embed followColorScheme="full"/>
                </p:oleObj>
              </mc:Choice>
              <mc:Fallback>
                <p:oleObj name="Chart" r:id="rId3" imgW="3810238" imgH="4115038" progId="MSGraph.Chart.8">
                  <p:embed followColorScheme="full"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48200" y="1781175"/>
                        <a:ext cx="4038600" cy="43624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198" name="Rectangle 6"/>
          <p:cNvSpPr>
            <a:spLocks noChangeArrowheads="1"/>
          </p:cNvSpPr>
          <p:nvPr/>
        </p:nvSpPr>
        <p:spPr bwMode="auto">
          <a:xfrm>
            <a:off x="6629400" y="3200400"/>
            <a:ext cx="198596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en-US" sz="2400" b="1">
                <a:latin typeface="Times" panose="02020603050405020304" pitchFamily="18" charset="0"/>
              </a:rPr>
              <a:t>P(&gt;1.73)=0.05</a:t>
            </a:r>
            <a:endParaRPr lang="en-GB" altLang="en-US" sz="2400" b="1">
              <a:solidFill>
                <a:schemeClr val="bg1"/>
              </a:solidFill>
              <a:latin typeface="Times" panose="02020603050405020304" pitchFamily="18" charset="0"/>
            </a:endParaRPr>
          </a:p>
        </p:txBody>
      </p:sp>
      <p:sp>
        <p:nvSpPr>
          <p:cNvPr id="8199" name="Rectangle 7"/>
          <p:cNvSpPr>
            <a:spLocks noChangeArrowheads="1"/>
          </p:cNvSpPr>
          <p:nvPr/>
        </p:nvSpPr>
        <p:spPr bwMode="auto">
          <a:xfrm>
            <a:off x="5486400" y="4191000"/>
            <a:ext cx="208756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 sz="2400" b="1">
                <a:solidFill>
                  <a:srgbClr val="339966"/>
                </a:solidFill>
                <a:latin typeface="Times" panose="02020603050405020304" pitchFamily="18" charset="0"/>
              </a:rPr>
              <a:t>P(&lt;-1.73)=0.05</a:t>
            </a:r>
          </a:p>
        </p:txBody>
      </p:sp>
      <p:sp>
        <p:nvSpPr>
          <p:cNvPr id="8200" name="Line 8"/>
          <p:cNvSpPr>
            <a:spLocks noChangeShapeType="1"/>
          </p:cNvSpPr>
          <p:nvPr/>
        </p:nvSpPr>
        <p:spPr bwMode="auto">
          <a:xfrm>
            <a:off x="8229600" y="3657600"/>
            <a:ext cx="0" cy="2133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8201" name="Line 9"/>
          <p:cNvSpPr>
            <a:spLocks noChangeShapeType="1"/>
          </p:cNvSpPr>
          <p:nvPr/>
        </p:nvSpPr>
        <p:spPr bwMode="auto">
          <a:xfrm>
            <a:off x="6248400" y="4572000"/>
            <a:ext cx="0" cy="1219200"/>
          </a:xfrm>
          <a:prstGeom prst="line">
            <a:avLst/>
          </a:prstGeom>
          <a:noFill/>
          <a:ln w="9525">
            <a:solidFill>
              <a:srgbClr val="339966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8202" name="Text Box 10"/>
          <p:cNvSpPr txBox="1">
            <a:spLocks noChangeArrowheads="1"/>
          </p:cNvSpPr>
          <p:nvPr/>
        </p:nvSpPr>
        <p:spPr bwMode="auto">
          <a:xfrm>
            <a:off x="5105400" y="6096000"/>
            <a:ext cx="37338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/>
              <a:t> -3     -2      -1      0      1       2</a:t>
            </a:r>
          </a:p>
        </p:txBody>
      </p:sp>
      <p:sp>
        <p:nvSpPr>
          <p:cNvPr id="8203" name="Text Box 11"/>
          <p:cNvSpPr txBox="1">
            <a:spLocks noChangeArrowheads="1"/>
          </p:cNvSpPr>
          <p:nvPr/>
        </p:nvSpPr>
        <p:spPr bwMode="auto">
          <a:xfrm>
            <a:off x="5410200" y="6400800"/>
            <a:ext cx="37338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/>
              <a:t>Difference in method means</a:t>
            </a: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Footer Placeholder 4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mtClean="0"/>
              <a:t>MRC CBSU Graduate Statistics Lectures</a:t>
            </a:r>
          </a:p>
        </p:txBody>
      </p:sp>
      <p:sp>
        <p:nvSpPr>
          <p:cNvPr id="54275" name="Rectangle 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Explanation is…</a:t>
            </a:r>
          </a:p>
        </p:txBody>
      </p:sp>
      <p:sp>
        <p:nvSpPr>
          <p:cNvPr id="54276" name="Rectangle 5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/>
            <a:endParaRPr lang="en-GB" altLang="en-US" sz="1600" smtClean="0"/>
          </a:p>
          <a:p>
            <a:pPr eaLnBrk="1" hangingPunct="1"/>
            <a:endParaRPr lang="en-GB" altLang="en-US" sz="1600" smtClean="0"/>
          </a:p>
          <a:p>
            <a:pPr eaLnBrk="1" hangingPunct="1"/>
            <a:r>
              <a:rPr lang="en-GB" altLang="en-US" sz="1600" smtClean="0"/>
              <a:t>There is no interaction because all of the differences between English and Japanese are not significantly different from zero</a:t>
            </a:r>
          </a:p>
          <a:p>
            <a:pPr eaLnBrk="1" hangingPunct="1"/>
            <a:endParaRPr lang="en-GB" altLang="en-US" sz="1600" smtClean="0"/>
          </a:p>
          <a:p>
            <a:pPr eaLnBrk="1" hangingPunct="1"/>
            <a:r>
              <a:rPr lang="en-GB" altLang="en-US" sz="1600" smtClean="0"/>
              <a:t>Even though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1600" smtClean="0"/>
              <a:t>    The English syllable scores differ and the Japanese do not</a:t>
            </a:r>
          </a:p>
        </p:txBody>
      </p:sp>
      <p:graphicFrame>
        <p:nvGraphicFramePr>
          <p:cNvPr id="54277" name="Object 7"/>
          <p:cNvGraphicFramePr>
            <a:graphicFrameLocks noGrp="1" noChangeAspect="1"/>
          </p:cNvGraphicFramePr>
          <p:nvPr>
            <p:ph sz="half" idx="2"/>
          </p:nvPr>
        </p:nvGraphicFramePr>
        <p:xfrm>
          <a:off x="4986338" y="2781300"/>
          <a:ext cx="3362325" cy="2362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286" name="Chart" r:id="rId3" imgW="3362409" imgH="2362259" progId="Excel.Chart.8">
                  <p:embed/>
                </p:oleObj>
              </mc:Choice>
              <mc:Fallback>
                <p:oleObj name="Chart" r:id="rId3" imgW="3362409" imgH="2362259" progId="Excel.Chart.8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86338" y="2781300"/>
                        <a:ext cx="3362325" cy="2362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mtClean="0"/>
              <a:t>MRC CBSU Graduate Statistics Lectures</a:t>
            </a:r>
          </a:p>
        </p:txBody>
      </p:sp>
      <p:sp>
        <p:nvSpPr>
          <p:cNvPr id="552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Thanks to...</a:t>
            </a:r>
          </a:p>
        </p:txBody>
      </p:sp>
      <p:sp>
        <p:nvSpPr>
          <p:cNvPr id="5530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David Boniface </a:t>
            </a:r>
          </a:p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Ian Nimmo-Smith</a:t>
            </a:r>
          </a:p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References:</a:t>
            </a:r>
          </a:p>
          <a:p>
            <a:pPr eaLnBrk="1" hangingPunct="1"/>
            <a:r>
              <a:rPr lang="en-GB" altLang="en-US" smtClean="0"/>
              <a:t> 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mtClean="0"/>
              <a:t>     Boniface DR (1995) Experiment Design and Statistical methods for behavioural and social research Chapman and Hall:London in CBSU library).</a:t>
            </a:r>
          </a:p>
          <a:p>
            <a:pPr eaLnBrk="1" hangingPunct="1"/>
            <a:endParaRPr lang="en-GB" altLang="en-US" smtClean="0"/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mtClean="0"/>
              <a:t>    Howell DC (1992, 1997,2002) Statistical Methods for psychologists (Five editions) Wadsworth:London in CBSU library.</a:t>
            </a: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mtClean="0"/>
              <a:t>MRC CBSU Graduate Statistics Lectures</a:t>
            </a:r>
          </a:p>
        </p:txBody>
      </p:sp>
      <p:sp>
        <p:nvSpPr>
          <p:cNvPr id="5632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Next week…. </a:t>
            </a:r>
            <a:r>
              <a:rPr lang="en-GB" altLang="en-US" dirty="0" smtClean="0"/>
              <a:t>11am</a:t>
            </a:r>
          </a:p>
        </p:txBody>
      </p:sp>
      <p:sp>
        <p:nvSpPr>
          <p:cNvPr id="5632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>
                <a:solidFill>
                  <a:schemeClr val="accent2"/>
                </a:solidFill>
              </a:rPr>
              <a:t>Repeated Measures and Mixed Model ANOVA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mtClean="0"/>
              <a:t>MRC CBSU Graduate Statistics Lectures</a:t>
            </a:r>
          </a:p>
        </p:txBody>
      </p:sp>
      <p:sp>
        <p:nvSpPr>
          <p:cNvPr id="921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>
                <a:solidFill>
                  <a:schemeClr val="bg2"/>
                </a:solidFill>
              </a:rPr>
              <a:t>Study types</a:t>
            </a:r>
            <a:endParaRPr lang="en-GB" altLang="en-US" smtClean="0"/>
          </a:p>
        </p:txBody>
      </p:sp>
      <p:sp>
        <p:nvSpPr>
          <p:cNvPr id="922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GB" altLang="en-US" smtClean="0"/>
          </a:p>
          <a:p>
            <a:pPr eaLnBrk="1" hangingPunct="1"/>
            <a:endParaRPr lang="en-GB" altLang="en-US" smtClean="0">
              <a:solidFill>
                <a:schemeClr val="accent2"/>
              </a:solidFill>
            </a:endParaRPr>
          </a:p>
          <a:p>
            <a:pPr eaLnBrk="1" hangingPunct="1"/>
            <a:r>
              <a:rPr lang="en-GB" altLang="en-US" smtClean="0">
                <a:solidFill>
                  <a:schemeClr val="accent2"/>
                </a:solidFill>
              </a:rPr>
              <a:t>Between subjects (this talk) </a:t>
            </a:r>
          </a:p>
          <a:p>
            <a:pPr lvl="1" eaLnBrk="1" hangingPunct="1"/>
            <a:r>
              <a:rPr lang="en-GB" altLang="en-US" smtClean="0">
                <a:solidFill>
                  <a:schemeClr val="accent2"/>
                </a:solidFill>
              </a:rPr>
              <a:t>One source of variation</a:t>
            </a:r>
          </a:p>
          <a:p>
            <a:pPr eaLnBrk="1" hangingPunct="1"/>
            <a:endParaRPr lang="en-GB" altLang="en-US" smtClean="0">
              <a:solidFill>
                <a:schemeClr val="accent2"/>
              </a:solidFill>
            </a:endParaRPr>
          </a:p>
          <a:p>
            <a:pPr lvl="1" eaLnBrk="1" hangingPunct="1"/>
            <a:r>
              <a:rPr lang="en-GB" altLang="en-US" smtClean="0"/>
              <a:t>Each person has one outcome</a:t>
            </a:r>
          </a:p>
          <a:p>
            <a:pPr lvl="1" eaLnBrk="1" hangingPunct="1"/>
            <a:r>
              <a:rPr lang="en-GB" altLang="en-US" smtClean="0"/>
              <a:t>Random allocation of subjects</a:t>
            </a:r>
          </a:p>
          <a:p>
            <a:pPr lvl="1" eaLnBrk="1" hangingPunct="1"/>
            <a:r>
              <a:rPr lang="en-GB" altLang="en-US" smtClean="0"/>
              <a:t>Or study consists of a single person with multiple outcomes</a:t>
            </a:r>
          </a:p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>
                <a:solidFill>
                  <a:schemeClr val="accent2"/>
                </a:solidFill>
              </a:rPr>
              <a:t>Within subjects (Repeated measures)</a:t>
            </a:r>
          </a:p>
          <a:p>
            <a:pPr lvl="1" eaLnBrk="1" hangingPunct="1"/>
            <a:r>
              <a:rPr lang="en-GB" altLang="en-US" smtClean="0">
                <a:solidFill>
                  <a:schemeClr val="accent2"/>
                </a:solidFill>
              </a:rPr>
              <a:t>&gt; 1 source of variation</a:t>
            </a:r>
          </a:p>
          <a:p>
            <a:pPr eaLnBrk="1" hangingPunct="1"/>
            <a:endParaRPr lang="en-GB" altLang="en-US" smtClean="0">
              <a:solidFill>
                <a:schemeClr val="accent2"/>
              </a:solidFill>
            </a:endParaRPr>
          </a:p>
          <a:p>
            <a:pPr lvl="1" eaLnBrk="1" hangingPunct="1"/>
            <a:r>
              <a:rPr lang="en-GB" altLang="en-US" smtClean="0"/>
              <a:t>Each person has multiple outcomes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mtClean="0"/>
              <a:t>MRC CBSU Graduate Statistics Lectures</a:t>
            </a:r>
          </a:p>
        </p:txBody>
      </p:sp>
      <p:sp>
        <p:nvSpPr>
          <p:cNvPr id="1024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>
                <a:solidFill>
                  <a:schemeClr val="bg2"/>
                </a:solidFill>
              </a:rPr>
              <a:t>Comparing</a:t>
            </a:r>
            <a:r>
              <a:rPr lang="en-GB" altLang="en-US" smtClean="0"/>
              <a:t> </a:t>
            </a:r>
            <a:r>
              <a:rPr lang="en-GB" altLang="en-US" smtClean="0">
                <a:solidFill>
                  <a:srgbClr val="CC3399"/>
                </a:solidFill>
              </a:rPr>
              <a:t>Within</a:t>
            </a:r>
            <a:r>
              <a:rPr lang="en-GB" altLang="en-US" smtClean="0"/>
              <a:t> </a:t>
            </a:r>
            <a:r>
              <a:rPr lang="en-GB" altLang="en-US" smtClean="0">
                <a:solidFill>
                  <a:schemeClr val="bg2"/>
                </a:solidFill>
              </a:rPr>
              <a:t>&amp;</a:t>
            </a:r>
            <a:r>
              <a:rPr lang="en-GB" altLang="en-US" smtClean="0"/>
              <a:t> </a:t>
            </a:r>
            <a:r>
              <a:rPr lang="en-GB" altLang="en-US" smtClean="0">
                <a:solidFill>
                  <a:schemeClr val="accent2"/>
                </a:solidFill>
              </a:rPr>
              <a:t>between</a:t>
            </a:r>
            <a:r>
              <a:rPr lang="en-GB" altLang="en-US" smtClean="0"/>
              <a:t> </a:t>
            </a:r>
            <a:r>
              <a:rPr lang="en-GB" altLang="en-US" smtClean="0">
                <a:solidFill>
                  <a:schemeClr val="bg2"/>
                </a:solidFill>
              </a:rPr>
              <a:t>group </a:t>
            </a:r>
            <a:r>
              <a:rPr lang="en-GB" altLang="en-US" smtClean="0">
                <a:solidFill>
                  <a:srgbClr val="FA1C1C"/>
                </a:solidFill>
              </a:rPr>
              <a:t>VARIATION</a:t>
            </a:r>
            <a:endParaRPr lang="en-GB" altLang="en-US" smtClean="0"/>
          </a:p>
        </p:txBody>
      </p:sp>
      <p:pic>
        <p:nvPicPr>
          <p:cNvPr id="10244" name="Picture 4" descr="ssquares"/>
          <p:cNvPicPr>
            <a:picLocks noGrp="1" noChangeAspect="1" noChangeArrowheads="1"/>
          </p:cNvPicPr>
          <p:nvPr>
            <p:ph type="chart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619250" y="1600200"/>
            <a:ext cx="5905500" cy="4724400"/>
          </a:xfrm>
          <a:noFill/>
        </p:spPr>
      </p:pic>
      <p:sp>
        <p:nvSpPr>
          <p:cNvPr id="10245" name="Oval 6"/>
          <p:cNvSpPr>
            <a:spLocks noChangeArrowheads="1"/>
          </p:cNvSpPr>
          <p:nvPr/>
        </p:nvSpPr>
        <p:spPr bwMode="auto">
          <a:xfrm>
            <a:off x="2667000" y="1752600"/>
            <a:ext cx="533400" cy="3429000"/>
          </a:xfrm>
          <a:prstGeom prst="ellipse">
            <a:avLst/>
          </a:prstGeom>
          <a:noFill/>
          <a:ln w="38100">
            <a:solidFill>
              <a:srgbClr val="CC33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GB" altLang="en-US"/>
          </a:p>
        </p:txBody>
      </p:sp>
      <p:sp>
        <p:nvSpPr>
          <p:cNvPr id="10246" name="Oval 7"/>
          <p:cNvSpPr>
            <a:spLocks noChangeArrowheads="1"/>
          </p:cNvSpPr>
          <p:nvPr/>
        </p:nvSpPr>
        <p:spPr bwMode="auto">
          <a:xfrm>
            <a:off x="6400800" y="1828800"/>
            <a:ext cx="381000" cy="4038600"/>
          </a:xfrm>
          <a:prstGeom prst="ellipse">
            <a:avLst/>
          </a:prstGeom>
          <a:noFill/>
          <a:ln w="38100">
            <a:solidFill>
              <a:srgbClr val="CC33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GB" altLang="en-US"/>
          </a:p>
        </p:txBody>
      </p:sp>
      <p:sp>
        <p:nvSpPr>
          <p:cNvPr id="10247" name="Oval 9"/>
          <p:cNvSpPr>
            <a:spLocks noChangeArrowheads="1"/>
          </p:cNvSpPr>
          <p:nvPr/>
        </p:nvSpPr>
        <p:spPr bwMode="auto">
          <a:xfrm>
            <a:off x="2971800" y="4114800"/>
            <a:ext cx="3581400" cy="304800"/>
          </a:xfrm>
          <a:prstGeom prst="ellipse">
            <a:avLst/>
          </a:prstGeom>
          <a:noFill/>
          <a:ln w="38100">
            <a:solidFill>
              <a:schemeClr val="accent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GB" altLang="en-US"/>
          </a:p>
        </p:txBody>
      </p:sp>
      <p:sp>
        <p:nvSpPr>
          <p:cNvPr id="10248" name="Text Box 10"/>
          <p:cNvSpPr txBox="1">
            <a:spLocks noChangeArrowheads="1"/>
          </p:cNvSpPr>
          <p:nvPr/>
        </p:nvSpPr>
        <p:spPr bwMode="auto">
          <a:xfrm>
            <a:off x="3505200" y="1676400"/>
            <a:ext cx="2743200" cy="155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>
                <a:solidFill>
                  <a:srgbClr val="100822"/>
                </a:solidFill>
              </a:rPr>
              <a:t>Is the variation between scores only attributable to random variation between the people those scores were measured on?</a:t>
            </a:r>
            <a:endParaRPr lang="en-GB" altLang="en-US">
              <a:solidFill>
                <a:srgbClr val="FA1C1C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mtClean="0"/>
              <a:t>MRC CBSU Graduate Statistics Lectures</a:t>
            </a:r>
          </a:p>
        </p:txBody>
      </p:sp>
      <p:sp>
        <p:nvSpPr>
          <p:cNvPr id="11267" name="Rectangle 2050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>
                <a:solidFill>
                  <a:schemeClr val="bg2"/>
                </a:solidFill>
              </a:rPr>
              <a:t>Another example</a:t>
            </a:r>
            <a:endParaRPr lang="en-GB" altLang="en-US" smtClean="0"/>
          </a:p>
        </p:txBody>
      </p:sp>
      <p:sp>
        <p:nvSpPr>
          <p:cNvPr id="11268" name="Rectangle 2051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GB" altLang="en-US" smtClean="0"/>
          </a:p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3 groups: 2 are patient groups (severe and mild); one is a control group</a:t>
            </a:r>
          </a:p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Each person in a group is randomly given one of 4 word naming tasks: five people in each group do each task</a:t>
            </a:r>
          </a:p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How many X. can you name beginning with s?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mtClean="0"/>
              <a:t>	X is animals (Task 1) or household objects (Task 2) or plants (Task 3) or countries (Task 4)</a:t>
            </a:r>
          </a:p>
          <a:p>
            <a:pPr eaLnBrk="1" hangingPunct="1"/>
            <a:endParaRPr lang="en-GB" altLang="en-US" smtClean="0"/>
          </a:p>
          <a:p>
            <a:pPr eaLnBrk="1" hangingPunct="1"/>
            <a:endParaRPr lang="en-GB" altLang="en-US" smtClean="0"/>
          </a:p>
          <a:p>
            <a:pPr eaLnBrk="1" hangingPunct="1"/>
            <a:endParaRPr lang="en-GB" altLang="en-US" smtClean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Footer Placeholder 4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mtClean="0"/>
              <a:t>MRC CBSU Graduate Statistics Lectures</a:t>
            </a:r>
          </a:p>
        </p:txBody>
      </p:sp>
      <p:sp>
        <p:nvSpPr>
          <p:cNvPr id="1229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>
                <a:solidFill>
                  <a:schemeClr val="bg2"/>
                </a:solidFill>
              </a:rPr>
              <a:t>Task main effect</a:t>
            </a:r>
            <a:endParaRPr lang="en-GB" altLang="en-US" smtClean="0"/>
          </a:p>
        </p:txBody>
      </p:sp>
      <p:sp>
        <p:nvSpPr>
          <p:cNvPr id="12292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/>
            <a:endParaRPr lang="en-GB" altLang="en-US" sz="1600" smtClean="0"/>
          </a:p>
          <a:p>
            <a:pPr eaLnBrk="1" hangingPunct="1"/>
            <a:endParaRPr lang="en-GB" altLang="en-US" sz="1600" smtClean="0"/>
          </a:p>
          <a:p>
            <a:pPr eaLnBrk="1" hangingPunct="1"/>
            <a:endParaRPr lang="en-GB" altLang="en-US" sz="1600" smtClean="0"/>
          </a:p>
          <a:p>
            <a:pPr eaLnBrk="1" hangingPunct="1"/>
            <a:r>
              <a:rPr lang="en-GB" altLang="en-US" sz="1600" smtClean="0"/>
              <a:t>Task 2 has lower mean than task 4 </a:t>
            </a:r>
          </a:p>
          <a:p>
            <a:pPr eaLnBrk="1" hangingPunct="1"/>
            <a:endParaRPr lang="en-GB" altLang="en-US" sz="1600" smtClean="0"/>
          </a:p>
          <a:p>
            <a:pPr eaLnBrk="1" hangingPunct="1"/>
            <a:r>
              <a:rPr lang="en-GB" altLang="en-US" sz="1600" smtClean="0"/>
              <a:t>(Error bar length = 95% CI)</a:t>
            </a:r>
          </a:p>
          <a:p>
            <a:pPr eaLnBrk="1" hangingPunct="1"/>
            <a:endParaRPr lang="en-GB" altLang="en-US" sz="1600" smtClean="0"/>
          </a:p>
          <a:p>
            <a:pPr eaLnBrk="1" hangingPunct="1"/>
            <a:r>
              <a:rPr lang="en-GB" altLang="en-US" sz="1600" smtClean="0"/>
              <a:t>Can plot using bar plots in SPSS or using EXCEL</a:t>
            </a:r>
          </a:p>
          <a:p>
            <a:pPr eaLnBrk="1" hangingPunct="1"/>
            <a:endParaRPr lang="en-GB" altLang="en-US" sz="1600" smtClean="0"/>
          </a:p>
          <a:p>
            <a:pPr eaLnBrk="1" hangingPunct="1"/>
            <a:r>
              <a:rPr lang="en-GB" altLang="en-US" sz="1600" smtClean="0"/>
              <a:t>(see CBSU website for details)</a:t>
            </a:r>
          </a:p>
          <a:p>
            <a:pPr eaLnBrk="1" hangingPunct="1"/>
            <a:endParaRPr lang="en-GB" altLang="en-US" sz="1600" smtClean="0"/>
          </a:p>
          <a:p>
            <a:pPr eaLnBrk="1" hangingPunct="1"/>
            <a:r>
              <a:rPr lang="en-GB" altLang="en-US" sz="1600" b="1" smtClean="0">
                <a:solidFill>
                  <a:schemeClr val="accent2"/>
                </a:solidFill>
              </a:rPr>
              <a:t>DEMO: PLOTS.SPS</a:t>
            </a:r>
          </a:p>
          <a:p>
            <a:pPr eaLnBrk="1" hangingPunct="1"/>
            <a:endParaRPr lang="en-GB" altLang="en-US" sz="1600" b="1" smtClean="0"/>
          </a:p>
        </p:txBody>
      </p:sp>
      <p:graphicFrame>
        <p:nvGraphicFramePr>
          <p:cNvPr id="12293" name="Object 6"/>
          <p:cNvGraphicFramePr>
            <a:graphicFrameLocks noGrp="1" noChangeAspect="1"/>
          </p:cNvGraphicFramePr>
          <p:nvPr>
            <p:ph type="chart" sz="half" idx="2"/>
          </p:nvPr>
        </p:nvGraphicFramePr>
        <p:xfrm>
          <a:off x="4356100" y="1844675"/>
          <a:ext cx="4495800" cy="3962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03" name="Worksheet" r:id="rId3" imgW="3143488" imgH="1714738" progId="Excel.Sheet.8">
                  <p:embed/>
                </p:oleObj>
              </mc:Choice>
              <mc:Fallback>
                <p:oleObj name="Worksheet" r:id="rId3" imgW="3143488" imgH="1714738" progId="Excel.Sheet.8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56100" y="1844675"/>
                        <a:ext cx="4495800" cy="3962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294" name="Text Box 7"/>
          <p:cNvSpPr txBox="1">
            <a:spLocks noChangeArrowheads="1"/>
          </p:cNvSpPr>
          <p:nvPr/>
        </p:nvSpPr>
        <p:spPr bwMode="auto">
          <a:xfrm>
            <a:off x="4419600" y="4724400"/>
            <a:ext cx="47244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/>
              <a:t>          Animals  objects   plants countries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Blank Presentation">
  <a:themeElements>
    <a:clrScheme name="">
      <a:dk1>
        <a:srgbClr val="9A044B"/>
      </a:dk1>
      <a:lt1>
        <a:srgbClr val="FFFFFF"/>
      </a:lt1>
      <a:dk2>
        <a:srgbClr val="9A044B"/>
      </a:dk2>
      <a:lt2>
        <a:srgbClr val="BABABA"/>
      </a:lt2>
      <a:accent1>
        <a:srgbClr val="FF9900"/>
      </a:accent1>
      <a:accent2>
        <a:srgbClr val="3299CC"/>
      </a:accent2>
      <a:accent3>
        <a:srgbClr val="FFFFFF"/>
      </a:accent3>
      <a:accent4>
        <a:srgbClr val="83033F"/>
      </a:accent4>
      <a:accent5>
        <a:srgbClr val="FFCAAA"/>
      </a:accent5>
      <a:accent6>
        <a:srgbClr val="2C8AB9"/>
      </a:accent6>
      <a:hlink>
        <a:srgbClr val="FF00FF"/>
      </a:hlink>
      <a:folHlink>
        <a:srgbClr val="FFFF00"/>
      </a:folHlink>
    </a:clrScheme>
    <a:fontScheme name="Blank Presentation.pot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Blank Presentation.pot 1">
        <a:dk1>
          <a:srgbClr val="990033"/>
        </a:dk1>
        <a:lt1>
          <a:srgbClr val="FFFFCC"/>
        </a:lt1>
        <a:dk2>
          <a:srgbClr val="000000"/>
        </a:dk2>
        <a:lt2>
          <a:srgbClr val="FFFFFF"/>
        </a:lt2>
        <a:accent1>
          <a:srgbClr val="CC3300"/>
        </a:accent1>
        <a:accent2>
          <a:srgbClr val="FF9900"/>
        </a:accent2>
        <a:accent3>
          <a:srgbClr val="AAAAAA"/>
        </a:accent3>
        <a:accent4>
          <a:srgbClr val="DADAAE"/>
        </a:accent4>
        <a:accent5>
          <a:srgbClr val="E2ADAA"/>
        </a:accent5>
        <a:accent6>
          <a:srgbClr val="E78A00"/>
        </a:accent6>
        <a:hlink>
          <a:srgbClr val="FFCC00"/>
        </a:hlink>
        <a:folHlink>
          <a:srgbClr val="FF505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.pot 2">
        <a:dk1>
          <a:srgbClr val="9900CC"/>
        </a:dk1>
        <a:lt1>
          <a:srgbClr val="FFFFCC"/>
        </a:lt1>
        <a:dk2>
          <a:srgbClr val="000000"/>
        </a:dk2>
        <a:lt2>
          <a:srgbClr val="FFFFFF"/>
        </a:lt2>
        <a:accent1>
          <a:srgbClr val="666699"/>
        </a:accent1>
        <a:accent2>
          <a:srgbClr val="660066"/>
        </a:accent2>
        <a:accent3>
          <a:srgbClr val="AAAAAA"/>
        </a:accent3>
        <a:accent4>
          <a:srgbClr val="DADAAE"/>
        </a:accent4>
        <a:accent5>
          <a:srgbClr val="B8B8CA"/>
        </a:accent5>
        <a:accent6>
          <a:srgbClr val="5C005C"/>
        </a:accent6>
        <a:hlink>
          <a:srgbClr val="CC0000"/>
        </a:hlink>
        <a:folHlink>
          <a:srgbClr val="A5002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.pot 3">
        <a:dk1>
          <a:srgbClr val="CCCCFF"/>
        </a:dk1>
        <a:lt1>
          <a:srgbClr val="FFFFCC"/>
        </a:lt1>
        <a:dk2>
          <a:srgbClr val="000000"/>
        </a:dk2>
        <a:lt2>
          <a:srgbClr val="FFFFFF"/>
        </a:lt2>
        <a:accent1>
          <a:srgbClr val="9999FF"/>
        </a:accent1>
        <a:accent2>
          <a:srgbClr val="33CCCC"/>
        </a:accent2>
        <a:accent3>
          <a:srgbClr val="AAAAAA"/>
        </a:accent3>
        <a:accent4>
          <a:srgbClr val="DADAAE"/>
        </a:accent4>
        <a:accent5>
          <a:srgbClr val="CACAFF"/>
        </a:accent5>
        <a:accent6>
          <a:srgbClr val="2DB9B9"/>
        </a:accent6>
        <a:hlink>
          <a:srgbClr val="66FFFF"/>
        </a:hlink>
        <a:folHlink>
          <a:srgbClr val="6600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.pot 4">
        <a:dk1>
          <a:srgbClr val="7A5A00"/>
        </a:dk1>
        <a:lt1>
          <a:srgbClr val="FFFF99"/>
        </a:lt1>
        <a:dk2>
          <a:srgbClr val="000066"/>
        </a:dk2>
        <a:lt2>
          <a:srgbClr val="CCFF33"/>
        </a:lt2>
        <a:accent1>
          <a:srgbClr val="006600"/>
        </a:accent1>
        <a:accent2>
          <a:srgbClr val="4F0777"/>
        </a:accent2>
        <a:accent3>
          <a:srgbClr val="AAAAB8"/>
        </a:accent3>
        <a:accent4>
          <a:srgbClr val="DADA82"/>
        </a:accent4>
        <a:accent5>
          <a:srgbClr val="AAB8AA"/>
        </a:accent5>
        <a:accent6>
          <a:srgbClr val="47066B"/>
        </a:accent6>
        <a:hlink>
          <a:srgbClr val="CC99FF"/>
        </a:hlink>
        <a:folHlink>
          <a:srgbClr val="00589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.pot 5">
        <a:dk1>
          <a:srgbClr val="000000"/>
        </a:dk1>
        <a:lt1>
          <a:srgbClr val="F8F8F8"/>
        </a:lt1>
        <a:dk2>
          <a:srgbClr val="800000"/>
        </a:dk2>
        <a:lt2>
          <a:srgbClr val="FFFFFF"/>
        </a:lt2>
        <a:accent1>
          <a:srgbClr val="FF3300"/>
        </a:accent1>
        <a:accent2>
          <a:srgbClr val="FF5050"/>
        </a:accent2>
        <a:accent3>
          <a:srgbClr val="C0AAAA"/>
        </a:accent3>
        <a:accent4>
          <a:srgbClr val="D4D4D4"/>
        </a:accent4>
        <a:accent5>
          <a:srgbClr val="FFADAA"/>
        </a:accent5>
        <a:accent6>
          <a:srgbClr val="E74848"/>
        </a:accent6>
        <a:hlink>
          <a:srgbClr val="FF9999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.pot 6">
        <a:dk1>
          <a:srgbClr val="99CC00"/>
        </a:dk1>
        <a:lt1>
          <a:srgbClr val="FFFFFF"/>
        </a:lt1>
        <a:dk2>
          <a:srgbClr val="009900"/>
        </a:dk2>
        <a:lt2>
          <a:srgbClr val="FFFF99"/>
        </a:lt2>
        <a:accent1>
          <a:srgbClr val="336600"/>
        </a:accent1>
        <a:accent2>
          <a:srgbClr val="CCCC00"/>
        </a:accent2>
        <a:accent3>
          <a:srgbClr val="AACAAA"/>
        </a:accent3>
        <a:accent4>
          <a:srgbClr val="DADADA"/>
        </a:accent4>
        <a:accent5>
          <a:srgbClr val="ADB8AA"/>
        </a:accent5>
        <a:accent6>
          <a:srgbClr val="B9B900"/>
        </a:accent6>
        <a:hlink>
          <a:srgbClr val="008000"/>
        </a:hlink>
        <a:folHlink>
          <a:srgbClr val="33CC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.pot 7">
        <a:dk1>
          <a:srgbClr val="000066"/>
        </a:dk1>
        <a:lt1>
          <a:srgbClr val="E1F4FF"/>
        </a:lt1>
        <a:dk2>
          <a:srgbClr val="000066"/>
        </a:dk2>
        <a:lt2>
          <a:srgbClr val="CCCCFF"/>
        </a:lt2>
        <a:accent1>
          <a:srgbClr val="9999FF"/>
        </a:accent1>
        <a:accent2>
          <a:srgbClr val="33CCCC"/>
        </a:accent2>
        <a:accent3>
          <a:srgbClr val="EEF8FF"/>
        </a:accent3>
        <a:accent4>
          <a:srgbClr val="000056"/>
        </a:accent4>
        <a:accent5>
          <a:srgbClr val="CACAFF"/>
        </a:accent5>
        <a:accent6>
          <a:srgbClr val="2DB9B9"/>
        </a:accent6>
        <a:hlink>
          <a:srgbClr val="66FFFF"/>
        </a:hlink>
        <a:folHlink>
          <a:srgbClr val="66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.pot 8">
        <a:dk1>
          <a:srgbClr val="006699"/>
        </a:dk1>
        <a:lt1>
          <a:srgbClr val="FFFFFF"/>
        </a:lt1>
        <a:dk2>
          <a:srgbClr val="006666"/>
        </a:dk2>
        <a:lt2>
          <a:srgbClr val="FFFFCC"/>
        </a:lt2>
        <a:accent1>
          <a:srgbClr val="EDFAD2"/>
        </a:accent1>
        <a:accent2>
          <a:srgbClr val="EBF7FF"/>
        </a:accent2>
        <a:accent3>
          <a:srgbClr val="FFFFFF"/>
        </a:accent3>
        <a:accent4>
          <a:srgbClr val="005682"/>
        </a:accent4>
        <a:accent5>
          <a:srgbClr val="F4FCE5"/>
        </a:accent5>
        <a:accent6>
          <a:srgbClr val="D5E0E7"/>
        </a:accent6>
        <a:hlink>
          <a:srgbClr val="CC99FF"/>
        </a:hlink>
        <a:folHlink>
          <a:srgbClr val="F2DFF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.pot 9">
        <a:dk1>
          <a:srgbClr val="000000"/>
        </a:dk1>
        <a:lt1>
          <a:srgbClr val="FFFFFF"/>
        </a:lt1>
        <a:dk2>
          <a:srgbClr val="000000"/>
        </a:dk2>
        <a:lt2>
          <a:srgbClr val="FFCC99"/>
        </a:lt2>
        <a:accent1>
          <a:srgbClr val="FF9900"/>
        </a:accent1>
        <a:accent2>
          <a:srgbClr val="FF99CC"/>
        </a:accent2>
        <a:accent3>
          <a:srgbClr val="FFFFFF"/>
        </a:accent3>
        <a:accent4>
          <a:srgbClr val="000000"/>
        </a:accent4>
        <a:accent5>
          <a:srgbClr val="FFCAAA"/>
        </a:accent5>
        <a:accent6>
          <a:srgbClr val="E78AB9"/>
        </a:accent6>
        <a:hlink>
          <a:srgbClr val="FF9999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2_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Office\Templates\Blank Presentation.pot</Template>
  <TotalTime>1518</TotalTime>
  <Words>2248</Words>
  <Application>Microsoft Office PowerPoint</Application>
  <PresentationFormat>On-screen Show (4:3)</PresentationFormat>
  <Paragraphs>518</Paragraphs>
  <Slides>52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9</vt:i4>
      </vt:variant>
      <vt:variant>
        <vt:lpstr>Theme</vt:lpstr>
      </vt:variant>
      <vt:variant>
        <vt:i4>4</vt:i4>
      </vt:variant>
      <vt:variant>
        <vt:lpstr>Embedded OLE Servers</vt:lpstr>
      </vt:variant>
      <vt:variant>
        <vt:i4>4</vt:i4>
      </vt:variant>
      <vt:variant>
        <vt:lpstr>Slide Titles</vt:lpstr>
      </vt:variant>
      <vt:variant>
        <vt:i4>52</vt:i4>
      </vt:variant>
    </vt:vector>
  </HeadingPairs>
  <TitlesOfParts>
    <vt:vector size="69" baseType="lpstr">
      <vt:lpstr>Arial</vt:lpstr>
      <vt:lpstr>Calibri</vt:lpstr>
      <vt:lpstr>Calibri Light</vt:lpstr>
      <vt:lpstr>System</vt:lpstr>
      <vt:lpstr>Tahoma</vt:lpstr>
      <vt:lpstr>Times</vt:lpstr>
      <vt:lpstr>Times New Roman</vt:lpstr>
      <vt:lpstr>Verdana</vt:lpstr>
      <vt:lpstr>Wingdings</vt:lpstr>
      <vt:lpstr>Blank Presentation</vt:lpstr>
      <vt:lpstr>2_Custom Design</vt:lpstr>
      <vt:lpstr>1_Custom Design</vt:lpstr>
      <vt:lpstr>Custom Design</vt:lpstr>
      <vt:lpstr>Clip</vt:lpstr>
      <vt:lpstr>Chart</vt:lpstr>
      <vt:lpstr>Worksheet</vt:lpstr>
      <vt:lpstr>Document</vt:lpstr>
      <vt:lpstr>5. Analysis of Variance  (Balanced Multifactorial)</vt:lpstr>
      <vt:lpstr>Randomisation experiment</vt:lpstr>
      <vt:lpstr>Results:</vt:lpstr>
      <vt:lpstr>Questions of interest </vt:lpstr>
      <vt:lpstr>One tailed testing</vt:lpstr>
      <vt:lpstr>Study types</vt:lpstr>
      <vt:lpstr>Comparing Within &amp; between group VARIATION</vt:lpstr>
      <vt:lpstr>Another example</vt:lpstr>
      <vt:lpstr>Task main effect</vt:lpstr>
      <vt:lpstr>Equality of task variance assumption: Levene’s test</vt:lpstr>
      <vt:lpstr>Group by Task interaction</vt:lpstr>
      <vt:lpstr>Task-group scores follow a Normal distribution</vt:lpstr>
      <vt:lpstr>Residual check - equal precision of fit</vt:lpstr>
      <vt:lpstr>ANOVA table</vt:lpstr>
      <vt:lpstr>Profile plot</vt:lpstr>
      <vt:lpstr>Simple effects</vt:lpstr>
      <vt:lpstr> Alternatively : Simple effect of group on animals         Groups 1 &amp; 2 = Patients;        Group 3 = Controls</vt:lpstr>
      <vt:lpstr>Interactions</vt:lpstr>
      <vt:lpstr>More on simple effects</vt:lpstr>
      <vt:lpstr>Size of effect</vt:lpstr>
      <vt:lpstr>ANOVA summary</vt:lpstr>
      <vt:lpstr>Main, Simple, interaction means</vt:lpstr>
      <vt:lpstr>Effects in a 2 Factor design</vt:lpstr>
      <vt:lpstr>Task and Group are statistically independent </vt:lpstr>
      <vt:lpstr>Post-hoc tests (main effects)</vt:lpstr>
      <vt:lpstr>Make your design fit your questions</vt:lpstr>
      <vt:lpstr>Latin Square example</vt:lpstr>
      <vt:lpstr>Output - main effects</vt:lpstr>
      <vt:lpstr>But…can’t fit interactions!</vt:lpstr>
      <vt:lpstr>Latin squares</vt:lpstr>
      <vt:lpstr>Balance</vt:lpstr>
      <vt:lpstr>UNbalanced study example</vt:lpstr>
      <vt:lpstr>Balanced study</vt:lpstr>
      <vt:lpstr>History only (Balanced)</vt:lpstr>
      <vt:lpstr>Status ONLY (Balanced)</vt:lpstr>
      <vt:lpstr>Status and History are statistically independent</vt:lpstr>
      <vt:lpstr>R2 </vt:lpstr>
      <vt:lpstr>Unbalanced study (Boniface,1995)</vt:lpstr>
      <vt:lpstr>History ONLY (Unbalanced study)</vt:lpstr>
      <vt:lpstr>Status ONLY (Unbalanced design)</vt:lpstr>
      <vt:lpstr>Status and History are not statistically independent….</vt:lpstr>
      <vt:lpstr>Whole is more than the sum of the parts in Unbalanced designs!</vt:lpstr>
      <vt:lpstr>Model for unbalanced data</vt:lpstr>
      <vt:lpstr>Effect Sizes (as % of Total SS)</vt:lpstr>
      <vt:lpstr>Unweighted means (Type III SS in SPSS)</vt:lpstr>
      <vt:lpstr>Weighted means</vt:lpstr>
      <vt:lpstr>How do we treat main effects in a model containing interactions involving these main effects? </vt:lpstr>
      <vt:lpstr>Balanced/Unbalanced summary</vt:lpstr>
      <vt:lpstr>An apparent contradiction!  </vt:lpstr>
      <vt:lpstr>Explanation is…</vt:lpstr>
      <vt:lpstr>Thanks to...</vt:lpstr>
      <vt:lpstr>Next week…. 11am</vt:lpstr>
    </vt:vector>
  </TitlesOfParts>
  <Company>MRC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 Slide Title</dc:title>
  <dc:creator>peter</dc:creator>
  <cp:lastModifiedBy>Peter Watson</cp:lastModifiedBy>
  <cp:revision>373</cp:revision>
  <dcterms:created xsi:type="dcterms:W3CDTF">2004-07-14T13:13:22Z</dcterms:created>
  <dcterms:modified xsi:type="dcterms:W3CDTF">2019-11-15T11:54:00Z</dcterms:modified>
</cp:coreProperties>
</file>