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1"/>
  </p:notesMasterIdLst>
  <p:handoutMasterIdLst>
    <p:handoutMasterId r:id="rId82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58" r:id="rId70"/>
    <p:sldId id="359" r:id="rId71"/>
    <p:sldId id="341" r:id="rId72"/>
    <p:sldId id="337" r:id="rId73"/>
    <p:sldId id="346" r:id="rId74"/>
    <p:sldId id="348" r:id="rId75"/>
    <p:sldId id="349" r:id="rId76"/>
    <p:sldId id="350" r:id="rId77"/>
    <p:sldId id="351" r:id="rId78"/>
    <p:sldId id="347" r:id="rId79"/>
    <p:sldId id="344" r:id="rId80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83"/>
      <p:bold r:id="rId84"/>
      <p:italic r:id="rId85"/>
      <p:boldItalic r:id="rId86"/>
    </p:embeddedFont>
    <p:embeddedFont>
      <p:font typeface="Tahoma" panose="020B0604030504040204" pitchFamily="34" charset="0"/>
      <p:regular r:id="rId87"/>
      <p:bold r:id="rId88"/>
    </p:embeddedFont>
    <p:embeddedFont>
      <p:font typeface="Albertus Medium" panose="020B0604020202020204" charset="0"/>
      <p:regular r:id="rId89"/>
      <p:italic r:id="rId90"/>
    </p:embeddedFont>
    <p:embeddedFont>
      <p:font typeface="Cambria Math" panose="02040503050406030204" pitchFamily="18" charset="0"/>
      <p:regular r:id="rId91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74" y="-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font" Target="fonts/font2.fntdata"/><Relationship Id="rId89" Type="http://schemas.openxmlformats.org/officeDocument/2006/relationships/font" Target="fonts/font7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5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handoutMaster" Target="handoutMasters/handoutMaster1.xml"/><Relationship Id="rId90" Type="http://schemas.openxmlformats.org/officeDocument/2006/relationships/font" Target="fonts/font8.fntdata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font" Target="fonts/font3.fntdata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font" Target="fonts/font1.fntdata"/><Relationship Id="rId88" Type="http://schemas.openxmlformats.org/officeDocument/2006/relationships/font" Target="fonts/font6.fntdata"/><Relationship Id="rId9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86" Type="http://schemas.openxmlformats.org/officeDocument/2006/relationships/font" Target="fonts/font4.fntdata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BDE803-12AD-4989-94EE-210DA9302005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2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239000" y="6324600"/>
            <a:ext cx="1786283" cy="420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3.wmf"/><Relationship Id="rId4" Type="http://schemas.openxmlformats.org/officeDocument/2006/relationships/image" Target="../media/image52.pn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0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9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2018</a:t>
            </a:r>
            <a:endParaRPr lang="en-GB" altLang="en-US" sz="1000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800" smtClean="0"/>
              <a:t>15 November 2018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>
                <a:solidFill>
                  <a:srgbClr val="0099CC"/>
                </a:solidFill>
              </a:rPr>
              <a:t>http://imaging.mrc-cbu.cam.ac.uk/statswiki/FAQ/anovaFAQ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5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9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Derivation of variance </a:t>
            </a:r>
            <a:r>
              <a:rPr lang="en-GB" dirty="0" smtClean="0"/>
              <a:t>components (5 time points on BDI scores)</a:t>
            </a:r>
            <a:endParaRPr lang="en-GB" altLang="en-US" dirty="0" smtClean="0"/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lvl="1" eaLnBrk="1" hangingPunct="1"/>
            <a:endParaRPr lang="en-GB" altLang="en-US" dirty="0" smtClean="0"/>
          </a:p>
        </p:txBody>
      </p:sp>
      <p:sp>
        <p:nvSpPr>
          <p:cNvPr id="6" name="Rectangle 5"/>
          <p:cNvSpPr/>
          <p:nvPr/>
        </p:nvSpPr>
        <p:spPr>
          <a:xfrm>
            <a:off x="1182688" y="980728"/>
            <a:ext cx="669674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b="1" dirty="0" smtClean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 algn="ctr"/>
            <a:r>
              <a:rPr lang="en-GB" sz="1400" b="1" dirty="0" smtClean="0">
                <a:solidFill>
                  <a:srgbClr val="010205"/>
                </a:solidFill>
                <a:latin typeface="Arial" panose="020B0604020202020204" pitchFamily="34" charset="0"/>
              </a:rPr>
              <a:t>Expected Mean Squares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pPr marR="600" algn="ctr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Variance Component</a:t>
            </a:r>
          </a:p>
          <a:p>
            <a:pPr marR="600" algn="ctr"/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 algn="ctr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	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(Participant)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Var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(Error)	Quadratic Term	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	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5.000	                 1.000	  Intercept </a:t>
            </a: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Participant	            5.000	                 1.000	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Error	             .000	                 1.000                              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Dependent Variable: BDI</a:t>
            </a:r>
          </a:p>
          <a:p>
            <a:pPr marR="600"/>
            <a:r>
              <a:rPr lang="en-GB" dirty="0" smtClean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3603674"/>
            <a:ext cx="61137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R="600"/>
            <a:r>
              <a:rPr lang="en-GB" sz="1400" b="1" dirty="0">
                <a:solidFill>
                  <a:srgbClr val="010205"/>
                </a:solidFill>
                <a:latin typeface="Arial" panose="020B0604020202020204" pitchFamily="34" charset="0"/>
              </a:rPr>
              <a:t>ANOVA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Source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Type I Sum of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Squares    </a:t>
            </a:r>
            <a:r>
              <a:rPr lang="en-GB" sz="1400" dirty="0" err="1" smtClean="0">
                <a:solidFill>
                  <a:srgbClr val="264A60"/>
                </a:solidFill>
                <a:latin typeface="Arial" panose="020B0604020202020204" pitchFamily="34" charset="0"/>
              </a:rPr>
              <a:t>df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Mean </a:t>
            </a:r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Square Corrected 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Model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95.832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Intercept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156284.460                       1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156284.460   </a:t>
            </a: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Participant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14278.958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149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FF0000"/>
                </a:solidFill>
                <a:latin typeface="Arial" panose="020B0604020202020204" pitchFamily="34" charset="0"/>
              </a:rPr>
              <a:t>95.832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endParaRPr lang="en-GB" sz="1400" dirty="0" smtClean="0">
              <a:solidFill>
                <a:srgbClr val="010205"/>
              </a:solidFill>
              <a:latin typeface="Arial" panose="020B0604020202020204" pitchFamily="34" charset="0"/>
            </a:endParaRPr>
          </a:p>
          <a:p>
            <a:pPr marR="600"/>
            <a:r>
              <a:rPr lang="en-GB" sz="1400" dirty="0" smtClean="0">
                <a:solidFill>
                  <a:srgbClr val="264A60"/>
                </a:solidFill>
                <a:latin typeface="Arial" panose="020B0604020202020204" pitchFamily="34" charset="0"/>
              </a:rPr>
              <a:t>Error</a:t>
            </a:r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45285.907	</a:t>
            </a:r>
            <a:r>
              <a:rPr lang="en-GB" sz="1400" dirty="0" smtClean="0">
                <a:solidFill>
                  <a:srgbClr val="010205"/>
                </a:solidFill>
                <a:latin typeface="Arial" panose="020B0604020202020204" pitchFamily="34" charset="0"/>
              </a:rPr>
              <a:t>                     600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75.477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215849.325	750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r>
              <a:rPr lang="en-GB" sz="1400" dirty="0">
                <a:solidFill>
                  <a:srgbClr val="264A60"/>
                </a:solidFill>
                <a:latin typeface="Arial" panose="020B0604020202020204" pitchFamily="34" charset="0"/>
              </a:rPr>
              <a:t>Corrected Total	</a:t>
            </a:r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59564.865	749	</a:t>
            </a:r>
            <a:r>
              <a:rPr lang="en-GB" sz="1400" dirty="0">
                <a:solidFill>
                  <a:srgbClr val="010205"/>
                </a:solidFill>
                <a:latin typeface="Courier New" panose="02070309020205020404" pitchFamily="49" charset="0"/>
              </a:rPr>
              <a:t>	</a:t>
            </a:r>
          </a:p>
          <a:p>
            <a:pPr marR="600"/>
            <a:r>
              <a:rPr lang="en-GB" sz="1400" dirty="0">
                <a:solidFill>
                  <a:srgbClr val="010205"/>
                </a:solidFill>
                <a:latin typeface="Arial" panose="020B0604020202020204" pitchFamily="34" charset="0"/>
              </a:rPr>
              <a:t>Dependent Variable: BDI	</a:t>
            </a: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1573" y="4646692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ERROR(SUBJECTS)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311573" y="4880773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ERROR(TIME W SUBS)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25921" y="536449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(95.832-75.418)/5=4.08, </a:t>
            </a:r>
          </a:p>
          <a:p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</a:rPr>
              <a:t>VC(SUBJECTS)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033" y="4813736"/>
                <a:ext cx="550215" cy="40011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GB" sz="2000" i="1">
                              <a:latin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906" y="5380890"/>
                <a:ext cx="629595" cy="43447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Multilevel models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see Field (2013) 823, 824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>
                <a:latin typeface="Tahoma" pitchFamily="34" charset="0"/>
              </a:rPr>
              <a:t>Random intercepts (with the intercept term included)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>
                <a:latin typeface="Tahoma" pitchFamily="34" charset="0"/>
              </a:rPr>
              <a:t>t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l-GR" altLang="en-US" dirty="0" smtClean="0"/>
              <a:t>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</a:t>
            </a:r>
          </a:p>
          <a:p>
            <a:endParaRPr lang="en-GB" altLang="en-US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slopes (time </a:t>
            </a:r>
            <a:r>
              <a:rPr lang="en-GB" altLang="en-US" sz="2000" dirty="0" err="1" smtClean="0">
                <a:latin typeface="Tahoma" pitchFamily="34" charset="0"/>
              </a:rPr>
              <a:t>i</a:t>
            </a:r>
            <a:r>
              <a:rPr lang="en-GB" altLang="en-US" sz="2000" dirty="0" smtClean="0">
                <a:latin typeface="Tahoma" pitchFamily="34" charset="0"/>
              </a:rPr>
              <a:t> on j-</a:t>
            </a:r>
            <a:r>
              <a:rPr lang="en-GB" altLang="en-US" sz="2000" dirty="0" err="1" smtClean="0">
                <a:latin typeface="Tahoma" pitchFamily="34" charset="0"/>
              </a:rPr>
              <a:t>th</a:t>
            </a:r>
            <a:r>
              <a:rPr lang="en-GB" altLang="en-US" sz="2000" dirty="0" smtClean="0">
                <a:latin typeface="Tahoma" pitchFamily="34" charset="0"/>
              </a:rPr>
              <a:t> person)</a:t>
            </a:r>
            <a:endParaRPr lang="en-GB" altLang="en-US" sz="2000" dirty="0">
              <a:latin typeface="Tahoma" pitchFamily="34" charset="0"/>
            </a:endParaRP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 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+(</a:t>
            </a:r>
            <a:r>
              <a:rPr lang="el-GR" altLang="en-US" dirty="0" smtClean="0"/>
              <a:t>β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t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altLang="en-US" baseline="-25000" dirty="0">
              <a:latin typeface="Tahoma" pitchFamily="34" charset="0"/>
            </a:endParaRPr>
          </a:p>
          <a:p>
            <a:pPr lvl="2"/>
            <a:endParaRPr lang="en-GB" baseline="-25000" dirty="0">
              <a:latin typeface="Tahoma" pitchFamily="34" charset="0"/>
            </a:endParaRPr>
          </a:p>
          <a:p>
            <a:r>
              <a:rPr lang="en-GB" altLang="en-US" sz="2000" dirty="0">
                <a:latin typeface="Tahoma" pitchFamily="34" charset="0"/>
              </a:rPr>
              <a:t>Random intercepts and random slopes</a:t>
            </a:r>
          </a:p>
          <a:p>
            <a:pPr lvl="2"/>
            <a:r>
              <a:rPr lang="en-GB" altLang="en-US" dirty="0" err="1">
                <a:latin typeface="Tahoma" pitchFamily="34" charset="0"/>
              </a:rPr>
              <a:t>Y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r>
              <a:rPr lang="en-GB" altLang="en-US" dirty="0">
                <a:latin typeface="Tahoma" pitchFamily="34" charset="0"/>
              </a:rPr>
              <a:t> =</a:t>
            </a:r>
            <a:r>
              <a:rPr lang="en-GB" altLang="en-US" baseline="-25000" dirty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(</a:t>
            </a:r>
            <a:r>
              <a:rPr lang="el-GR" altLang="en-US" dirty="0"/>
              <a:t>β</a:t>
            </a:r>
            <a:r>
              <a:rPr lang="en-GB" altLang="en-US" baseline="-25000" dirty="0">
                <a:latin typeface="Tahoma" pitchFamily="34" charset="0"/>
              </a:rPr>
              <a:t>0</a:t>
            </a:r>
            <a:r>
              <a:rPr lang="en-GB" altLang="en-US" dirty="0">
                <a:latin typeface="Tahoma" pitchFamily="34" charset="0"/>
              </a:rPr>
              <a:t> + </a:t>
            </a:r>
            <a:r>
              <a:rPr lang="el-GR" altLang="en-US" dirty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0 </a:t>
            </a:r>
            <a:r>
              <a:rPr lang="en-GB" altLang="en-US" dirty="0">
                <a:latin typeface="Tahoma" pitchFamily="34" charset="0"/>
              </a:rPr>
              <a:t>)+(</a:t>
            </a:r>
            <a:r>
              <a:rPr lang="el-GR" altLang="en-US" dirty="0"/>
              <a:t>β</a:t>
            </a:r>
            <a:r>
              <a:rPr lang="en-GB" altLang="en-US" baseline="-25000" dirty="0" err="1" smtClean="0">
                <a:latin typeface="Tahoma" pitchFamily="34" charset="0"/>
              </a:rPr>
              <a:t>i</a:t>
            </a:r>
            <a:r>
              <a:rPr lang="en-GB" altLang="en-US" dirty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t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 smtClean="0"/>
              <a:t>μ</a:t>
            </a:r>
            <a:r>
              <a:rPr lang="en-GB" altLang="en-US" baseline="-25000" dirty="0">
                <a:latin typeface="Tahoma" pitchFamily="34" charset="0"/>
              </a:rPr>
              <a:t>t</a:t>
            </a:r>
            <a:r>
              <a:rPr lang="en-GB" altLang="en-US" baseline="-25000" dirty="0" smtClean="0">
                <a:latin typeface="Tahoma" pitchFamily="34" charset="0"/>
              </a:rPr>
              <a:t> </a:t>
            </a:r>
            <a:r>
              <a:rPr lang="en-GB" altLang="en-US" dirty="0" smtClean="0">
                <a:latin typeface="Tahoma" pitchFamily="34" charset="0"/>
              </a:rPr>
              <a:t>) </a:t>
            </a:r>
            <a:r>
              <a:rPr lang="en-GB" altLang="en-US" dirty="0">
                <a:latin typeface="Tahoma" pitchFamily="34" charset="0"/>
              </a:rPr>
              <a:t>+ </a:t>
            </a:r>
            <a:r>
              <a:rPr lang="el-GR" altLang="en-US" dirty="0"/>
              <a:t>ε</a:t>
            </a:r>
            <a:r>
              <a:rPr lang="en-GB" altLang="en-US" baseline="-25000" dirty="0" err="1">
                <a:latin typeface="Tahoma" pitchFamily="34" charset="0"/>
              </a:rPr>
              <a:t>ij</a:t>
            </a:r>
            <a:endParaRPr lang="en-GB" dirty="0"/>
          </a:p>
          <a:p>
            <a:endParaRPr lang="en-GB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Handle incomplete cases</a:t>
            </a:r>
          </a:p>
          <a:p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Useful for handling more than one random factor e.g. in studies featuring items tested on subjects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87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1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intercepts and slopes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With the </a:t>
            </a:r>
            <a:r>
              <a:rPr lang="en-GB" sz="1400" b="1" dirty="0"/>
              <a:t>Random Slopes</a:t>
            </a:r>
            <a:r>
              <a:rPr lang="en-GB" sz="1400" dirty="0"/>
              <a:t> model we allow the slope to be estimated for each level </a:t>
            </a:r>
          </a:p>
          <a:p>
            <a:r>
              <a:rPr lang="en-GB" sz="1400" dirty="0"/>
              <a:t>of the higher level variable (participant)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2018</a:t>
            </a:r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088" y="2595588"/>
            <a:ext cx="597217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782888" y="199765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Random intercepts, random slopes and their correlation, r(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 smtClean="0"/>
              <a:t>1</a:t>
            </a:r>
            <a:r>
              <a:rPr lang="en-GB" altLang="en-US" sz="1400" baseline="-25000" dirty="0" smtClean="0">
                <a:latin typeface="Tahoma" pitchFamily="34" charset="0"/>
              </a:rPr>
              <a:t>j</a:t>
            </a:r>
            <a:r>
              <a:rPr lang="en-GB" altLang="en-US" sz="1400" dirty="0" smtClean="0">
                <a:latin typeface="Tahoma" pitchFamily="34" charset="0"/>
              </a:rPr>
              <a:t>,</a:t>
            </a:r>
            <a:r>
              <a:rPr lang="el-GR" altLang="en-US" sz="1400" dirty="0"/>
              <a:t> </a:t>
            </a:r>
            <a:r>
              <a:rPr lang="el-GR" altLang="en-US" sz="1400" dirty="0" smtClean="0"/>
              <a:t>μ</a:t>
            </a:r>
            <a:r>
              <a:rPr lang="en-GB" altLang="en-US" sz="1400" baseline="-25000" dirty="0"/>
              <a:t>0</a:t>
            </a:r>
            <a:r>
              <a:rPr lang="en-GB" altLang="en-US" sz="14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en-GB" alt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GB" altLang="en-US" sz="14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usually negative since lower scores </a:t>
            </a:r>
            <a:r>
              <a:rPr lang="en-GB" altLang="en-US" sz="1400" dirty="0" smtClean="0">
                <a:ea typeface="Tahoma" panose="020B0604030504040204" pitchFamily="34" charset="0"/>
                <a:cs typeface="Tahoma" panose="020B0604030504040204" pitchFamily="34" charset="0"/>
              </a:rPr>
              <a:t>have more </a:t>
            </a:r>
            <a:r>
              <a:rPr lang="en-GB" altLang="en-US" sz="1400" dirty="0">
                <a:ea typeface="Tahoma" panose="020B0604030504040204" pitchFamily="34" charset="0"/>
                <a:cs typeface="Tahoma" panose="020B0604030504040204" pitchFamily="34" charset="0"/>
              </a:rPr>
              <a:t>scope to rise over time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122437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42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22 November at 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2018</a:t>
            </a:r>
            <a:endParaRPr lang="en-GB" altLang="en-US" sz="100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2769</TotalTime>
  <Words>2418</Words>
  <Application>Microsoft Office PowerPoint</Application>
  <PresentationFormat>On-screen Show (4:3)</PresentationFormat>
  <Paragraphs>488</Paragraphs>
  <Slides>79</Slides>
  <Notes>2</Notes>
  <HiddenSlides>2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79</vt:i4>
      </vt:variant>
    </vt:vector>
  </HeadingPairs>
  <TitlesOfParts>
    <vt:vector size="92" baseType="lpstr">
      <vt:lpstr>Times New Roman</vt:lpstr>
      <vt:lpstr>Verdana</vt:lpstr>
      <vt:lpstr>Wingdings</vt:lpstr>
      <vt:lpstr>Arial</vt:lpstr>
      <vt:lpstr>Courier New</vt:lpstr>
      <vt:lpstr>Tahoma</vt:lpstr>
      <vt:lpstr>Albertus Medium</vt:lpstr>
      <vt:lpstr>Cambria Math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Derivation of variance components (5 time points on BDI scores)</vt:lpstr>
      <vt:lpstr>Multilevel models  see Field (2013) 823, 824</vt:lpstr>
      <vt:lpstr>Random intercepts and slopes</vt:lpstr>
      <vt:lpstr>Items taken by participants</vt:lpstr>
      <vt:lpstr>Mixed Model ANOVA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118</cp:revision>
  <cp:lastPrinted>2004-11-17T16:02:36Z</cp:lastPrinted>
  <dcterms:created xsi:type="dcterms:W3CDTF">2001-11-21T13:34:41Z</dcterms:created>
  <dcterms:modified xsi:type="dcterms:W3CDTF">2019-01-24T11:31:29Z</dcterms:modified>
</cp:coreProperties>
</file>