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1"/>
  </p:notesMasterIdLst>
  <p:handoutMasterIdLst>
    <p:handoutMasterId r:id="rId82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58" r:id="rId70"/>
    <p:sldId id="359" r:id="rId71"/>
    <p:sldId id="341" r:id="rId72"/>
    <p:sldId id="337" r:id="rId73"/>
    <p:sldId id="346" r:id="rId74"/>
    <p:sldId id="348" r:id="rId75"/>
    <p:sldId id="349" r:id="rId76"/>
    <p:sldId id="350" r:id="rId77"/>
    <p:sldId id="351" r:id="rId78"/>
    <p:sldId id="347" r:id="rId79"/>
    <p:sldId id="344" r:id="rId80"/>
  </p:sldIdLst>
  <p:sldSz cx="9144000" cy="6858000" type="screen4x3"/>
  <p:notesSz cx="6883400" cy="9906000"/>
  <p:embeddedFontLst>
    <p:embeddedFont>
      <p:font typeface="Albertus Medium" panose="020B0604020202020204" charset="0"/>
      <p:regular r:id="rId83"/>
      <p:italic r:id="rId84"/>
    </p:embeddedFont>
    <p:embeddedFont>
      <p:font typeface="Verdana" panose="020B0604030504040204" pitchFamily="34" charset="0"/>
      <p:regular r:id="rId85"/>
      <p:bold r:id="rId86"/>
      <p:italic r:id="rId87"/>
      <p:boldItalic r:id="rId88"/>
    </p:embeddedFont>
    <p:embeddedFont>
      <p:font typeface="Tahoma" panose="020B0604030504040204" pitchFamily="34" charset="0"/>
      <p:regular r:id="rId89"/>
      <p:bold r:id="rId90"/>
    </p:embeddedFont>
    <p:embeddedFont>
      <p:font typeface="Cambria Math" panose="02040503050406030204" pitchFamily="18" charset="0"/>
      <p:regular r:id="rId9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1" d="100"/>
          <a:sy n="61" d="100"/>
        </p:scale>
        <p:origin x="61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1830" y="54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D347013-CC57-A340-9ACF-B87A4E65E5E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404" y="6232939"/>
            <a:ext cx="937592" cy="6250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2019</a:t>
            </a:r>
            <a:endParaRPr lang="en-GB" altLang="en-US" sz="10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7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6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mtClean="0">
              <a:solidFill>
                <a:srgbClr val="0099CC"/>
              </a:solidFill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099CC"/>
                </a:solidFill>
              </a:rPr>
              <a:t>http</a:t>
            </a:r>
            <a:r>
              <a:rPr lang="en-US" altLang="en-US" dirty="0" smtClean="0">
                <a:solidFill>
                  <a:srgbClr val="0099CC"/>
                </a:solidFill>
              </a:rPr>
              <a:t>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6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Derivation of variance </a:t>
            </a:r>
            <a:r>
              <a:rPr lang="en-GB" dirty="0" smtClean="0"/>
              <a:t>components (5 time points on BDI scores)</a:t>
            </a:r>
            <a:endParaRPr lang="en-GB" altLang="en-US" dirty="0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2688" y="980728"/>
            <a:ext cx="669674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b="1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 algn="ctr"/>
            <a:r>
              <a:rPr lang="en-GB" sz="1400" b="1" dirty="0" smtClean="0">
                <a:solidFill>
                  <a:srgbClr val="010205"/>
                </a:solidFill>
                <a:latin typeface="Arial" panose="020B0604020202020204" pitchFamily="34" charset="0"/>
              </a:rPr>
              <a:t>Expected Mean Squares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pPr marR="600" algn="ctr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Variance Component</a:t>
            </a:r>
          </a:p>
          <a:p>
            <a:pPr marR="600" algn="ctr"/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 algn="ctr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	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(Participant)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(Error)	Quadratic Term	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	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5.000	                 1.000	  Intercept </a:t>
            </a: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Participant	            5.000	                 1.000	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Error	             .000	                 1.000                 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Dependent Variable: BDI</a:t>
            </a:r>
          </a:p>
          <a:p>
            <a:pPr marR="600"/>
            <a:r>
              <a:rPr lang="en-GB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603674"/>
            <a:ext cx="61137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b="1" dirty="0">
                <a:solidFill>
                  <a:srgbClr val="010205"/>
                </a:solidFill>
                <a:latin typeface="Arial" panose="020B0604020202020204" pitchFamily="34" charset="0"/>
              </a:rPr>
              <a:t>ANOVA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Type I Sum of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Squares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df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Mean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 Corrected 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Model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95.832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156284.460                       1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Participant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95.832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Error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45285.907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 600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75.477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215849.325	750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Corrected 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59564.865	749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Dependent Variable: BDI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73" y="464669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311573" y="4880773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5921" y="53644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Multilevel models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 smtClean="0"/>
              <a:t>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slopes (time </a:t>
            </a:r>
            <a:r>
              <a:rPr lang="en-GB" altLang="en-US" sz="2000" dirty="0" err="1" smtClean="0">
                <a:latin typeface="Tahoma" pitchFamily="34" charset="0"/>
              </a:rPr>
              <a:t>i</a:t>
            </a:r>
            <a:r>
              <a:rPr lang="en-GB" altLang="en-US" sz="2000" dirty="0" smtClean="0">
                <a:latin typeface="Tahoma" pitchFamily="34" charset="0"/>
              </a:rPr>
              <a:t> on j-</a:t>
            </a:r>
            <a:r>
              <a:rPr lang="en-GB" altLang="en-US" sz="2000" dirty="0" err="1" smtClean="0">
                <a:latin typeface="Tahoma" pitchFamily="34" charset="0"/>
              </a:rPr>
              <a:t>th</a:t>
            </a:r>
            <a:r>
              <a:rPr lang="en-GB" altLang="en-US" sz="2000" dirty="0" smtClean="0">
                <a:latin typeface="Tahoma" pitchFamily="34" charset="0"/>
              </a:rPr>
              <a:t> person)</a:t>
            </a:r>
            <a:endParaRPr lang="en-GB" altLang="en-US" sz="2000" dirty="0">
              <a:latin typeface="Tahoma" pitchFamily="34" charset="0"/>
            </a:endParaRP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 smtClean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 smtClean="0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baseline="-25000" dirty="0" smtClean="0">
                <a:latin typeface="Tahoma" pitchFamily="34" charset="0"/>
              </a:rPr>
              <a:t> 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8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intercepts and slopes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With the </a:t>
            </a:r>
            <a:r>
              <a:rPr lang="en-GB" sz="1400" b="1" dirty="0"/>
              <a:t>Random Slopes</a:t>
            </a:r>
            <a:r>
              <a:rPr lang="en-GB" sz="1400" dirty="0"/>
              <a:t> model we allow the slope to be estimated for each level </a:t>
            </a:r>
          </a:p>
          <a:p>
            <a:r>
              <a:rPr lang="en-GB" sz="1400" dirty="0"/>
              <a:t>of the higher level variable (participant)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88" y="2595588"/>
            <a:ext cx="597217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782888" y="19976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Random intercepts, random slopes and their correlation, r(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 smtClean="0"/>
              <a:t>1</a:t>
            </a:r>
            <a:r>
              <a:rPr lang="en-GB" altLang="en-US" sz="1400" baseline="-25000" dirty="0" smtClean="0">
                <a:latin typeface="Tahoma" pitchFamily="34" charset="0"/>
              </a:rPr>
              <a:t>j</a:t>
            </a:r>
            <a:r>
              <a:rPr lang="en-GB" altLang="en-US" sz="1400" dirty="0" smtClean="0">
                <a:latin typeface="Tahoma" pitchFamily="34" charset="0"/>
              </a:rPr>
              <a:t>,</a:t>
            </a:r>
            <a:r>
              <a:rPr lang="el-GR" altLang="en-US" sz="1400" dirty="0"/>
              <a:t> 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/>
              <a:t>0</a:t>
            </a:r>
            <a:r>
              <a:rPr lang="en-GB" altLang="en-US" sz="14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have more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scope to rise over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2437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9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at </a:t>
            </a:r>
            <a:r>
              <a:rPr lang="en-US" altLang="en-US" dirty="0" smtClean="0"/>
              <a:t>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2778</TotalTime>
  <Words>2412</Words>
  <Application>Microsoft Office PowerPoint</Application>
  <PresentationFormat>On-screen Show (4:3)</PresentationFormat>
  <Paragraphs>487</Paragraphs>
  <Slides>79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Courier New</vt:lpstr>
      <vt:lpstr>Arial</vt:lpstr>
      <vt:lpstr>Wingdings</vt:lpstr>
      <vt:lpstr>Albertus Medium</vt:lpstr>
      <vt:lpstr>Verdana</vt:lpstr>
      <vt:lpstr>Times New Roman</vt:lpstr>
      <vt:lpstr>Tahoma</vt:lpstr>
      <vt:lpstr>Cambria Math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Derivation of variance components (5 time points on BDI scores)</vt:lpstr>
      <vt:lpstr>Multilevel models  see Field (2013) 823, 824</vt:lpstr>
      <vt:lpstr>Random intercepts and slopes</vt:lpstr>
      <vt:lpstr>Items taken by participants</vt:lpstr>
      <vt:lpstr>Mixed Model ANOVA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125</cp:revision>
  <cp:lastPrinted>2004-11-17T16:02:36Z</cp:lastPrinted>
  <dcterms:created xsi:type="dcterms:W3CDTF">2001-11-21T13:34:41Z</dcterms:created>
  <dcterms:modified xsi:type="dcterms:W3CDTF">2019-08-06T10:44:02Z</dcterms:modified>
</cp:coreProperties>
</file>