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60"/>
  </p:notesMasterIdLst>
  <p:handoutMasterIdLst>
    <p:handoutMasterId r:id="rId61"/>
  </p:handoutMasterIdLst>
  <p:sldIdLst>
    <p:sldId id="320" r:id="rId2"/>
    <p:sldId id="347" r:id="rId3"/>
    <p:sldId id="343" r:id="rId4"/>
    <p:sldId id="419" r:id="rId5"/>
    <p:sldId id="399" r:id="rId6"/>
    <p:sldId id="427" r:id="rId7"/>
    <p:sldId id="451" r:id="rId8"/>
    <p:sldId id="454" r:id="rId9"/>
    <p:sldId id="452" r:id="rId10"/>
    <p:sldId id="426" r:id="rId11"/>
    <p:sldId id="457" r:id="rId12"/>
    <p:sldId id="420" r:id="rId13"/>
    <p:sldId id="421" r:id="rId14"/>
    <p:sldId id="408" r:id="rId15"/>
    <p:sldId id="422" r:id="rId16"/>
    <p:sldId id="423" r:id="rId17"/>
    <p:sldId id="417" r:id="rId18"/>
    <p:sldId id="418" r:id="rId19"/>
    <p:sldId id="435" r:id="rId20"/>
    <p:sldId id="434" r:id="rId21"/>
    <p:sldId id="405" r:id="rId22"/>
    <p:sldId id="424" r:id="rId23"/>
    <p:sldId id="453" r:id="rId24"/>
    <p:sldId id="458" r:id="rId25"/>
    <p:sldId id="459" r:id="rId26"/>
    <p:sldId id="450" r:id="rId27"/>
    <p:sldId id="415" r:id="rId28"/>
    <p:sldId id="428" r:id="rId29"/>
    <p:sldId id="429" r:id="rId30"/>
    <p:sldId id="430" r:id="rId31"/>
    <p:sldId id="431" r:id="rId32"/>
    <p:sldId id="432" r:id="rId33"/>
    <p:sldId id="416" r:id="rId34"/>
    <p:sldId id="406" r:id="rId35"/>
    <p:sldId id="436" r:id="rId36"/>
    <p:sldId id="437" r:id="rId37"/>
    <p:sldId id="438" r:id="rId38"/>
    <p:sldId id="409" r:id="rId39"/>
    <p:sldId id="455" r:id="rId40"/>
    <p:sldId id="461" r:id="rId41"/>
    <p:sldId id="401" r:id="rId42"/>
    <p:sldId id="402" r:id="rId43"/>
    <p:sldId id="403" r:id="rId44"/>
    <p:sldId id="460" r:id="rId45"/>
    <p:sldId id="410" r:id="rId46"/>
    <p:sldId id="439" r:id="rId47"/>
    <p:sldId id="440" r:id="rId48"/>
    <p:sldId id="411" r:id="rId49"/>
    <p:sldId id="441" r:id="rId50"/>
    <p:sldId id="442" r:id="rId51"/>
    <p:sldId id="443" r:id="rId52"/>
    <p:sldId id="444" r:id="rId53"/>
    <p:sldId id="445" r:id="rId54"/>
    <p:sldId id="446" r:id="rId55"/>
    <p:sldId id="449" r:id="rId56"/>
    <p:sldId id="447" r:id="rId57"/>
    <p:sldId id="448" r:id="rId58"/>
    <p:sldId id="398" r:id="rId59"/>
  </p:sldIdLst>
  <p:sldSz cx="9902825" cy="6858000"/>
  <p:notesSz cx="67945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lbertus Medium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CFAB6"/>
    <a:srgbClr val="FFFFB3"/>
    <a:srgbClr val="FFFFC3"/>
    <a:srgbClr val="FFFF99"/>
    <a:srgbClr val="FFFFCC"/>
    <a:srgbClr val="66FFF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64" d="100"/>
          <a:sy n="64" d="100"/>
        </p:scale>
        <p:origin x="378" y="60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218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34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34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546" tIns="45772" rIns="91546" bIns="45772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fld id="{8E2ADE81-3F65-4079-AF21-0052926EB44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9858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2950"/>
            <a:ext cx="537051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0113"/>
            <a:ext cx="49815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b" anchorCtr="0" compatLnSpc="1">
            <a:prstTxWarp prst="textNoShape">
              <a:avLst/>
            </a:prstTxWarp>
          </a:bodyPr>
          <a:lstStyle>
            <a:lvl1pPr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340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46" tIns="45772" rIns="91546" bIns="45772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spcBef>
                <a:spcPct val="0"/>
              </a:spcBef>
              <a:buClrTx/>
              <a:buSzTx/>
              <a:buFontTx/>
              <a:buNone/>
              <a:defRPr sz="1200">
                <a:latin typeface="Tahoma" panose="020B0604030504040204" pitchFamily="34" charset="0"/>
              </a:defRPr>
            </a:lvl1pPr>
          </a:lstStyle>
          <a:p>
            <a:pPr>
              <a:defRPr/>
            </a:pPr>
            <a:fld id="{AE9D43C1-B616-4789-BF10-2860DD6226C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6212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96EDB114-59F8-4ACE-8317-75AE715F2F84}" type="slidenum">
              <a:rPr lang="en-GB" altLang="en-US" sz="1200" smtClean="0">
                <a:latin typeface="Tahoma" panose="020B0604030504040204" pitchFamily="34" charset="0"/>
              </a:rPr>
              <a:pPr/>
              <a:t>1</a:t>
            </a:fld>
            <a:endParaRPr lang="en-GB" altLang="en-US" sz="1200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02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 defTabSz="915988">
              <a:defRPr sz="28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defTabSz="915988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fld id="{C52C1866-9420-4687-A649-84CE197A5EDC}" type="slidenum">
              <a:rPr lang="en-GB" altLang="en-US" sz="1200" smtClean="0">
                <a:latin typeface="Tahoma" panose="020B0604030504040204" pitchFamily="34" charset="0"/>
              </a:rPr>
              <a:pPr/>
              <a:t>2</a:t>
            </a:fld>
            <a:endParaRPr lang="en-GB" altLang="en-US" sz="1200" smtClean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409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1025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8551863" y="659765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645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0DCA3770-91AA-4EC3-BD25-6214997AE0C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329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85075" y="617538"/>
            <a:ext cx="2112963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46188" y="617538"/>
            <a:ext cx="61864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F1F28DD-CC15-41A5-A4F2-FE3B4405E2CB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9455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C896C94D-CD15-4987-85A4-E66DF5CDF88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330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E5B555E5-BF38-48F8-83D4-C5D5CABD134D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316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D4795CB6-51F8-4C99-9CC9-8460F7F9A7B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2014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4710B616-7536-4317-8CE1-E1C5F72126F9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1093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2D858CD4-FF04-41D8-A69B-88305EE940EE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26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6188" y="617538"/>
            <a:ext cx="84407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281113" y="2017713"/>
            <a:ext cx="8416925" cy="41148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45A4F03A-48DB-49DD-937F-F7D35EF5FDEF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305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</p:spTree>
    <p:extLst>
      <p:ext uri="{BB962C8B-B14F-4D97-AF65-F5344CB8AC3E}">
        <p14:creationId xmlns:p14="http://schemas.microsoft.com/office/powerpoint/2010/main" val="986867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</p:spTree>
    <p:extLst>
      <p:ext uri="{BB962C8B-B14F-4D97-AF65-F5344CB8AC3E}">
        <p14:creationId xmlns:p14="http://schemas.microsoft.com/office/powerpoint/2010/main" val="290982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1113" y="2017713"/>
            <a:ext cx="413226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65775" y="2017713"/>
            <a:ext cx="413226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A856727F-9C0B-4C79-9BC6-9050B9C53B26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735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701B6818-A5DB-4EF3-BAF0-1A9A67EB8134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64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5B38CA5-5DFA-4901-A5F2-498E8310F16C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85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BA121B47-A5D1-408A-9D04-DAD17C5A16C0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18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68776310-1F8B-479F-96F9-629F4913C538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4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lbertus Medium" pitchFamily="34" charset="0"/>
              </a:defRPr>
            </a:lvl1pPr>
          </a:lstStyle>
          <a:p>
            <a:pPr>
              <a:defRPr/>
            </a:pPr>
            <a:fld id="{88D50584-AD58-48D0-A728-0F74F2E138B3}" type="slidenum">
              <a:rPr lang="en-GB" altLang="en-US"/>
              <a:pPr>
                <a:defRPr/>
              </a:pPr>
              <a:t>‹#›</a:t>
            </a:fld>
            <a:endParaRPr lang="en-GB" altLang="en-US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088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cid:image004.png@01D7B519.9E61D320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A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46188" y="617538"/>
            <a:ext cx="844073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1113" y="2017713"/>
            <a:ext cx="84169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 smtClean="0"/>
              <a:t>Click to edit Master text styles</a:t>
            </a:r>
          </a:p>
          <a:p>
            <a:pPr lvl="1"/>
            <a:r>
              <a:rPr lang="en-GB" altLang="en-US" dirty="0" smtClean="0"/>
              <a:t>Second level</a:t>
            </a:r>
          </a:p>
          <a:p>
            <a:pPr lvl="2"/>
            <a:r>
              <a:rPr lang="en-GB" altLang="en-US" dirty="0" smtClean="0"/>
              <a:t>Third level</a:t>
            </a:r>
          </a:p>
          <a:p>
            <a:pPr lvl="3"/>
            <a:r>
              <a:rPr lang="en-GB" altLang="en-US" dirty="0" smtClean="0"/>
              <a:t>Fourth level</a:t>
            </a:r>
          </a:p>
          <a:p>
            <a:pPr lvl="4"/>
            <a:r>
              <a:rPr lang="en-GB" altLang="en-US" dirty="0" smtClean="0"/>
              <a:t>Fifth level</a:t>
            </a:r>
          </a:p>
        </p:txBody>
      </p:sp>
      <p:sp>
        <p:nvSpPr>
          <p:cNvPr id="614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324600"/>
            <a:ext cx="1814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SzTx/>
              <a:buFontTx/>
              <a:buNone/>
              <a:defRPr sz="9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7663" y="6324600"/>
            <a:ext cx="4868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r>
              <a:rPr lang="en-GB"/>
              <a:t>MRC CBU Graduate Statistics Lectures</a:t>
            </a:r>
          </a:p>
        </p:txBody>
      </p:sp>
      <p:sp>
        <p:nvSpPr>
          <p:cNvPr id="614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39075" y="6324600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SzTx/>
              <a:buFontTx/>
              <a:buNone/>
              <a:defRPr sz="1000">
                <a:latin typeface="Tahoma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grpSp>
        <p:nvGrpSpPr>
          <p:cNvPr id="1031" name="Group 29"/>
          <p:cNvGrpSpPr>
            <a:grpSpLocks/>
          </p:cNvGrpSpPr>
          <p:nvPr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3" name="Rectangle 30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4" name="Rectangle 31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5" name="Rectangle 32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6" name="Rectangle 33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7" name="Rectangle 34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8" name="Rectangle 35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9" name="Rectangle 36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0" name="Rectangle 37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1" name="Rectangle 38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2" name="Rectangle 39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3" name="Rectangle 40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4" name="Rectangle 41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5" name="Rectangle 42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6" name="Rectangle 43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7" name="Rectangle 44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55000"/>
                <a:buFont typeface="Wingdings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</p:grpSp>
      <p:pic>
        <p:nvPicPr>
          <p:cNvPr id="24" name="Picture 23" descr="cid:image004.png@01D7B519.9E61D320"/>
          <p:cNvPicPr/>
          <p:nvPr userDrawn="1"/>
        </p:nvPicPr>
        <p:blipFill>
          <a:blip r:embed="rId19" r:link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029" y="6389688"/>
            <a:ext cx="1676895" cy="23552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  <p:sldLayoutId id="2147484035" r:id="rId12"/>
    <p:sldLayoutId id="2147484036" r:id="rId13"/>
    <p:sldLayoutId id="2147484037" r:id="rId14"/>
    <p:sldLayoutId id="2147484038" r:id="rId15"/>
    <p:sldLayoutId id="2147484039" r:id="rId16"/>
    <p:sldLayoutId id="2147484040" r:id="rId17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lbertus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12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BinomialConfidence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6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7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8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9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http://imaging.mrc-cbu.cam.ac.uk/statswiki/FAQ/kappa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ing.mrc-cbu.cam.ac.uk/statswiki/FAQ/BinomialConfidence/2gpp" TargetMode="External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slideLayout" Target="../slideLayouts/slideLayout1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1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0.wm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15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4F88D5B-4B2C-4DAD-89A2-7601E19A805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438400"/>
            <a:ext cx="8416925" cy="1981200"/>
          </a:xfrm>
        </p:spPr>
        <p:txBody>
          <a:bodyPr/>
          <a:lstStyle/>
          <a:p>
            <a:pPr eaLnBrk="1" hangingPunct="1"/>
            <a:r>
              <a:rPr lang="en-GB" altLang="en-US" sz="3200" dirty="0" smtClean="0"/>
              <a:t>MRC Cognition and Brain Sciences Unit</a:t>
            </a:r>
            <a:r>
              <a:rPr lang="en-GB" altLang="en-US" dirty="0" smtClean="0"/>
              <a:t> </a:t>
            </a:r>
            <a:br>
              <a:rPr lang="en-GB" altLang="en-US" dirty="0" smtClean="0"/>
            </a:br>
            <a:r>
              <a:rPr lang="en-GB" altLang="en-US" dirty="0" smtClean="0">
                <a:solidFill>
                  <a:schemeClr val="tx1"/>
                </a:solidFill>
              </a:rPr>
              <a:t>Graduate Statistics Course </a:t>
            </a:r>
            <a:r>
              <a:rPr lang="en-GB" altLang="en-US" dirty="0" smtClean="0">
                <a:solidFill>
                  <a:schemeClr val="tx1"/>
                </a:solidFill>
              </a:rPr>
              <a:t>2023</a:t>
            </a:r>
            <a:r>
              <a:rPr lang="en-GB" altLang="en-US" dirty="0" smtClean="0">
                <a:solidFill>
                  <a:schemeClr val="tx1"/>
                </a:solidFill>
              </a:rPr>
              <a:t/>
            </a:r>
            <a:br>
              <a:rPr lang="en-GB" altLang="en-US" dirty="0" smtClean="0">
                <a:solidFill>
                  <a:schemeClr val="tx1"/>
                </a:solidFill>
              </a:rPr>
            </a:br>
            <a:r>
              <a:rPr lang="en-US" altLang="en-US" sz="1800" dirty="0" smtClean="0">
                <a:latin typeface="Verdana" panose="020B0604030504040204" pitchFamily="34" charset="0"/>
              </a:rPr>
              <a:t>http</a:t>
            </a:r>
            <a:r>
              <a:rPr lang="en-US" altLang="en-US" sz="1800" smtClean="0">
                <a:latin typeface="Verdana" panose="020B0604030504040204" pitchFamily="34" charset="0"/>
              </a:rPr>
              <a:t>://</a:t>
            </a:r>
            <a:r>
              <a:rPr lang="en-US" altLang="en-US" sz="1800" smtClean="0">
                <a:latin typeface="Verdana" panose="020B0604030504040204" pitchFamily="34" charset="0"/>
              </a:rPr>
              <a:t>imaging.mrc-cbu.cam.ac.uk/statswiki/StatsCourse2023</a:t>
            </a:r>
            <a:endParaRPr lang="en-GB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277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277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E43F107-DE63-4DC1-88B2-F9C4ECD25C4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Frequency Tables </a:t>
            </a:r>
          </a:p>
        </p:txBody>
      </p:sp>
      <p:sp>
        <p:nvSpPr>
          <p:cNvPr id="3277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Observations are classified according to some scheme</a:t>
            </a:r>
          </a:p>
          <a:p>
            <a:pPr eaLnBrk="1" hangingPunct="1"/>
            <a:r>
              <a:rPr lang="en-US" altLang="en-US" smtClean="0"/>
              <a:t>The numbers of observations falling into each category of the classification are called the </a:t>
            </a:r>
            <a:r>
              <a:rPr lang="en-US" altLang="en-US" i="1" smtClean="0"/>
              <a:t>frequencies</a:t>
            </a: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37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379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51FAD1-6E58-4F54-AE92-A30DFC08EBA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Visual Field Deficit Problems in Hemiplegic Patients</a:t>
            </a:r>
            <a:endParaRPr lang="en-GB" altLang="en-US" sz="3200" smtClean="0"/>
          </a:p>
        </p:txBody>
      </p:sp>
      <p:pic>
        <p:nvPicPr>
          <p:cNvPr id="3379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350" y="1844675"/>
            <a:ext cx="3436938" cy="447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481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482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5BA5FD-CB77-4F6F-BBAA-5F7FCA72E676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FREQUENCIES</a:t>
            </a:r>
          </a:p>
        </p:txBody>
      </p:sp>
      <p:sp>
        <p:nvSpPr>
          <p:cNvPr id="34822" name="Line 10"/>
          <p:cNvSpPr>
            <a:spLocks noChangeShapeType="1"/>
          </p:cNvSpPr>
          <p:nvPr/>
        </p:nvSpPr>
        <p:spPr bwMode="auto">
          <a:xfrm flipH="1" flipV="1">
            <a:off x="6437313" y="2895600"/>
            <a:ext cx="908050" cy="7620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3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495300" y="2133600"/>
            <a:ext cx="5364163" cy="41148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Descriptive Statistics</a:t>
            </a:r>
            <a:r>
              <a:rPr lang="en-US" altLang="en-US" sz="2400" smtClean="0"/>
              <a:t> </a:t>
            </a:r>
            <a:r>
              <a:rPr lang="en-US" altLang="en-US" sz="2400" smtClean="0">
                <a:sym typeface="Symbol" panose="05050102010706020507" pitchFamily="18" charset="2"/>
              </a:rPr>
              <a:t> Frequencies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Put the variable that holds the category information into the Variables(s) box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Press OK ...</a:t>
            </a:r>
            <a:endParaRPr lang="en-US" altLang="en-US" sz="2400" smtClean="0"/>
          </a:p>
        </p:txBody>
      </p:sp>
      <p:pic>
        <p:nvPicPr>
          <p:cNvPr id="34824" name="Picture 14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11813" y="2362200"/>
            <a:ext cx="4125912" cy="23336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58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584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7B728F5-4895-412E-819C-023EF87BB655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Frequency Table</a:t>
            </a:r>
          </a:p>
        </p:txBody>
      </p:sp>
      <p:pic>
        <p:nvPicPr>
          <p:cNvPr id="35846" name="Picture 4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5700" y="1981200"/>
            <a:ext cx="8416925" cy="2330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686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686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35BCAB9-B99D-4EE2-AEA3-BF552DA1885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Bar charts</a:t>
            </a:r>
          </a:p>
        </p:txBody>
      </p:sp>
      <p:sp>
        <p:nvSpPr>
          <p:cNvPr id="36870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Selecting ‘Bar Chart’ from the ‘</a:t>
            </a:r>
            <a:r>
              <a:rPr lang="en-US" altLang="en-US" sz="2400" u="sng" smtClean="0"/>
              <a:t>C</a:t>
            </a:r>
            <a:r>
              <a:rPr lang="en-US" altLang="en-US" sz="2400" smtClean="0"/>
              <a:t>harts’ options gives you a graphic which you can cut and paste ...</a:t>
            </a:r>
          </a:p>
        </p:txBody>
      </p:sp>
      <p:pic>
        <p:nvPicPr>
          <p:cNvPr id="36871" name="Picture 10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9063" y="2057400"/>
            <a:ext cx="4125912" cy="29257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789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789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FA73297-C7BE-4DBC-B019-EE506A611E9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78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Contingency Table	</a:t>
            </a:r>
          </a:p>
        </p:txBody>
      </p:sp>
      <p:sp>
        <p:nvSpPr>
          <p:cNvPr id="378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0200" y="2017713"/>
            <a:ext cx="5076825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Items are classified by two or more classifications simultaneously</a:t>
            </a:r>
          </a:p>
          <a:p>
            <a:pPr lvl="1" eaLnBrk="1" hangingPunct="1"/>
            <a:r>
              <a:rPr lang="en-US" altLang="en-US" sz="2000" smtClean="0"/>
              <a:t>E.g. </a:t>
            </a:r>
            <a:r>
              <a:rPr lang="en-US" altLang="en-US" sz="2000" u="sng" smtClean="0"/>
              <a:t>Side of Damage</a:t>
            </a:r>
            <a:r>
              <a:rPr lang="en-US" altLang="en-US" sz="2000" smtClean="0"/>
              <a:t> and </a:t>
            </a:r>
            <a:r>
              <a:rPr lang="en-US" altLang="en-US" sz="2000" u="sng" smtClean="0"/>
              <a:t>Severity of Visual Field Deficit</a:t>
            </a:r>
            <a:endParaRPr lang="en-US" altLang="en-US" sz="2000" smtClean="0"/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Descriptive Statistics</a:t>
            </a:r>
            <a:r>
              <a:rPr lang="en-US" altLang="en-US" sz="2400" smtClean="0"/>
              <a:t> </a:t>
            </a:r>
            <a:r>
              <a:rPr lang="en-US" altLang="en-US" sz="2400" smtClean="0">
                <a:sym typeface="Symbol" panose="05050102010706020507" pitchFamily="18" charset="2"/>
              </a:rPr>
              <a:t> Crosstabs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400" smtClean="0">
                <a:sym typeface="Symbol" panose="05050102010706020507" pitchFamily="18" charset="2"/>
              </a:rPr>
              <a:t>Select ‘Side of Damage’ and ‘Visual Field Deficit’ to define the row/column categories</a:t>
            </a:r>
            <a:endParaRPr lang="en-US" altLang="en-US" sz="2400" smtClean="0"/>
          </a:p>
        </p:txBody>
      </p:sp>
      <p:pic>
        <p:nvPicPr>
          <p:cNvPr id="37895" name="Picture 4"/>
          <p:cNvPicPr>
            <a:picLocks noGrp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99113" y="2205038"/>
            <a:ext cx="4125912" cy="3290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891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394D291-2D8D-4114-A054-39DF9F7CE42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CROSSTABS</a:t>
            </a:r>
          </a:p>
        </p:txBody>
      </p:sp>
      <p:pic>
        <p:nvPicPr>
          <p:cNvPr id="38918" name="Picture 4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5700" y="2286000"/>
            <a:ext cx="8416925" cy="2262188"/>
          </a:xfrm>
          <a:noFill/>
        </p:spPr>
      </p:pic>
      <p:sp>
        <p:nvSpPr>
          <p:cNvPr id="38919" name="Text Box 6"/>
          <p:cNvSpPr txBox="1">
            <a:spLocks noChangeArrowheads="1"/>
          </p:cNvSpPr>
          <p:nvPr/>
        </p:nvSpPr>
        <p:spPr bwMode="auto">
          <a:xfrm>
            <a:off x="1238250" y="4876800"/>
            <a:ext cx="79216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/>
              <a:t>It looks as if there may be more VFD in RBD than in LBD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993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994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3DD7A3D-BA00-41AC-A62C-E4AD843A70D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Analysing a frequency table directly from the frequencies</a:t>
            </a:r>
          </a:p>
        </p:txBody>
      </p:sp>
      <p:pic>
        <p:nvPicPr>
          <p:cNvPr id="39942" name="Picture 3"/>
          <p:cNvPicPr>
            <a:picLocks noGrp="1" noChangeArrowheads="1"/>
          </p:cNvPicPr>
          <p:nvPr>
            <p:ph type="chart"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1413" y="1981200"/>
            <a:ext cx="4125912" cy="4114800"/>
          </a:xfrm>
        </p:spPr>
      </p:pic>
      <p:sp>
        <p:nvSpPr>
          <p:cNvPr id="3994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77850" y="2133600"/>
            <a:ext cx="4125913" cy="33528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Sometimes the observations have already been aggregated into frequencies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Enter the frequencies for each cells of the table, identified by the levels of the classifying factors.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E.g. Lexical Decision</a:t>
            </a:r>
          </a:p>
          <a:p>
            <a:pPr lvl="1" eaLnBrk="1" hangingPunct="1"/>
            <a:r>
              <a:rPr lang="en-US" altLang="en-US" sz="1200" smtClean="0"/>
              <a:t>Type: {1 = Word , 2 = Nonword}</a:t>
            </a:r>
          </a:p>
          <a:p>
            <a:pPr lvl="1" eaLnBrk="1" hangingPunct="1"/>
            <a:r>
              <a:rPr lang="en-US" altLang="en-US" sz="1200" smtClean="0"/>
              <a:t>Outcome: {1 = ‘Word’ , 2 = ‘Nonword’}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Frequency count for response ‘Word’ to Word items is 8.</a:t>
            </a:r>
          </a:p>
          <a:p>
            <a:pPr lvl="1" eaLnBrk="1" hangingPunct="1"/>
            <a:r>
              <a:rPr lang="en-US" altLang="en-US" sz="1200" smtClean="0"/>
              <a:t>Etc.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1400" smtClean="0"/>
              <a:t>Frequencies are stored in the variable called ‘freq’</a:t>
            </a:r>
          </a:p>
          <a:p>
            <a:pPr eaLnBrk="1" hangingPunct="1">
              <a:buClr>
                <a:schemeClr val="hlink"/>
              </a:buClr>
              <a:buSzPct val="55000"/>
            </a:pPr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096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096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9A2A86-279B-4F73-852D-35DF53E3A3B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09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‘Weight Cases’ to analyse the frequency table</a:t>
            </a:r>
          </a:p>
        </p:txBody>
      </p:sp>
      <p:pic>
        <p:nvPicPr>
          <p:cNvPr id="40966" name="Picture 3"/>
          <p:cNvPicPr>
            <a:picLocks noGrp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21213" y="2057400"/>
            <a:ext cx="4125912" cy="1417638"/>
          </a:xfrm>
        </p:spPr>
      </p:pic>
      <p:sp>
        <p:nvSpPr>
          <p:cNvPr id="4096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60400" y="2286000"/>
            <a:ext cx="4125913" cy="35417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Data </a:t>
            </a:r>
            <a:r>
              <a:rPr lang="en-US" altLang="en-US" sz="2000" smtClean="0">
                <a:sym typeface="Symbol" panose="05050102010706020507" pitchFamily="18" charset="2"/>
              </a:rPr>
              <a:t> Weight Cases …</a:t>
            </a:r>
          </a:p>
          <a:p>
            <a:pPr eaLnBrk="1" hangingPunct="1"/>
            <a:r>
              <a:rPr lang="en-US" altLang="en-US" sz="2000" smtClean="0"/>
              <a:t>The variable ‘freq’ contains the frequencies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198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198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4949D3D-EAD9-4B11-BBF4-5EB7B2B6D02F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19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Use ‘Crosstabs’ to  generate the frequency table</a:t>
            </a:r>
          </a:p>
        </p:txBody>
      </p:sp>
      <p:sp>
        <p:nvSpPr>
          <p:cNvPr id="4199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60400" y="2286000"/>
            <a:ext cx="4368800" cy="3541713"/>
          </a:xfrm>
        </p:spPr>
        <p:txBody>
          <a:bodyPr/>
          <a:lstStyle/>
          <a:p>
            <a:pPr eaLnBrk="1" hangingPunct="1"/>
            <a:r>
              <a:rPr lang="en-US" altLang="en-US" sz="2000" smtClean="0"/>
              <a:t>Cross-classification by ‘type’</a:t>
            </a:r>
          </a:p>
          <a:p>
            <a:pPr lvl="1" eaLnBrk="1" hangingPunct="1"/>
            <a:r>
              <a:rPr lang="en-US" altLang="en-US" sz="1800" smtClean="0"/>
              <a:t>Stimulus = {Word, Non-word}</a:t>
            </a:r>
          </a:p>
          <a:p>
            <a:pPr eaLnBrk="1" hangingPunct="1"/>
            <a:r>
              <a:rPr lang="en-US" altLang="en-US" sz="2000" smtClean="0"/>
              <a:t>and by ‘outcome’</a:t>
            </a:r>
          </a:p>
          <a:p>
            <a:pPr lvl="1" eaLnBrk="1" hangingPunct="1"/>
            <a:r>
              <a:rPr lang="en-US" altLang="en-US" sz="1800" smtClean="0"/>
              <a:t>Response = {‘Word’, Non-word’}</a:t>
            </a:r>
          </a:p>
        </p:txBody>
      </p:sp>
      <p:pic>
        <p:nvPicPr>
          <p:cNvPr id="419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09800"/>
            <a:ext cx="4291013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35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355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C05536D-01FD-46C6-B70A-C1027CCA74D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355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4: Categorical Data Analysis</a:t>
            </a:r>
          </a:p>
        </p:txBody>
      </p:sp>
      <p:sp>
        <p:nvSpPr>
          <p:cNvPr id="23558" name="Text Box 1029"/>
          <p:cNvSpPr txBox="1">
            <a:spLocks noChangeArrowheads="1"/>
          </p:cNvSpPr>
          <p:nvPr/>
        </p:nvSpPr>
        <p:spPr bwMode="auto">
          <a:xfrm>
            <a:off x="1320800" y="2362200"/>
            <a:ext cx="81692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3000" b="1"/>
              <a:t>Categorical Data, Contingency Tables and the Pearson Chi-Squared Statistic</a:t>
            </a:r>
            <a:endParaRPr lang="en-US" altLang="en-US" sz="2400"/>
          </a:p>
        </p:txBody>
      </p:sp>
      <p:sp>
        <p:nvSpPr>
          <p:cNvPr id="23559" name="Text Box 1030"/>
          <p:cNvSpPr txBox="1">
            <a:spLocks noChangeArrowheads="1"/>
          </p:cNvSpPr>
          <p:nvPr/>
        </p:nvSpPr>
        <p:spPr bwMode="auto">
          <a:xfrm>
            <a:off x="1485900" y="3505200"/>
            <a:ext cx="7839075" cy="274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dirty="0"/>
              <a:t>Peter Watson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3200" dirty="0"/>
              <a:t>(with thanks to Ian </a:t>
            </a:r>
            <a:r>
              <a:rPr lang="en-US" altLang="en-US" sz="3200" dirty="0" err="1"/>
              <a:t>Nimmo</a:t>
            </a:r>
            <a:r>
              <a:rPr lang="en-US" altLang="en-US" sz="3200" dirty="0"/>
              <a:t>-Smith)</a:t>
            </a:r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600" dirty="0" smtClean="0"/>
              <a:t>26</a:t>
            </a:r>
            <a:r>
              <a:rPr lang="en-US" altLang="en-US" sz="1600" dirty="0" smtClean="0"/>
              <a:t> </a:t>
            </a:r>
            <a:r>
              <a:rPr lang="en-US" altLang="en-US" sz="1600" dirty="0"/>
              <a:t>O</a:t>
            </a:r>
            <a:r>
              <a:rPr lang="en-US" altLang="en-US" sz="1600" dirty="0" smtClean="0"/>
              <a:t>cto</a:t>
            </a:r>
            <a:r>
              <a:rPr lang="en-US" altLang="en-US" sz="1600" dirty="0" smtClean="0"/>
              <a:t>ber 2023</a:t>
            </a:r>
            <a:endParaRPr lang="en-US" altLang="en-US" sz="1600" dirty="0"/>
          </a:p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dirty="0">
                <a:solidFill>
                  <a:srgbClr val="0099CC"/>
                </a:solidFill>
              </a:rPr>
              <a:t>http://imaging.mrc-cbu.cam.ac.uk/statswiki/FAQ/cdaFAQ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301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301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7EAE98-8564-4AD1-BBC7-AE0101EB423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Simple use of SPSS Crosstabs</a:t>
            </a:r>
          </a:p>
        </p:txBody>
      </p:sp>
      <p:pic>
        <p:nvPicPr>
          <p:cNvPr id="430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3" y="2590800"/>
            <a:ext cx="397986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77850" y="21336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Word recognition looks quite good (80%)</a:t>
            </a:r>
          </a:p>
          <a:p>
            <a:pPr eaLnBrk="1" hangingPunct="1"/>
            <a:r>
              <a:rPr lang="en-US" altLang="en-US" sz="2400" smtClean="0"/>
              <a:t>But Non-word rejection is low (50%)</a:t>
            </a:r>
          </a:p>
          <a:p>
            <a:pPr eaLnBrk="1" hangingPunct="1"/>
            <a:endParaRPr lang="en-US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403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403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D80E1E-9D54-4B5C-9061-23A0F53ED77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Goodness-of-Fit Chi-squared Test</a:t>
            </a:r>
          </a:p>
        </p:txBody>
      </p:sp>
      <p:sp>
        <p:nvSpPr>
          <p:cNvPr id="4403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/>
              <a:t>Suppose we have a Theory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/>
              <a:t>i.e. a ‘model’ that predicts the expected frequencies (E) in each category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We actually observe the frequencies (O)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/>
              <a:t>We measure how good a fit the data are to the theory by the formula: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= </a:t>
            </a:r>
            <a:r>
              <a:rPr lang="en-US" altLang="en-US" sz="3200" smtClean="0">
                <a:sym typeface="Symbol" panose="05050102010706020507" pitchFamily="18" charset="2"/>
              </a:rPr>
              <a:t></a:t>
            </a:r>
            <a:r>
              <a:rPr lang="en-US" altLang="en-US" smtClean="0">
                <a:sym typeface="Symbol" panose="05050102010706020507" pitchFamily="18" charset="2"/>
              </a:rPr>
              <a:t>(O-E)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/E where the sum is over all the categories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sym typeface="Symbol" panose="05050102010706020507" pitchFamily="18" charset="2"/>
              </a:rPr>
              <a:t>This is called Pearson’s Chi-Squared Statistic</a:t>
            </a:r>
          </a:p>
          <a:p>
            <a:pPr eaLnBrk="1" hangingPunct="1">
              <a:lnSpc>
                <a:spcPct val="90000"/>
              </a:lnSpc>
            </a:pPr>
            <a:endParaRPr lang="en-US" altLang="en-US" baseline="40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505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506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EDF1A89-FFF4-41E6-9ED9-D63C4DBC6D5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Significance</a:t>
            </a:r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Large values of </a:t>
            </a: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suggest the model doesn’t fit the data well</a:t>
            </a:r>
          </a:p>
          <a:p>
            <a:pPr lvl="1" eaLnBrk="1" hangingPunct="1"/>
            <a:r>
              <a:rPr lang="en-US" altLang="en-US" smtClean="0">
                <a:sym typeface="Symbol" panose="05050102010706020507" pitchFamily="18" charset="2"/>
              </a:rPr>
              <a:t>This leads to Goodness-of-fit tests</a:t>
            </a:r>
          </a:p>
          <a:p>
            <a:pPr eaLnBrk="1" hangingPunct="1"/>
            <a:r>
              <a:rPr lang="en-US" altLang="en-US" smtClean="0"/>
              <a:t>We look at the value of </a:t>
            </a:r>
            <a:r>
              <a:rPr lang="en-US" altLang="en-US" smtClean="0">
                <a:sym typeface="Symbol" panose="05050102010706020507" pitchFamily="18" charset="2"/>
              </a:rPr>
              <a:t>X</a:t>
            </a:r>
            <a:r>
              <a:rPr lang="en-US" altLang="en-US" baseline="40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 and see whether it is unusually large</a:t>
            </a:r>
            <a:r>
              <a:rPr lang="en-US" altLang="en-US" smtClean="0"/>
              <a:t> by reference to a </a:t>
            </a:r>
            <a:r>
              <a:rPr lang="en-US" altLang="en-US" sz="3600" smtClean="0">
                <a:sym typeface="Symbol" panose="05050102010706020507" pitchFamily="18" charset="2"/>
              </a:rPr>
              <a:t></a:t>
            </a:r>
            <a:r>
              <a:rPr lang="en-US" altLang="en-US" sz="3200" baseline="38000" smtClean="0">
                <a:sym typeface="Symbol" panose="05050102010706020507" pitchFamily="18" charset="2"/>
              </a:rPr>
              <a:t>2</a:t>
            </a:r>
            <a:r>
              <a:rPr lang="en-US" altLang="en-US" sz="3200" smtClean="0">
                <a:sym typeface="Symbol" panose="05050102010706020507" pitchFamily="18" charset="2"/>
              </a:rPr>
              <a:t>-</a:t>
            </a:r>
            <a:r>
              <a:rPr lang="en-US" altLang="en-US" smtClean="0">
                <a:sym typeface="Symbol" panose="05050102010706020507" pitchFamily="18" charset="2"/>
              </a:rPr>
              <a:t>distribution with k-1 degrees-of-freedom where k is the number of categories in the classification</a:t>
            </a:r>
          </a:p>
          <a:p>
            <a:pPr eaLnBrk="1" hangingPunct="1"/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60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60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0747EF1-C9C4-4877-A9DF-7E9256B4AB7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‘Degrees of Freedom’</a:t>
            </a:r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/>
              <a:t>An elusive concept that occurs throughout statistics. In essence it means the number of independent pieces of information in a sample relevant to the estimation of some parameters or calculation of a statistic.</a:t>
            </a:r>
          </a:p>
          <a:p>
            <a:pPr lvl="1" eaLnBrk="1" hangingPunct="1"/>
            <a:r>
              <a:rPr lang="en-US" altLang="en-US" sz="1800" smtClean="0"/>
              <a:t>For example in a two-by-two contingency table with a given set of marginal totals only 1 of the cells at a time is ‘free’ -- once it is specified all the others are determined -- and the table thus has a single degree of freedom.</a:t>
            </a:r>
          </a:p>
          <a:p>
            <a:pPr eaLnBrk="1" hangingPunct="1"/>
            <a:r>
              <a:rPr lang="en-US" altLang="en-US" sz="2000" smtClean="0"/>
              <a:t>The important point here is we can only interpret </a:t>
            </a:r>
            <a:r>
              <a:rPr lang="en-US" altLang="en-US" sz="2000" smtClean="0">
                <a:sym typeface="Symbol" panose="05050102010706020507" pitchFamily="18" charset="2"/>
              </a:rPr>
              <a:t>X</a:t>
            </a:r>
            <a:r>
              <a:rPr lang="en-US" altLang="en-US" sz="2000" baseline="40000" smtClean="0">
                <a:sym typeface="Symbol" panose="05050102010706020507" pitchFamily="18" charset="2"/>
              </a:rPr>
              <a:t>2 </a:t>
            </a:r>
            <a:r>
              <a:rPr lang="en-US" altLang="en-US" sz="2000" smtClean="0">
                <a:sym typeface="Symbol" panose="05050102010706020507" pitchFamily="18" charset="2"/>
              </a:rPr>
              <a:t>if we also know its degrees of freedom, as we see later when we look at the chi-squared distribution.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71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71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669C89C-82E6-43CF-9719-83E7F35128A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Degrees of Freedom = 1</a:t>
            </a:r>
          </a:p>
        </p:txBody>
      </p:sp>
      <p:graphicFrame>
        <p:nvGraphicFramePr>
          <p:cNvPr id="303147" name="Group 43"/>
          <p:cNvGraphicFramePr>
            <a:graphicFrameLocks noGrp="1"/>
          </p:cNvGraphicFramePr>
          <p:nvPr>
            <p:ph idx="1"/>
          </p:nvPr>
        </p:nvGraphicFramePr>
        <p:xfrm>
          <a:off x="1281113" y="2017713"/>
          <a:ext cx="8416925" cy="4114800"/>
        </p:xfrm>
        <a:graphic>
          <a:graphicData uri="http://schemas.openxmlformats.org/drawingml/2006/table">
            <a:tbl>
              <a:tblPr/>
              <a:tblGrid>
                <a:gridCol w="2805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6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51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1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13-x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x-3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2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1 Total = 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3 Total = 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Table Total = 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81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813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E2D63A4-F4D5-4D06-8C1B-B39B3693306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81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/>
              <a:t>Degrees of Freedom = 4 (#rows-1) times (#cols -1)</a:t>
            </a:r>
          </a:p>
        </p:txBody>
      </p:sp>
      <p:graphicFrame>
        <p:nvGraphicFramePr>
          <p:cNvPr id="305196" name="Group 44"/>
          <p:cNvGraphicFramePr>
            <a:graphicFrameLocks noGrp="1"/>
          </p:cNvGraphicFramePr>
          <p:nvPr>
            <p:ph idx="1"/>
          </p:nvPr>
        </p:nvGraphicFramePr>
        <p:xfrm>
          <a:off x="487363" y="2017713"/>
          <a:ext cx="9210675" cy="4114800"/>
        </p:xfrm>
        <a:graphic>
          <a:graphicData uri="http://schemas.openxmlformats.org/drawingml/2006/table">
            <a:tbl>
              <a:tblPr/>
              <a:tblGrid>
                <a:gridCol w="2303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01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034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01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10-x-y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1 Total = 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u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10-u-v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2 Total =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bertus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12-x-u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7-y-v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x+y+u+v-9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Row 3 Total = 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lbertus Medium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8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1 Total = 12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2 Total = 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Column 3 Total = 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lbertus Medium" pitchFamily="34" charset="0"/>
                        </a:rPr>
                        <a:t>Table Total = 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4915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4915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102ED6B-8CE1-4DC8-965A-65C52F1551E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4915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Tolman, Ritchie and Kalish (1946)</a:t>
            </a:r>
          </a:p>
        </p:txBody>
      </p:sp>
      <p:sp>
        <p:nvSpPr>
          <p:cNvPr id="49158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05000"/>
            <a:ext cx="4132263" cy="6096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Place learning in rats</a:t>
            </a:r>
          </a:p>
        </p:txBody>
      </p:sp>
      <p:grpSp>
        <p:nvGrpSpPr>
          <p:cNvPr id="49159" name="Group 1062"/>
          <p:cNvGrpSpPr>
            <a:grpSpLocks/>
          </p:cNvGrpSpPr>
          <p:nvPr/>
        </p:nvGrpSpPr>
        <p:grpSpPr bwMode="auto">
          <a:xfrm>
            <a:off x="914400" y="2971800"/>
            <a:ext cx="3311525" cy="3262313"/>
            <a:chOff x="576" y="1872"/>
            <a:chExt cx="2086" cy="2055"/>
          </a:xfrm>
        </p:grpSpPr>
        <p:grpSp>
          <p:nvGrpSpPr>
            <p:cNvPr id="49181" name="Group 1058"/>
            <p:cNvGrpSpPr>
              <a:grpSpLocks/>
            </p:cNvGrpSpPr>
            <p:nvPr/>
          </p:nvGrpSpPr>
          <p:grpSpPr bwMode="auto">
            <a:xfrm>
              <a:off x="576" y="1872"/>
              <a:ext cx="2086" cy="1776"/>
              <a:chOff x="528" y="1488"/>
              <a:chExt cx="2086" cy="1776"/>
            </a:xfrm>
          </p:grpSpPr>
          <p:sp>
            <p:nvSpPr>
              <p:cNvPr id="49183" name="Oval 1033"/>
              <p:cNvSpPr>
                <a:spLocks noChangeArrowheads="1"/>
              </p:cNvSpPr>
              <p:nvPr/>
            </p:nvSpPr>
            <p:spPr bwMode="auto">
              <a:xfrm>
                <a:off x="528" y="2304"/>
                <a:ext cx="912" cy="960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</a:pPr>
                <a:endParaRPr lang="en-GB" altLang="en-US"/>
              </a:p>
            </p:txBody>
          </p:sp>
          <p:sp>
            <p:nvSpPr>
              <p:cNvPr id="49184" name="AutoShape 1034"/>
              <p:cNvSpPr>
                <a:spLocks noChangeArrowheads="1"/>
              </p:cNvSpPr>
              <p:nvPr/>
            </p:nvSpPr>
            <p:spPr bwMode="auto">
              <a:xfrm>
                <a:off x="912" y="1488"/>
                <a:ext cx="1200" cy="81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0 w 21600"/>
                  <a:gd name="T13" fmla="*/ 4844 h 21600"/>
                  <a:gd name="T14" fmla="*/ 20880 w 21600"/>
                  <a:gd name="T15" fmla="*/ 730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8078" y="0"/>
                    </a:lnTo>
                    <a:lnTo>
                      <a:pt x="18078" y="4846"/>
                    </a:lnTo>
                    <a:lnTo>
                      <a:pt x="12427" y="4846"/>
                    </a:lnTo>
                    <a:cubicBezTo>
                      <a:pt x="5564" y="4846"/>
                      <a:pt x="0" y="8120"/>
                      <a:pt x="0" y="12158"/>
                    </a:cubicBezTo>
                    <a:lnTo>
                      <a:pt x="0" y="21600"/>
                    </a:lnTo>
                    <a:lnTo>
                      <a:pt x="2521" y="21600"/>
                    </a:lnTo>
                    <a:lnTo>
                      <a:pt x="2521" y="12158"/>
                    </a:lnTo>
                    <a:cubicBezTo>
                      <a:pt x="2521" y="9482"/>
                      <a:pt x="6956" y="7312"/>
                      <a:pt x="12427" y="7312"/>
                    </a:cubicBezTo>
                    <a:lnTo>
                      <a:pt x="18078" y="7312"/>
                    </a:lnTo>
                    <a:lnTo>
                      <a:pt x="18078" y="12158"/>
                    </a:lnTo>
                    <a:lnTo>
                      <a:pt x="21600" y="6079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9185" name="Text Box 1035"/>
              <p:cNvSpPr txBox="1">
                <a:spLocks noChangeArrowheads="1"/>
              </p:cNvSpPr>
              <p:nvPr/>
            </p:nvSpPr>
            <p:spPr bwMode="auto">
              <a:xfrm>
                <a:off x="1920" y="1536"/>
                <a:ext cx="694" cy="32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</a:pPr>
                <a:r>
                  <a:rPr lang="en-US" altLang="en-US"/>
                  <a:t>Food</a:t>
                </a:r>
              </a:p>
            </p:txBody>
          </p:sp>
          <p:sp>
            <p:nvSpPr>
              <p:cNvPr id="49186" name="Text Box 1057"/>
              <p:cNvSpPr txBox="1">
                <a:spLocks noChangeArrowheads="1"/>
              </p:cNvSpPr>
              <p:nvPr/>
            </p:nvSpPr>
            <p:spPr bwMode="auto">
              <a:xfrm>
                <a:off x="864" y="1632"/>
                <a:ext cx="230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None/>
                </a:pPr>
                <a:r>
                  <a:rPr lang="en-US" altLang="en-US" sz="1800"/>
                  <a:t>A</a:t>
                </a:r>
                <a:endParaRPr lang="en-US" altLang="en-US"/>
              </a:p>
            </p:txBody>
          </p:sp>
        </p:grpSp>
        <p:sp>
          <p:nvSpPr>
            <p:cNvPr id="49182" name="Text Box 1060"/>
            <p:cNvSpPr txBox="1">
              <a:spLocks noChangeArrowheads="1"/>
            </p:cNvSpPr>
            <p:nvPr/>
          </p:nvSpPr>
          <p:spPr bwMode="auto">
            <a:xfrm>
              <a:off x="1392" y="3600"/>
              <a:ext cx="94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</a:pPr>
              <a:r>
                <a:rPr lang="en-US" altLang="en-US"/>
                <a:t>Phase 1</a:t>
              </a:r>
            </a:p>
          </p:txBody>
        </p:sp>
      </p:grpSp>
      <p:grpSp>
        <p:nvGrpSpPr>
          <p:cNvPr id="49160" name="Group 1067"/>
          <p:cNvGrpSpPr>
            <a:grpSpLocks/>
          </p:cNvGrpSpPr>
          <p:nvPr/>
        </p:nvGrpSpPr>
        <p:grpSpPr bwMode="auto">
          <a:xfrm>
            <a:off x="4479925" y="2590800"/>
            <a:ext cx="5118100" cy="3581400"/>
            <a:chOff x="2822" y="1632"/>
            <a:chExt cx="3224" cy="2256"/>
          </a:xfrm>
        </p:grpSpPr>
        <p:grpSp>
          <p:nvGrpSpPr>
            <p:cNvPr id="49161" name="Group 1064"/>
            <p:cNvGrpSpPr>
              <a:grpSpLocks/>
            </p:cNvGrpSpPr>
            <p:nvPr/>
          </p:nvGrpSpPr>
          <p:grpSpPr bwMode="auto">
            <a:xfrm>
              <a:off x="2880" y="1632"/>
              <a:ext cx="3166" cy="2256"/>
              <a:chOff x="2880" y="1632"/>
              <a:chExt cx="3166" cy="2256"/>
            </a:xfrm>
          </p:grpSpPr>
          <p:sp>
            <p:nvSpPr>
              <p:cNvPr id="49164" name="Text Box 1046"/>
              <p:cNvSpPr txBox="1">
                <a:spLocks noChangeArrowheads="1"/>
              </p:cNvSpPr>
              <p:nvPr/>
            </p:nvSpPr>
            <p:spPr bwMode="auto">
              <a:xfrm>
                <a:off x="4848" y="2448"/>
                <a:ext cx="1198" cy="5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Albertus Medium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Albertus Medium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Albertus Medium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1600">
                    <a:solidFill>
                      <a:schemeClr val="tx1"/>
                    </a:solidFill>
                    <a:latin typeface="Albertus Medium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1200">
                    <a:solidFill>
                      <a:schemeClr val="tx1"/>
                    </a:solidFill>
                    <a:latin typeface="Albertus Medium" pitchFamily="34" charset="0"/>
                  </a:defRPr>
                </a:lvl9pPr>
              </a:lstStyle>
              <a:p>
                <a:pPr eaLnBrk="1" hangingPunct="1"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None/>
                </a:pPr>
                <a:r>
                  <a:rPr lang="en-US" altLang="en-US" sz="1800"/>
                  <a:t>D: New alley to original food source</a:t>
                </a:r>
                <a:endParaRPr lang="en-US" altLang="en-US"/>
              </a:p>
            </p:txBody>
          </p:sp>
          <p:grpSp>
            <p:nvGrpSpPr>
              <p:cNvPr id="49165" name="Group 1063"/>
              <p:cNvGrpSpPr>
                <a:grpSpLocks/>
              </p:cNvGrpSpPr>
              <p:nvPr/>
            </p:nvGrpSpPr>
            <p:grpSpPr bwMode="auto">
              <a:xfrm>
                <a:off x="2880" y="1632"/>
                <a:ext cx="2374" cy="2256"/>
                <a:chOff x="2880" y="1632"/>
                <a:chExt cx="2374" cy="2256"/>
              </a:xfrm>
            </p:grpSpPr>
            <p:grpSp>
              <p:nvGrpSpPr>
                <p:cNvPr id="49166" name="Group 1059"/>
                <p:cNvGrpSpPr>
                  <a:grpSpLocks/>
                </p:cNvGrpSpPr>
                <p:nvPr/>
              </p:nvGrpSpPr>
              <p:grpSpPr bwMode="auto">
                <a:xfrm>
                  <a:off x="2880" y="1632"/>
                  <a:ext cx="2374" cy="2112"/>
                  <a:chOff x="2928" y="1200"/>
                  <a:chExt cx="2374" cy="2112"/>
                </a:xfrm>
              </p:grpSpPr>
              <p:sp>
                <p:nvSpPr>
                  <p:cNvPr id="49168" name="Oval 1038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352"/>
                    <a:ext cx="912" cy="960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69" name="AutoShape 1040"/>
                  <p:cNvSpPr>
                    <a:spLocks noChangeArrowheads="1"/>
                  </p:cNvSpPr>
                  <p:nvPr/>
                </p:nvSpPr>
                <p:spPr bwMode="auto">
                  <a:xfrm rot="-1500000">
                    <a:off x="3168" y="1968"/>
                    <a:ext cx="240" cy="480"/>
                  </a:xfrm>
                  <a:prstGeom prst="upArrow">
                    <a:avLst>
                      <a:gd name="adj1" fmla="val 46259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0" name="AutoShape 1041"/>
                  <p:cNvSpPr>
                    <a:spLocks noChangeArrowheads="1"/>
                  </p:cNvSpPr>
                  <p:nvPr/>
                </p:nvSpPr>
                <p:spPr bwMode="auto">
                  <a:xfrm rot="1500000">
                    <a:off x="3792" y="1968"/>
                    <a:ext cx="192" cy="480"/>
                  </a:xfrm>
                  <a:prstGeom prst="upArrow">
                    <a:avLst>
                      <a:gd name="adj1" fmla="val 60111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1" name="AutoShape 1042"/>
                  <p:cNvSpPr>
                    <a:spLocks noChangeArrowheads="1"/>
                  </p:cNvSpPr>
                  <p:nvPr/>
                </p:nvSpPr>
                <p:spPr bwMode="auto">
                  <a:xfrm>
                    <a:off x="3492" y="1902"/>
                    <a:ext cx="192" cy="480"/>
                  </a:xfrm>
                  <a:prstGeom prst="upArrow">
                    <a:avLst>
                      <a:gd name="adj1" fmla="val 60111"/>
                      <a:gd name="adj2" fmla="val 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2" name="AutoShape 1043"/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4248" y="1512"/>
                    <a:ext cx="288" cy="1296"/>
                  </a:xfrm>
                  <a:prstGeom prst="upArrow">
                    <a:avLst>
                      <a:gd name="adj1" fmla="val 50000"/>
                      <a:gd name="adj2" fmla="val 112500"/>
                    </a:avLst>
                  </a:prstGeom>
                  <a:noFill/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endParaRPr lang="en-GB" altLang="en-US"/>
                  </a:p>
                </p:txBody>
              </p:sp>
              <p:sp>
                <p:nvSpPr>
                  <p:cNvPr id="49173" name="Text Box 104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08" y="1680"/>
                    <a:ext cx="694" cy="32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</a:pPr>
                    <a:r>
                      <a:rPr lang="en-US" altLang="en-US"/>
                      <a:t>Food</a:t>
                    </a:r>
                  </a:p>
                </p:txBody>
              </p:sp>
              <p:sp>
                <p:nvSpPr>
                  <p:cNvPr id="49174" name="Text Box 10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04" y="1632"/>
                    <a:ext cx="230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A</a:t>
                    </a:r>
                    <a:endParaRPr lang="en-US" altLang="en-US"/>
                  </a:p>
                </p:txBody>
              </p:sp>
              <p:sp>
                <p:nvSpPr>
                  <p:cNvPr id="49175" name="Text Box 10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88" y="1776"/>
                    <a:ext cx="214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C</a:t>
                    </a:r>
                    <a:endParaRPr lang="en-US" altLang="en-US"/>
                  </a:p>
                </p:txBody>
              </p:sp>
              <p:sp>
                <p:nvSpPr>
                  <p:cNvPr id="49176" name="Text Box 10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28" y="1776"/>
                    <a:ext cx="290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B</a:t>
                    </a:r>
                    <a:endParaRPr lang="en-US" altLang="en-US"/>
                  </a:p>
                </p:txBody>
              </p:sp>
              <p:sp>
                <p:nvSpPr>
                  <p:cNvPr id="49177" name="Text Box 10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752" y="1488"/>
                    <a:ext cx="21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D</a:t>
                    </a:r>
                    <a:endParaRPr lang="en-US" altLang="en-US"/>
                  </a:p>
                </p:txBody>
              </p:sp>
              <p:sp>
                <p:nvSpPr>
                  <p:cNvPr id="49178" name="Line 105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464" y="2160"/>
                    <a:ext cx="432" cy="33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49179" name="Text Box 10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2" y="1200"/>
                    <a:ext cx="597" cy="23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lr>
                        <a:schemeClr val="folHlink"/>
                      </a:buClr>
                      <a:buSzPct val="60000"/>
                      <a:buFont typeface="Wingdings" panose="05000000000000000000" pitchFamily="2" charset="2"/>
                      <a:buChar char="n"/>
                      <a:defRPr sz="28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Char char="n"/>
                      <a:defRPr sz="24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lr>
                        <a:schemeClr val="folHlink"/>
                      </a:buClr>
                      <a:buSzPct val="50000"/>
                      <a:buFont typeface="Wingdings" panose="05000000000000000000" pitchFamily="2" charset="2"/>
                      <a:buChar char="n"/>
                      <a:defRPr sz="20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lr>
                        <a:schemeClr val="accent2"/>
                      </a:buClr>
                      <a:buSzPct val="55000"/>
                      <a:buFont typeface="Wingdings" panose="05000000000000000000" pitchFamily="2" charset="2"/>
                      <a:buChar char="n"/>
                      <a:defRPr sz="16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lr>
                        <a:schemeClr val="accent1"/>
                      </a:buClr>
                      <a:buSzPct val="50000"/>
                      <a:buFont typeface="Wingdings" panose="05000000000000000000" pitchFamily="2" charset="2"/>
                      <a:buChar char="n"/>
                      <a:defRPr sz="1200">
                        <a:solidFill>
                          <a:schemeClr val="tx1"/>
                        </a:solidFill>
                        <a:latin typeface="Albertus Medium" pitchFamily="34" charset="0"/>
                      </a:defRPr>
                    </a:lvl9pPr>
                  </a:lstStyle>
                  <a:p>
                    <a:pPr eaLnBrk="1" hangingPunct="1">
                      <a:buClr>
                        <a:schemeClr val="hlink"/>
                      </a:buClr>
                      <a:buSzPct val="55000"/>
                      <a:buFont typeface="Wingdings" panose="05000000000000000000" pitchFamily="2" charset="2"/>
                      <a:buNone/>
                    </a:pPr>
                    <a:r>
                      <a:rPr lang="en-US" altLang="en-US" sz="1800"/>
                      <a:t>Blocked</a:t>
                    </a:r>
                    <a:endParaRPr lang="en-US" altLang="en-US"/>
                  </a:p>
                </p:txBody>
              </p:sp>
              <p:sp>
                <p:nvSpPr>
                  <p:cNvPr id="49180" name="Line 1056"/>
                  <p:cNvSpPr>
                    <a:spLocks noChangeShapeType="1"/>
                  </p:cNvSpPr>
                  <p:nvPr/>
                </p:nvSpPr>
                <p:spPr bwMode="auto">
                  <a:xfrm>
                    <a:off x="3456" y="1392"/>
                    <a:ext cx="144" cy="52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49167" name="Text Box 1061"/>
                <p:cNvSpPr txBox="1">
                  <a:spLocks noChangeArrowheads="1"/>
                </p:cNvSpPr>
                <p:nvPr/>
              </p:nvSpPr>
              <p:spPr bwMode="auto">
                <a:xfrm>
                  <a:off x="3955" y="3561"/>
                  <a:ext cx="941" cy="3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anose="05000000000000000000" pitchFamily="2" charset="2"/>
                    <a:buChar char="n"/>
                    <a:defRPr sz="2800">
                      <a:solidFill>
                        <a:schemeClr val="tx1"/>
                      </a:solidFill>
                      <a:latin typeface="Albertus Medium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lr>
                      <a:schemeClr val="hlink"/>
                    </a:buClr>
                    <a:buSzPct val="55000"/>
                    <a:buFont typeface="Wingdings" panose="05000000000000000000" pitchFamily="2" charset="2"/>
                    <a:buChar char="n"/>
                    <a:defRPr sz="2400">
                      <a:solidFill>
                        <a:schemeClr val="tx1"/>
                      </a:solidFill>
                      <a:latin typeface="Albertus Medium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lr>
                      <a:schemeClr val="folHlink"/>
                    </a:buClr>
                    <a:buSzPct val="50000"/>
                    <a:buFont typeface="Wingdings" panose="05000000000000000000" pitchFamily="2" charset="2"/>
                    <a:buChar char="n"/>
                    <a:defRPr sz="2000">
                      <a:solidFill>
                        <a:schemeClr val="tx1"/>
                      </a:solidFill>
                      <a:latin typeface="Albertus Medium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lr>
                      <a:schemeClr val="accent2"/>
                    </a:buClr>
                    <a:buSzPct val="55000"/>
                    <a:buFont typeface="Wingdings" panose="05000000000000000000" pitchFamily="2" charset="2"/>
                    <a:buChar char="n"/>
                    <a:defRPr sz="1600">
                      <a:solidFill>
                        <a:schemeClr val="tx1"/>
                      </a:solidFill>
                      <a:latin typeface="Albertus Medium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accent1"/>
                    </a:buClr>
                    <a:buSzPct val="50000"/>
                    <a:buFont typeface="Wingdings" panose="05000000000000000000" pitchFamily="2" charset="2"/>
                    <a:buChar char="n"/>
                    <a:defRPr sz="1200">
                      <a:solidFill>
                        <a:schemeClr val="tx1"/>
                      </a:solidFill>
                      <a:latin typeface="Albertus Medium" pitchFamily="34" charset="0"/>
                    </a:defRPr>
                  </a:lvl9pPr>
                </a:lstStyle>
                <a:p>
                  <a:pPr eaLnBrk="1" hangingPunct="1">
                    <a:buClr>
                      <a:schemeClr val="hlink"/>
                    </a:buClr>
                    <a:buSzPct val="55000"/>
                  </a:pPr>
                  <a:r>
                    <a:rPr lang="en-US" altLang="en-US"/>
                    <a:t>Phase 2</a:t>
                  </a:r>
                </a:p>
              </p:txBody>
            </p:sp>
          </p:grpSp>
        </p:grpSp>
        <p:sp>
          <p:nvSpPr>
            <p:cNvPr id="49162" name="Text Box 1065"/>
            <p:cNvSpPr txBox="1">
              <a:spLocks noChangeArrowheads="1"/>
            </p:cNvSpPr>
            <p:nvPr/>
          </p:nvSpPr>
          <p:spPr bwMode="auto">
            <a:xfrm>
              <a:off x="2822" y="2007"/>
              <a:ext cx="37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  <a:buFont typeface="Wingdings" panose="05000000000000000000" pitchFamily="2" charset="2"/>
                <a:buNone/>
              </a:pPr>
              <a:r>
                <a:rPr lang="en-US" altLang="en-US" sz="1600"/>
                <a:t>New</a:t>
              </a:r>
              <a:endParaRPr lang="en-US" altLang="en-US"/>
            </a:p>
          </p:txBody>
        </p:sp>
        <p:sp>
          <p:nvSpPr>
            <p:cNvPr id="49163" name="Text Box 1066"/>
            <p:cNvSpPr txBox="1">
              <a:spLocks noChangeArrowheads="1"/>
            </p:cNvSpPr>
            <p:nvPr/>
          </p:nvSpPr>
          <p:spPr bwMode="auto">
            <a:xfrm>
              <a:off x="3757" y="2016"/>
              <a:ext cx="37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Albertus Medium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Albertus Medium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Albertus Medium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1600">
                  <a:solidFill>
                    <a:schemeClr val="tx1"/>
                  </a:solidFill>
                  <a:latin typeface="Albertus Medium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1200">
                  <a:solidFill>
                    <a:schemeClr val="tx1"/>
                  </a:solidFill>
                  <a:latin typeface="Albertus Medium" pitchFamily="34" charset="0"/>
                </a:defRPr>
              </a:lvl9pPr>
            </a:lstStyle>
            <a:p>
              <a:pPr eaLnBrk="1" hangingPunct="1">
                <a:buClr>
                  <a:schemeClr val="hlink"/>
                </a:buClr>
                <a:buSzPct val="55000"/>
                <a:buFont typeface="Wingdings" panose="05000000000000000000" pitchFamily="2" charset="2"/>
                <a:buNone/>
              </a:pPr>
              <a:r>
                <a:rPr lang="en-US" altLang="en-US" sz="1600"/>
                <a:t>New</a:t>
              </a:r>
              <a:endParaRPr lang="en-US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01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01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281524D-6CC7-49E7-9712-82095BA0D9B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0181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None/>
            </a:pPr>
            <a:r>
              <a:rPr lang="en-US" altLang="en-US" smtClean="0"/>
              <a:t>The Chi-Squared Goodness of Fit Test by hand</a:t>
            </a:r>
          </a:p>
        </p:txBody>
      </p:sp>
      <p:sp>
        <p:nvSpPr>
          <p:cNvPr id="50182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3124200"/>
            <a:ext cx="8126412" cy="3008313"/>
          </a:xfrm>
        </p:spPr>
        <p:txBody>
          <a:bodyPr/>
          <a:lstStyle/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Tolman, Ritchie and Kalish (1946)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X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=(4-8)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/8+(5-8)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/8+(8-8)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/8+(15-8)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/8 = 9.25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The 95% percentile of the </a:t>
            </a:r>
            <a:r>
              <a:rPr lang="en-US" altLang="en-US" sz="1800" smtClean="0">
                <a:sym typeface="Symbol" panose="05050102010706020507" pitchFamily="18" charset="2"/>
              </a:rPr>
              <a:t></a:t>
            </a:r>
            <a:r>
              <a:rPr lang="en-US" altLang="en-US" sz="1800" baseline="40000" smtClean="0"/>
              <a:t>2</a:t>
            </a:r>
            <a:r>
              <a:rPr lang="en-US" altLang="en-US" sz="1800" smtClean="0"/>
              <a:t>(3) distribution is 7.82 (from tables)</a:t>
            </a:r>
          </a:p>
          <a:p>
            <a:pPr lvl="3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400" smtClean="0"/>
              <a:t>P &lt; 0.05</a:t>
            </a:r>
          </a:p>
          <a:p>
            <a:pPr lvl="3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400" smtClean="0"/>
              <a:t>Exact P = 0.0261</a:t>
            </a:r>
          </a:p>
          <a:p>
            <a:pPr lvl="4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000" smtClean="0"/>
              <a:t>Via MATLAB: 1-chi2cdf(9.25,3)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Char char="·"/>
            </a:pPr>
            <a:r>
              <a:rPr lang="en-US" altLang="en-US" sz="1800" smtClean="0"/>
              <a:t>We reject the Null Hypothesis that Alleys are chosen equiprobably.</a:t>
            </a:r>
          </a:p>
        </p:txBody>
      </p:sp>
      <p:graphicFrame>
        <p:nvGraphicFramePr>
          <p:cNvPr id="50183" name="Object 103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1733550" y="1981200"/>
          <a:ext cx="4125913" cy="2484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96" name="Document" r:id="rId3" imgW="6233160" imgH="4064508" progId="Word.Document.8">
                  <p:embed/>
                </p:oleObj>
              </mc:Choice>
              <mc:Fallback>
                <p:oleObj name="Document" r:id="rId3" imgW="6233160" imgH="4064508" progId="Word.Document.8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3550" y="1981200"/>
                        <a:ext cx="4125913" cy="2484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120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120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844E7B8-2871-4E55-9411-84D55A922B7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120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1206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Enter the data</a:t>
            </a:r>
          </a:p>
          <a:p>
            <a:pPr lvl="1" eaLnBrk="1" hangingPunct="1"/>
            <a:r>
              <a:rPr lang="en-US" altLang="en-US" sz="2000" smtClean="0"/>
              <a:t>‘alley’ </a:t>
            </a:r>
          </a:p>
          <a:p>
            <a:pPr lvl="2" eaLnBrk="1" hangingPunct="1"/>
            <a:r>
              <a:rPr lang="en-US" altLang="en-US" sz="1800" smtClean="0"/>
              <a:t>nominal</a:t>
            </a:r>
          </a:p>
          <a:p>
            <a:pPr lvl="3" eaLnBrk="1" hangingPunct="1"/>
            <a:r>
              <a:rPr lang="en-US" altLang="en-US" sz="1400" smtClean="0"/>
              <a:t>1,2,3,4</a:t>
            </a:r>
          </a:p>
          <a:p>
            <a:pPr lvl="1" eaLnBrk="1" hangingPunct="1"/>
            <a:r>
              <a:rPr lang="en-US" altLang="en-US" sz="2000" smtClean="0"/>
              <a:t>‘choices’</a:t>
            </a:r>
          </a:p>
          <a:p>
            <a:pPr lvl="2" eaLnBrk="1" hangingPunct="1"/>
            <a:r>
              <a:rPr lang="en-US" altLang="en-US" sz="1800" smtClean="0"/>
              <a:t>frequencies</a:t>
            </a:r>
          </a:p>
          <a:p>
            <a:pPr lvl="3" eaLnBrk="1" hangingPunct="1"/>
            <a:r>
              <a:rPr lang="en-US" altLang="en-US" sz="1400" smtClean="0"/>
              <a:t>4,5,8,15</a:t>
            </a:r>
          </a:p>
        </p:txBody>
      </p:sp>
      <p:pic>
        <p:nvPicPr>
          <p:cNvPr id="51207" name="Picture 10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363" y="2133600"/>
            <a:ext cx="318770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222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222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4451A89-1044-42AC-B846-DA3185C969C3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22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22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Give the alleys labels</a:t>
            </a:r>
          </a:p>
          <a:p>
            <a:pPr lvl="1" eaLnBrk="1" hangingPunct="1"/>
            <a:r>
              <a:rPr lang="en-US" altLang="en-US" sz="2000" smtClean="0"/>
              <a:t>1 = ‘A’</a:t>
            </a:r>
          </a:p>
          <a:p>
            <a:pPr lvl="1" eaLnBrk="1" hangingPunct="1"/>
            <a:r>
              <a:rPr lang="en-US" altLang="en-US" sz="2000" smtClean="0"/>
              <a:t>2 = ‘B’</a:t>
            </a:r>
          </a:p>
          <a:p>
            <a:pPr lvl="1" eaLnBrk="1" hangingPunct="1"/>
            <a:r>
              <a:rPr lang="en-US" altLang="en-US" sz="2000" smtClean="0"/>
              <a:t>etc.</a:t>
            </a:r>
          </a:p>
        </p:txBody>
      </p:sp>
      <p:pic>
        <p:nvPicPr>
          <p:cNvPr id="52231" name="Picture 5"/>
          <p:cNvPicPr>
            <a:picLocks noGrp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4563" y="2209800"/>
            <a:ext cx="2701925" cy="12795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56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560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7561A0-E5CA-499F-A9DE-043BA493B8B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The Naming of Parts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Categorical Data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Frequency Tables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Goodness-of-Fit Test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Distribution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Binomial Test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The Chi-squared test for association</a:t>
            </a:r>
          </a:p>
          <a:p>
            <a:pPr eaLnBrk="1" hangingPunct="1">
              <a:buFont typeface="Wingdings" panose="05000000000000000000" pitchFamily="2" charset="2"/>
              <a:buChar char="§"/>
            </a:pPr>
            <a:r>
              <a:rPr lang="en-GB" altLang="en-US" sz="2400" smtClean="0"/>
              <a:t>Simpson, Cohen and McNemar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325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325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3DF51FC-2F1E-4522-933D-17323D5B906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325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3254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281113" y="2017713"/>
            <a:ext cx="4125912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Data </a:t>
            </a:r>
            <a:r>
              <a:rPr lang="en-US" altLang="en-US" sz="2400" smtClean="0">
                <a:sym typeface="Symbol" panose="05050102010706020507" pitchFamily="18" charset="2"/>
              </a:rPr>
              <a:t> Weight Cases …</a:t>
            </a:r>
          </a:p>
          <a:p>
            <a:pPr eaLnBrk="1" hangingPunct="1"/>
            <a:r>
              <a:rPr lang="en-US" altLang="en-US" sz="2400" smtClean="0"/>
              <a:t>Select ‘choices’ as this contains the frequency data</a:t>
            </a:r>
          </a:p>
        </p:txBody>
      </p:sp>
      <p:pic>
        <p:nvPicPr>
          <p:cNvPr id="53255" name="Picture 10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2514600"/>
            <a:ext cx="3970337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427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427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E7CBC56-EF87-4E39-9D56-65294A256378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42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Chi-Square(d) Goodness of Fit Test by SPSS</a:t>
            </a:r>
          </a:p>
        </p:txBody>
      </p:sp>
      <p:sp>
        <p:nvSpPr>
          <p:cNvPr id="5427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20574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</a:t>
            </a:r>
            <a:r>
              <a:rPr lang="en-US" altLang="en-US" sz="2400" smtClean="0"/>
              <a:t> Non-parametric statistics </a:t>
            </a:r>
            <a:r>
              <a:rPr lang="en-US" altLang="en-US" sz="2400" smtClean="0">
                <a:sym typeface="Symbol" panose="05050102010706020507" pitchFamily="18" charset="2"/>
              </a:rPr>
              <a:t> Chi-square ...</a:t>
            </a:r>
            <a:endParaRPr lang="en-US" altLang="en-US" sz="2400" smtClean="0"/>
          </a:p>
          <a:p>
            <a:pPr eaLnBrk="1" hangingPunct="1"/>
            <a:r>
              <a:rPr lang="en-US" altLang="en-US" sz="2400" smtClean="0"/>
              <a:t>Enter the hypothetical probabilities …</a:t>
            </a:r>
          </a:p>
          <a:p>
            <a:pPr eaLnBrk="1" hangingPunct="1"/>
            <a:r>
              <a:rPr lang="en-US" altLang="en-US" sz="2400" smtClean="0"/>
              <a:t>or the expected frequencies</a:t>
            </a:r>
          </a:p>
        </p:txBody>
      </p:sp>
      <p:pic>
        <p:nvPicPr>
          <p:cNvPr id="5427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1371600"/>
            <a:ext cx="4019550" cy="232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429000"/>
            <a:ext cx="501332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529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530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75B8DD0-D168-462F-8F0D-9EB45BC2D2C5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53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Output from Chi-Square Test</a:t>
            </a:r>
          </a:p>
        </p:txBody>
      </p:sp>
      <p:sp>
        <p:nvSpPr>
          <p:cNvPr id="55302" name="Rectangle 4"/>
          <p:cNvSpPr>
            <a:spLocks noChangeArrowheads="1"/>
          </p:cNvSpPr>
          <p:nvPr/>
        </p:nvSpPr>
        <p:spPr bwMode="auto">
          <a:xfrm>
            <a:off x="2311400" y="1981200"/>
            <a:ext cx="2520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000000"/>
                </a:solidFill>
                <a:latin typeface="Arial" panose="020B0604020202020204" pitchFamily="34" charset="0"/>
              </a:rPr>
              <a:t>Chi-Square Test</a:t>
            </a:r>
          </a:p>
        </p:txBody>
      </p:sp>
      <p:pic>
        <p:nvPicPr>
          <p:cNvPr id="5530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2590800"/>
            <a:ext cx="3870325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4419600"/>
            <a:ext cx="3662363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632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632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FE102CB-8BF5-4F33-8C14-A477AAD4897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63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500"/>
              </a:spcBef>
              <a:spcAft>
                <a:spcPts val="500"/>
              </a:spcAft>
              <a:buFont typeface="Symbol" panose="05050102010706020507" pitchFamily="18" charset="2"/>
              <a:buNone/>
            </a:pPr>
            <a:r>
              <a:rPr lang="en-US" altLang="en-US" smtClean="0"/>
              <a:t>The Chi-Squared (</a:t>
            </a:r>
            <a:r>
              <a:rPr lang="en-US" altLang="en-US" sz="4400" smtClean="0">
                <a:sym typeface="Symbol" panose="05050102010706020507" pitchFamily="18" charset="2"/>
              </a:rPr>
              <a:t></a:t>
            </a:r>
            <a:r>
              <a:rPr lang="en-US" altLang="en-US" sz="4000" baseline="38000" smtClean="0">
                <a:sym typeface="Symbol" panose="05050102010706020507" pitchFamily="18" charset="2"/>
              </a:rPr>
              <a:t>2</a:t>
            </a:r>
            <a:r>
              <a:rPr lang="en-US" altLang="en-US" smtClean="0">
                <a:sym typeface="Symbol" panose="05050102010706020507" pitchFamily="18" charset="2"/>
              </a:rPr>
              <a:t>) Distribution</a:t>
            </a:r>
            <a:endParaRPr lang="en-US" altLang="en-US" smtClean="0"/>
          </a:p>
        </p:txBody>
      </p:sp>
      <p:pic>
        <p:nvPicPr>
          <p:cNvPr id="56326" name="Picture 7" descr="chisquared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3763" y="2057400"/>
            <a:ext cx="5010150" cy="3429000"/>
          </a:xfrm>
        </p:spPr>
      </p:pic>
      <p:sp>
        <p:nvSpPr>
          <p:cNvPr id="56327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19812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Shape determined by ‘degrees of freedom’ (df)</a:t>
            </a:r>
          </a:p>
          <a:p>
            <a:pPr eaLnBrk="1" hangingPunct="1"/>
            <a:r>
              <a:rPr lang="en-US" altLang="en-US" sz="2400" smtClean="0"/>
              <a:t>J-shaped for df = 1 or 2</a:t>
            </a:r>
          </a:p>
          <a:p>
            <a:pPr eaLnBrk="1" hangingPunct="1"/>
            <a:r>
              <a:rPr lang="en-US" altLang="en-US" sz="2400" smtClean="0"/>
              <a:t>Unimodal for df &gt; 2</a:t>
            </a:r>
          </a:p>
          <a:p>
            <a:pPr lvl="1" eaLnBrk="1" hangingPunct="1"/>
            <a:r>
              <a:rPr lang="en-US" altLang="en-US" sz="2000" smtClean="0"/>
              <a:t>Mode </a:t>
            </a:r>
            <a:r>
              <a:rPr lang="en-US" altLang="en-US" sz="2000" smtClean="0">
                <a:sym typeface="Symbol" panose="05050102010706020507" pitchFamily="18" charset="2"/>
              </a:rPr>
              <a:t>= df - 2</a:t>
            </a:r>
          </a:p>
          <a:p>
            <a:pPr eaLnBrk="1" hangingPunct="1"/>
            <a:r>
              <a:rPr lang="en-US" altLang="en-US" sz="2400" smtClean="0">
                <a:sym typeface="Symbol" panose="05050102010706020507" pitchFamily="18" charset="2"/>
              </a:rPr>
              <a:t>Mean = df</a:t>
            </a:r>
            <a:r>
              <a:rPr lang="en-US" altLang="en-US" sz="24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73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734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DE3C2ED-53D3-4A36-BCB7-3F3A42BE5A5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73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Chance performance and the Binomial Test</a:t>
            </a:r>
          </a:p>
        </p:txBody>
      </p:sp>
      <p:sp>
        <p:nvSpPr>
          <p:cNvPr id="573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In a multiple choice test</a:t>
            </a:r>
          </a:p>
          <a:p>
            <a:pPr lvl="1" eaLnBrk="1" hangingPunct="1"/>
            <a:r>
              <a:rPr lang="en-US" altLang="en-US" smtClean="0"/>
              <a:t>2-alternative forced choice (2AFC)</a:t>
            </a:r>
          </a:p>
          <a:p>
            <a:pPr lvl="2" eaLnBrk="1" hangingPunct="1"/>
            <a:r>
              <a:rPr lang="en-US" altLang="en-US" smtClean="0"/>
              <a:t>p(correct) = p(error) = 0.5</a:t>
            </a:r>
          </a:p>
          <a:p>
            <a:pPr lvl="1" eaLnBrk="1" hangingPunct="1"/>
            <a:r>
              <a:rPr lang="en-US" altLang="en-US" smtClean="0"/>
              <a:t>4AFC …</a:t>
            </a:r>
          </a:p>
          <a:p>
            <a:pPr lvl="2" eaLnBrk="1" hangingPunct="1"/>
            <a:r>
              <a:rPr lang="en-US" altLang="en-US" smtClean="0"/>
              <a:t>p(correct) = 0.25, p(error) = 0.75</a:t>
            </a:r>
          </a:p>
          <a:p>
            <a:pPr eaLnBrk="1" hangingPunct="1"/>
            <a:r>
              <a:rPr lang="en-US" altLang="en-US" smtClean="0"/>
              <a:t>Was the subject just guessing when she got 14/20 in a 2AFC test?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837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837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EAC03D0-EA12-4F2C-867B-362369CE7B9A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83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Binomial Test</a:t>
            </a:r>
          </a:p>
        </p:txBody>
      </p:sp>
      <p:sp>
        <p:nvSpPr>
          <p:cNvPr id="5837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21336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Analyze </a:t>
            </a:r>
            <a:r>
              <a:rPr lang="en-US" altLang="en-US" sz="2400" smtClean="0">
                <a:sym typeface="Symbol" panose="05050102010706020507" pitchFamily="18" charset="2"/>
              </a:rPr>
              <a:t> Non-Parametric  Binomial Test </a:t>
            </a:r>
          </a:p>
        </p:txBody>
      </p:sp>
      <p:pic>
        <p:nvPicPr>
          <p:cNvPr id="5837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3" y="2590800"/>
            <a:ext cx="43942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5939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5939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2FC9711-73DD-4F12-989C-4FDF3AE4125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593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Output of Binomial Test</a:t>
            </a:r>
          </a:p>
        </p:txBody>
      </p:sp>
      <p:pic>
        <p:nvPicPr>
          <p:cNvPr id="5939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2133600"/>
            <a:ext cx="6297613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9" name="Text Box 4"/>
          <p:cNvSpPr txBox="1">
            <a:spLocks noChangeArrowheads="1"/>
          </p:cNvSpPr>
          <p:nvPr/>
        </p:nvSpPr>
        <p:spPr bwMode="auto">
          <a:xfrm>
            <a:off x="1303338" y="3952875"/>
            <a:ext cx="7691437" cy="239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/>
              <a:t>The data (14/20) are consistent with chance performance</a:t>
            </a:r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/>
              <a:t>Confidence interval approach can be a more informative alternative</a:t>
            </a:r>
          </a:p>
          <a:p>
            <a:pPr lvl="1" eaLnBrk="1" hangingPunct="1"/>
            <a:endParaRPr lang="en-US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04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04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F9B50067-4B49-4EE0-A590-9619F8EE588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04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Confidence Intervals for Binomial Proportions</a:t>
            </a:r>
          </a:p>
        </p:txBody>
      </p:sp>
      <p:sp>
        <p:nvSpPr>
          <p:cNvPr id="60422" name="Text Box 4"/>
          <p:cNvSpPr txBox="1">
            <a:spLocks noChangeArrowheads="1"/>
          </p:cNvSpPr>
          <p:nvPr/>
        </p:nvSpPr>
        <p:spPr bwMode="auto">
          <a:xfrm>
            <a:off x="908050" y="2438400"/>
            <a:ext cx="7691438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X=14, N=20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95% CI (WALD)	(0.499,	0.901)	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95% CI (WILSON)	(0.481,	0.855)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>
                <a:solidFill>
                  <a:srgbClr val="000000"/>
                </a:solidFill>
              </a:rPr>
              <a:t>Consistent with the P values, the Confidence Interval only </a:t>
            </a:r>
            <a:r>
              <a:rPr lang="en-US" altLang="en-US" sz="2000" b="1" i="1">
                <a:solidFill>
                  <a:srgbClr val="000000"/>
                </a:solidFill>
              </a:rPr>
              <a:t>just</a:t>
            </a:r>
            <a:r>
              <a:rPr lang="en-US" altLang="en-US" sz="2000" b="1">
                <a:solidFill>
                  <a:srgbClr val="000000"/>
                </a:solidFill>
              </a:rPr>
              <a:t> includes 0.5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</a:rPr>
              <a:t>(Calculated using a spreadsheet available on the CBU statistics website at </a:t>
            </a:r>
            <a:r>
              <a:rPr lang="en-US" altLang="en-US" sz="1600">
                <a:latin typeface="Times New Roman" panose="02020603050405020304" pitchFamily="18" charset="0"/>
                <a:hlinkClick r:id="rId2"/>
              </a:rPr>
              <a:t>http://imaging.mrc-cbu.cam.ac.uk/statswiki/FAQ/BinomialConfidence</a:t>
            </a:r>
            <a:r>
              <a:rPr lang="en-US" altLang="en-US" sz="1600" b="1">
                <a:solidFill>
                  <a:srgbClr val="000000"/>
                </a:solidFill>
              </a:rPr>
              <a:t>. which also features a similar solution to the difference in two (in)dependent proportions)</a:t>
            </a:r>
            <a:endParaRPr lang="en-US" altLang="en-US" sz="20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14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144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033BE5-CEC2-4EE5-BE04-AC34E4A90403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14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Noah’s Ark, </a:t>
            </a:r>
            <a:r>
              <a:rPr lang="en-US" altLang="en-US" sz="2000" smtClean="0"/>
              <a:t>or The World of Two by Two</a:t>
            </a:r>
            <a:endParaRPr lang="en-US" altLang="en-US" smtClean="0"/>
          </a:p>
        </p:txBody>
      </p:sp>
      <p:sp>
        <p:nvSpPr>
          <p:cNvPr id="614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Pearson’s Chi-squared</a:t>
            </a:r>
          </a:p>
          <a:p>
            <a:pPr lvl="1" eaLnBrk="1" hangingPunct="1"/>
            <a:r>
              <a:rPr lang="en-US" altLang="en-US" smtClean="0"/>
              <a:t>Yates’ Continuity Correction</a:t>
            </a:r>
          </a:p>
          <a:p>
            <a:pPr eaLnBrk="1" hangingPunct="1"/>
            <a:r>
              <a:rPr lang="en-US" altLang="en-US" smtClean="0"/>
              <a:t>Fisher’s Exact Test</a:t>
            </a:r>
          </a:p>
          <a:p>
            <a:pPr eaLnBrk="1" hangingPunct="1"/>
            <a:r>
              <a:rPr lang="en-US" altLang="en-US" smtClean="0"/>
              <a:t>Odds and Odds Ratios</a:t>
            </a:r>
          </a:p>
          <a:p>
            <a:pPr lvl="1" eaLnBrk="1" hangingPunct="1"/>
            <a:r>
              <a:rPr lang="en-US" altLang="en-US" smtClean="0"/>
              <a:t>log odds and log odds ratios</a:t>
            </a:r>
          </a:p>
          <a:p>
            <a:pPr eaLnBrk="1" hangingPunct="1"/>
            <a:r>
              <a:rPr lang="en-US" altLang="en-US" smtClean="0"/>
              <a:t>Sensitivity and Specificity</a:t>
            </a:r>
          </a:p>
          <a:p>
            <a:pPr lvl="1" eaLnBrk="1" hangingPunct="1"/>
            <a:r>
              <a:rPr lang="en-US" altLang="en-US" smtClean="0"/>
              <a:t>Gerd Gigerenzer (2002). </a:t>
            </a:r>
            <a:r>
              <a:rPr lang="en-US" altLang="en-US" i="1" smtClean="0"/>
              <a:t>Reckoning with Risk</a:t>
            </a:r>
            <a:r>
              <a:rPr lang="en-US" altLang="en-US" smtClean="0"/>
              <a:t>, Penguin.</a:t>
            </a:r>
          </a:p>
          <a:p>
            <a:pPr lvl="1" eaLnBrk="1" hangingPunct="1"/>
            <a:r>
              <a:rPr lang="en-US" altLang="en-US" smtClean="0"/>
              <a:t>Signal Detection Theory</a:t>
            </a:r>
          </a:p>
        </p:txBody>
      </p:sp>
      <p:pic>
        <p:nvPicPr>
          <p:cNvPr id="6144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743200"/>
            <a:ext cx="1196975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24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24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C601185-5390-4821-A03E-9A4F965F19D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24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Signal Detection Theory</a:t>
            </a:r>
          </a:p>
        </p:txBody>
      </p:sp>
      <p:pic>
        <p:nvPicPr>
          <p:cNvPr id="6247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05000"/>
            <a:ext cx="3921125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1" name="Text Box 4"/>
          <p:cNvSpPr txBox="1">
            <a:spLocks noChangeArrowheads="1"/>
          </p:cNvSpPr>
          <p:nvPr/>
        </p:nvSpPr>
        <p:spPr bwMode="auto">
          <a:xfrm>
            <a:off x="457200" y="2590800"/>
            <a:ext cx="32004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hlink"/>
              </a:buClr>
              <a:buSzPct val="55000"/>
            </a:pPr>
            <a:r>
              <a:rPr lang="en-US" altLang="en-US" sz="1400">
                <a:latin typeface="Verdana" panose="020B0604030504040204" pitchFamily="34" charset="0"/>
              </a:rPr>
              <a:t> Example 2a from Macmillan &amp; Creelman, 1991, p.31</a:t>
            </a:r>
          </a:p>
        </p:txBody>
      </p:sp>
      <p:pic>
        <p:nvPicPr>
          <p:cNvPr id="6247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724400"/>
            <a:ext cx="3665538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66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662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2D112E-CF2D-46F8-8F41-A2A14BE0712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SPSS procedures that help</a:t>
            </a: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b="1" smtClean="0"/>
              <a:t>FREQUENCIES</a:t>
            </a:r>
          </a:p>
          <a:p>
            <a:pPr lvl="1" eaLnBrk="1" hangingPunct="1"/>
            <a:r>
              <a:rPr lang="en-US" altLang="en-US" sz="1400" smtClean="0"/>
              <a:t>for information about one classification at a time</a:t>
            </a:r>
          </a:p>
          <a:p>
            <a:pPr eaLnBrk="1" hangingPunct="1"/>
            <a:r>
              <a:rPr lang="en-US" altLang="en-US" b="1" smtClean="0"/>
              <a:t>CROSSTABS</a:t>
            </a:r>
          </a:p>
          <a:p>
            <a:pPr lvl="1" eaLnBrk="1" hangingPunct="1"/>
            <a:r>
              <a:rPr lang="en-US" altLang="en-US" sz="1400" smtClean="0"/>
              <a:t>for combined information about more than one classification</a:t>
            </a:r>
          </a:p>
          <a:p>
            <a:pPr eaLnBrk="1" hangingPunct="1"/>
            <a:r>
              <a:rPr lang="en-US" altLang="en-US" b="1" smtClean="0"/>
              <a:t>CHI-SQUARE</a:t>
            </a:r>
          </a:p>
          <a:p>
            <a:pPr lvl="1" eaLnBrk="1" hangingPunct="1"/>
            <a:r>
              <a:rPr lang="en-US" altLang="en-US" sz="1400" smtClean="0"/>
              <a:t>for comparing observed frequencies with hypothetical ones</a:t>
            </a:r>
          </a:p>
          <a:p>
            <a:pPr eaLnBrk="1" hangingPunct="1"/>
            <a:r>
              <a:rPr lang="en-US" altLang="en-US" b="1" smtClean="0"/>
              <a:t>BINOMIAL</a:t>
            </a:r>
          </a:p>
          <a:p>
            <a:pPr lvl="1" eaLnBrk="1" hangingPunct="1"/>
            <a:r>
              <a:rPr lang="en-US" altLang="en-US" sz="1400" smtClean="0"/>
              <a:t>for testing whether performance differs from ‘chance’ </a:t>
            </a:r>
            <a:r>
              <a:rPr lang="en-US" altLang="en-US" sz="1400" i="1" smtClean="0"/>
              <a:t>(whatever that is)</a:t>
            </a:r>
            <a:endParaRPr lang="en-US" altLang="en-US" sz="1400" smtClean="0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34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349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695F7EE-748F-40BB-94C9-97551F83F2D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34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Sensitivity and Specificity</a:t>
            </a:r>
          </a:p>
        </p:txBody>
      </p:sp>
      <p:sp>
        <p:nvSpPr>
          <p:cNvPr id="6349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Testing for the presence of a Disease in a person from a population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Sensitivity: Probability that a Positive result means when the Disease is present - P(+|D)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smtClean="0"/>
              <a:t>Specificity: Probability that a person who tests Positive has the Disease – P(D|+)</a:t>
            </a:r>
          </a:p>
          <a:p>
            <a:pPr lvl="1" eaLnBrk="1" hangingPunct="1">
              <a:lnSpc>
                <a:spcPct val="90000"/>
              </a:lnSpc>
            </a:pPr>
            <a:r>
              <a:rPr lang="en-GB" altLang="en-US" sz="2000" smtClean="0"/>
              <a:t>Influenced by the Prevalence of the Disease in the population: P(D).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800" b="1" smtClean="0"/>
              <a:t>See Martin Bland: An Introduction to Medical Statistics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2400" b="1" smtClean="0"/>
              <a:t>http://imaging.mrc-cbu.cam.ac.uk/statswiki/FAQ/Bayes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45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451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FDB4E7-742E-47AB-AAFA-583E04BF523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45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(I)</a:t>
            </a:r>
            <a:endParaRPr lang="en-US" altLang="en-US" smtClean="0"/>
          </a:p>
        </p:txBody>
      </p:sp>
      <p:sp>
        <p:nvSpPr>
          <p:cNvPr id="645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Hospital I</a:t>
            </a:r>
          </a:p>
        </p:txBody>
      </p:sp>
      <p:graphicFrame>
        <p:nvGraphicFramePr>
          <p:cNvPr id="64519" name="Object 0"/>
          <p:cNvGraphicFramePr>
            <a:graphicFrameLocks noChangeAspect="1"/>
          </p:cNvGraphicFramePr>
          <p:nvPr/>
        </p:nvGraphicFramePr>
        <p:xfrm>
          <a:off x="3135313" y="2895600"/>
          <a:ext cx="4656137" cy="263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533" name="Document" r:id="rId3" imgW="8092440" imgH="5398008" progId="Word.Document.8">
                  <p:embed/>
                </p:oleObj>
              </mc:Choice>
              <mc:Fallback>
                <p:oleObj name="Document" r:id="rId3" imgW="8092440" imgH="5398008" progId="Word.Documen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5313" y="2895600"/>
                        <a:ext cx="4656137" cy="2630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0" name="Text Box 5"/>
          <p:cNvSpPr txBox="1">
            <a:spLocks noChangeArrowheads="1"/>
          </p:cNvSpPr>
          <p:nvPr/>
        </p:nvSpPr>
        <p:spPr bwMode="auto">
          <a:xfrm>
            <a:off x="1403350" y="5105400"/>
            <a:ext cx="8154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The New treatment is positively associated with recovery (Recovery rate 10.6% vs 4.8%).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55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554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55FE9F-9090-4CE9-A3DA-0868FEFA6A12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55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(II)</a:t>
            </a:r>
            <a:endParaRPr lang="en-US" altLang="en-US" smtClean="0"/>
          </a:p>
        </p:txBody>
      </p:sp>
      <p:sp>
        <p:nvSpPr>
          <p:cNvPr id="655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Hospital II</a:t>
            </a:r>
          </a:p>
        </p:txBody>
      </p:sp>
      <p:graphicFrame>
        <p:nvGraphicFramePr>
          <p:cNvPr id="65543" name="Object 4"/>
          <p:cNvGraphicFramePr>
            <a:graphicFrameLocks noChangeAspect="1"/>
          </p:cNvGraphicFramePr>
          <p:nvPr/>
        </p:nvGraphicFramePr>
        <p:xfrm>
          <a:off x="3500438" y="2898775"/>
          <a:ext cx="4884737" cy="262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557" name="Document" r:id="rId3" imgW="9869424" imgH="5311140" progId="Word.Document.8">
                  <p:embed/>
                </p:oleObj>
              </mc:Choice>
              <mc:Fallback>
                <p:oleObj name="Document" r:id="rId3" imgW="9869424" imgH="5311140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2898775"/>
                        <a:ext cx="4884737" cy="262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544" name="Text Box 5"/>
          <p:cNvSpPr txBox="1">
            <a:spLocks noChangeArrowheads="1"/>
          </p:cNvSpPr>
          <p:nvPr/>
        </p:nvSpPr>
        <p:spPr bwMode="auto">
          <a:xfrm>
            <a:off x="1403350" y="5181600"/>
            <a:ext cx="8154988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1800"/>
              <a:t>Again, the New treatment is positively associated with recovery (Recovery rate 98.8% vs 67.2%)</a:t>
            </a:r>
            <a:r>
              <a:rPr lang="en-US" altLang="en-US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656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656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2AFB0B3-68FB-4915-9656-56F3FCE7F0E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65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smtClean="0"/>
              <a:t>Simpson’s Paradox: example (III)</a:t>
            </a:r>
            <a:endParaRPr lang="en-US" altLang="en-US" smtClean="0"/>
          </a:p>
        </p:txBody>
      </p:sp>
      <p:sp>
        <p:nvSpPr>
          <p:cNvPr id="665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Combined data</a:t>
            </a:r>
          </a:p>
        </p:txBody>
      </p:sp>
      <p:graphicFrame>
        <p:nvGraphicFramePr>
          <p:cNvPr id="66567" name="Object 4"/>
          <p:cNvGraphicFramePr>
            <a:graphicFrameLocks noChangeAspect="1"/>
          </p:cNvGraphicFramePr>
          <p:nvPr/>
        </p:nvGraphicFramePr>
        <p:xfrm>
          <a:off x="4381500" y="2819400"/>
          <a:ext cx="4113213" cy="311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81" name="Document" r:id="rId3" imgW="8234172" imgH="6239256" progId="Word.Document.8">
                  <p:embed/>
                </p:oleObj>
              </mc:Choice>
              <mc:Fallback>
                <p:oleObj name="Document" r:id="rId3" imgW="8234172" imgH="6239256" progId="Word.Documen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0" y="2819400"/>
                        <a:ext cx="4113213" cy="3116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8" name="Text Box 5"/>
          <p:cNvSpPr txBox="1">
            <a:spLocks noChangeArrowheads="1"/>
          </p:cNvSpPr>
          <p:nvPr/>
        </p:nvSpPr>
        <p:spPr bwMode="auto">
          <a:xfrm>
            <a:off x="1403350" y="5181600"/>
            <a:ext cx="81549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When combined, the New treatment is negatively associated with recovery (Recovery rate 35.8% vs 57.9%).</a:t>
            </a:r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758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758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0E6038C-0F02-4F4D-A9F6-D5B03853E94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758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Simpson’s Paradox explained</a:t>
            </a:r>
          </a:p>
        </p:txBody>
      </p:sp>
      <p:graphicFrame>
        <p:nvGraphicFramePr>
          <p:cNvPr id="67590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342900" y="2133600"/>
          <a:ext cx="5016500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04" name="Chart" r:id="rId3" imgW="3343656" imgH="2543556" progId="Excel.Chart.8">
                  <p:embed/>
                </p:oleObj>
              </mc:Choice>
              <mc:Fallback>
                <p:oleObj name="Chart" r:id="rId3" imgW="3343656" imgH="2543556" progId="Excel.Char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" y="2133600"/>
                        <a:ext cx="5016500" cy="381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5599113" y="2636838"/>
            <a:ext cx="3960812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/>
              <a:t> The end points of the in-between line are differently weighted averages of the end points of the upper and lower lines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861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861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F3DDF54-434D-45BA-A241-5475B539213F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86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Measuring agreement</a:t>
            </a:r>
          </a:p>
        </p:txBody>
      </p:sp>
      <p:sp>
        <p:nvSpPr>
          <p:cNvPr id="686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Kappa</a:t>
            </a:r>
          </a:p>
          <a:p>
            <a:pPr lvl="1" eaLnBrk="1" hangingPunct="1"/>
            <a:r>
              <a:rPr lang="en-US" altLang="en-US" smtClean="0"/>
              <a:t>Two judges rate items on the same categorical scale</a:t>
            </a:r>
          </a:p>
          <a:p>
            <a:pPr lvl="1" eaLnBrk="1" hangingPunct="1"/>
            <a:r>
              <a:rPr lang="en-US" altLang="en-US" smtClean="0"/>
              <a:t>How well do they agree?</a:t>
            </a:r>
          </a:p>
          <a:p>
            <a:pPr lvl="1" eaLnBrk="1" hangingPunct="1"/>
            <a:r>
              <a:rPr lang="en-US" altLang="en-US" smtClean="0"/>
              <a:t>Use Crosstabs with two classifying variable having the same categories</a:t>
            </a:r>
          </a:p>
          <a:p>
            <a:pPr lvl="1" eaLnBrk="1" hangingPunct="1"/>
            <a:r>
              <a:rPr lang="en-US" altLang="en-US" smtClean="0"/>
              <a:t>Select Kappa under the Statistics options </a:t>
            </a:r>
          </a:p>
          <a:p>
            <a:pPr lvl="1" eaLnBrk="1" hangingPunct="1"/>
            <a:endParaRPr lang="en-US" altLang="en-US" smtClean="0"/>
          </a:p>
          <a:p>
            <a:pPr lvl="1" eaLnBrk="1" hangingPunct="1"/>
            <a:r>
              <a:rPr lang="en-US" altLang="en-US" smtClean="0">
                <a:solidFill>
                  <a:srgbClr val="0099CC"/>
                </a:solidFill>
                <a:hlinkClick r:id="rId2"/>
              </a:rPr>
              <a:t>http://imaging.mrc-cbu.cam.ac.uk/statswiki/FAQ/kappa</a:t>
            </a:r>
            <a:endParaRPr lang="en-US" altLang="en-US" smtClean="0">
              <a:solidFill>
                <a:srgbClr val="0099CC"/>
              </a:solidFill>
            </a:endParaRPr>
          </a:p>
          <a:p>
            <a:pPr lvl="1" eaLnBrk="1" hangingPunct="1"/>
            <a:r>
              <a:rPr lang="en-US" altLang="en-US" smtClean="0">
                <a:solidFill>
                  <a:srgbClr val="0099CC"/>
                </a:solidFill>
              </a:rPr>
              <a:t>Alternative kappa (Brennan and Prediger, 1981)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69635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6963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C6F27F1-09C5-4584-B038-BD00A561951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696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Agreement </a:t>
            </a:r>
          </a:p>
        </p:txBody>
      </p:sp>
      <p:sp>
        <p:nvSpPr>
          <p:cNvPr id="6963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68450" y="4038600"/>
            <a:ext cx="7300913" cy="914400"/>
          </a:xfrm>
        </p:spPr>
        <p:txBody>
          <a:bodyPr/>
          <a:lstStyle/>
          <a:p>
            <a:pPr eaLnBrk="1" hangingPunct="1">
              <a:buClr>
                <a:schemeClr val="hlink"/>
              </a:buClr>
              <a:buSzPct val="55000"/>
            </a:pPr>
            <a:r>
              <a:rPr lang="en-US" altLang="en-US" sz="2000" smtClean="0"/>
              <a:t>% Agreement is 21/30 = 70% but could be high due to chance</a:t>
            </a:r>
          </a:p>
          <a:p>
            <a:pPr eaLnBrk="1" hangingPunct="1"/>
            <a:endParaRPr lang="en-US" altLang="en-US" sz="2400" smtClean="0"/>
          </a:p>
        </p:txBody>
      </p:sp>
      <p:pic>
        <p:nvPicPr>
          <p:cNvPr id="69639" name="Picture 5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35313" y="2057400"/>
            <a:ext cx="4127500" cy="1490663"/>
          </a:xfrm>
          <a:noFill/>
        </p:spPr>
      </p:pic>
      <p:sp>
        <p:nvSpPr>
          <p:cNvPr id="69640" name="Oval 6"/>
          <p:cNvSpPr>
            <a:spLocks noChangeArrowheads="1"/>
          </p:cNvSpPr>
          <p:nvPr/>
        </p:nvSpPr>
        <p:spPr bwMode="auto">
          <a:xfrm>
            <a:off x="8915400" y="1219200"/>
            <a:ext cx="914400" cy="914400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1" name="Oval 7"/>
          <p:cNvSpPr>
            <a:spLocks noChangeArrowheads="1"/>
          </p:cNvSpPr>
          <p:nvPr/>
        </p:nvSpPr>
        <p:spPr bwMode="auto">
          <a:xfrm>
            <a:off x="5045075" y="2843213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2" name="Oval 8"/>
          <p:cNvSpPr>
            <a:spLocks noChangeArrowheads="1"/>
          </p:cNvSpPr>
          <p:nvPr/>
        </p:nvSpPr>
        <p:spPr bwMode="auto">
          <a:xfrm>
            <a:off x="5646738" y="2987675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69643" name="Oval 9"/>
          <p:cNvSpPr>
            <a:spLocks noChangeArrowheads="1"/>
          </p:cNvSpPr>
          <p:nvPr/>
        </p:nvSpPr>
        <p:spPr bwMode="auto">
          <a:xfrm>
            <a:off x="6248400" y="3124200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065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066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A3132C6-A3AD-4963-AA59-B9FAAD08E80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06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Chance-corrected agreement </a:t>
            </a:r>
          </a:p>
        </p:txBody>
      </p:sp>
      <p:pic>
        <p:nvPicPr>
          <p:cNvPr id="7066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19400"/>
            <a:ext cx="5305425" cy="136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495300" y="4876800"/>
            <a:ext cx="81867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Cohen’s Kappa (</a:t>
            </a:r>
            <a:r>
              <a:rPr lang="en-US" altLang="en-US" sz="2000">
                <a:sym typeface="Symbol" panose="05050102010706020507" pitchFamily="18" charset="2"/>
              </a:rPr>
              <a:t> = 0.473) is chance-corrected: 47.3%</a:t>
            </a:r>
          </a:p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US" altLang="en-US" sz="2000"/>
              <a:t>Agreement between the judges is well above chance, but is it good enough?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16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AB485FD-58F8-4C69-825B-1546AFA607A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16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Measuring change</a:t>
            </a:r>
          </a:p>
        </p:txBody>
      </p:sp>
      <p:sp>
        <p:nvSpPr>
          <p:cNvPr id="716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0800" y="1981200"/>
            <a:ext cx="8416925" cy="1411288"/>
          </a:xfrm>
        </p:spPr>
        <p:txBody>
          <a:bodyPr/>
          <a:lstStyle/>
          <a:p>
            <a:pPr eaLnBrk="1" hangingPunct="1"/>
            <a:r>
              <a:rPr lang="en-US" altLang="en-US" smtClean="0"/>
              <a:t>A patient with acquired dyslexia does a 40 item picture naming task twice at a 6 month interval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71687" name="Rectangle 5"/>
          <p:cNvSpPr>
            <a:spLocks noChangeArrowheads="1"/>
          </p:cNvSpPr>
          <p:nvPr/>
        </p:nvSpPr>
        <p:spPr bwMode="auto">
          <a:xfrm>
            <a:off x="1403350" y="4837113"/>
            <a:ext cx="8416925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/>
            <a:r>
              <a:rPr lang="en-US" altLang="en-US"/>
              <a:t>Accuracy falls from 19/40 to 11/40</a:t>
            </a:r>
          </a:p>
          <a:p>
            <a:pPr eaLnBrk="1" hangingPunct="1"/>
            <a:r>
              <a:rPr lang="en-US" altLang="en-US"/>
              <a:t>Is this a real deterioration, noting that 28/40 items show no change across the two tests </a:t>
            </a:r>
          </a:p>
          <a:p>
            <a:pPr eaLnBrk="1" hangingPunct="1"/>
            <a:endParaRPr lang="en-US" altLang="en-US"/>
          </a:p>
        </p:txBody>
      </p:sp>
      <p:pic>
        <p:nvPicPr>
          <p:cNvPr id="7168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963" y="3352800"/>
            <a:ext cx="35655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9" name="Oval 7"/>
          <p:cNvSpPr>
            <a:spLocks noChangeArrowheads="1"/>
          </p:cNvSpPr>
          <p:nvPr/>
        </p:nvSpPr>
        <p:spPr bwMode="auto">
          <a:xfrm>
            <a:off x="5073650" y="4175125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71690" name="Oval 8"/>
          <p:cNvSpPr>
            <a:spLocks noChangeArrowheads="1"/>
          </p:cNvSpPr>
          <p:nvPr/>
        </p:nvSpPr>
        <p:spPr bwMode="auto">
          <a:xfrm>
            <a:off x="5765800" y="4335463"/>
            <a:ext cx="152400" cy="152400"/>
          </a:xfrm>
          <a:prstGeom prst="ellips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270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D60EE65-4891-46C2-A4DE-E4D81434900F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27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McNemar’s Test</a:t>
            </a:r>
          </a:p>
        </p:txBody>
      </p:sp>
      <p:sp>
        <p:nvSpPr>
          <p:cNvPr id="72710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12750" y="1981200"/>
            <a:ext cx="4826000" cy="1752600"/>
          </a:xfrm>
        </p:spPr>
        <p:txBody>
          <a:bodyPr/>
          <a:lstStyle/>
          <a:p>
            <a:pPr eaLnBrk="1" hangingPunct="1"/>
            <a:r>
              <a:rPr lang="en-US" altLang="en-US" sz="1800" smtClean="0"/>
              <a:t>This is specifically designed for this type of hypothesis</a:t>
            </a:r>
          </a:p>
          <a:p>
            <a:pPr eaLnBrk="1" hangingPunct="1"/>
            <a:r>
              <a:rPr lang="en-US" altLang="en-US" sz="1800" smtClean="0"/>
              <a:t>Equivalent to a Binomial Test (with p=0.5) of Freq(Correct</a:t>
            </a:r>
            <a:r>
              <a:rPr lang="en-US" altLang="en-US" sz="1800" smtClean="0">
                <a:sym typeface="Symbol" panose="05050102010706020507" pitchFamily="18" charset="2"/>
              </a:rPr>
              <a:t>Error) vs. </a:t>
            </a:r>
            <a:r>
              <a:rPr lang="en-US" altLang="en-US" sz="1800" smtClean="0"/>
              <a:t>Freq(Error</a:t>
            </a:r>
            <a:r>
              <a:rPr lang="en-US" altLang="en-US" sz="1800" smtClean="0">
                <a:sym typeface="Symbol" panose="05050102010706020507" pitchFamily="18" charset="2"/>
              </a:rPr>
              <a:t>Correct)</a:t>
            </a:r>
          </a:p>
          <a:p>
            <a:pPr eaLnBrk="1" hangingPunct="1"/>
            <a:r>
              <a:rPr lang="en-US" altLang="en-US" sz="1800" smtClean="0">
                <a:sym typeface="Symbol" panose="05050102010706020507" pitchFamily="18" charset="2"/>
              </a:rPr>
              <a:t>In this case 10 vs. 2</a:t>
            </a:r>
          </a:p>
          <a:p>
            <a:pPr eaLnBrk="1" hangingPunct="1"/>
            <a:endParaRPr lang="en-US" altLang="en-US" smtClean="0"/>
          </a:p>
        </p:txBody>
      </p:sp>
      <p:pic>
        <p:nvPicPr>
          <p:cNvPr id="727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905000"/>
            <a:ext cx="3951288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191000"/>
            <a:ext cx="3565525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3" name="Oval 7"/>
          <p:cNvSpPr>
            <a:spLocks noChangeArrowheads="1"/>
          </p:cNvSpPr>
          <p:nvPr/>
        </p:nvSpPr>
        <p:spPr bwMode="auto">
          <a:xfrm>
            <a:off x="3405188" y="4968875"/>
            <a:ext cx="228600" cy="228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  <p:sp>
        <p:nvSpPr>
          <p:cNvPr id="72714" name="Oval 8"/>
          <p:cNvSpPr>
            <a:spLocks noChangeArrowheads="1"/>
          </p:cNvSpPr>
          <p:nvPr/>
        </p:nvSpPr>
        <p:spPr bwMode="auto">
          <a:xfrm>
            <a:off x="2717800" y="5132388"/>
            <a:ext cx="228600" cy="2286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765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765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613F249-0E32-478A-A4D9-1A94379C28BB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Data: Quantitative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Numerical measurements or counts</a:t>
            </a:r>
          </a:p>
          <a:p>
            <a:pPr lvl="1" eaLnBrk="1" hangingPunct="1"/>
            <a:r>
              <a:rPr lang="en-US" altLang="en-US" smtClean="0"/>
              <a:t>Continuous measurements</a:t>
            </a:r>
          </a:p>
          <a:p>
            <a:pPr lvl="2" eaLnBrk="1" hangingPunct="1"/>
            <a:r>
              <a:rPr lang="en-US" altLang="en-US" smtClean="0"/>
              <a:t>Reaction time, BOLD signal, EEG signal, …</a:t>
            </a:r>
          </a:p>
          <a:p>
            <a:pPr lvl="1" eaLnBrk="1" hangingPunct="1"/>
            <a:r>
              <a:rPr lang="en-US" altLang="en-US" smtClean="0"/>
              <a:t>Discrete measurements</a:t>
            </a:r>
          </a:p>
          <a:p>
            <a:pPr lvl="2" eaLnBrk="1" hangingPunct="1"/>
            <a:r>
              <a:rPr lang="en-US" altLang="en-US" smtClean="0"/>
              <a:t>Whole numbers, like numbers of errors, marks in an exam 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3732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5385D51-A08C-4C25-8281-CF9436DF9EDC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37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McNemar’s Test</a:t>
            </a:r>
          </a:p>
        </p:txBody>
      </p:sp>
      <p:sp>
        <p:nvSpPr>
          <p:cNvPr id="73734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12750" y="1981200"/>
            <a:ext cx="4826000" cy="4114800"/>
          </a:xfrm>
        </p:spPr>
        <p:txBody>
          <a:bodyPr/>
          <a:lstStyle/>
          <a:p>
            <a:pPr eaLnBrk="1" hangingPunct="1"/>
            <a:r>
              <a:rPr lang="en-US" altLang="en-US" smtClean="0"/>
              <a:t>In this case we can assert that there is evidence of deterioration</a:t>
            </a:r>
          </a:p>
        </p:txBody>
      </p:sp>
      <p:pic>
        <p:nvPicPr>
          <p:cNvPr id="7373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3" y="2057400"/>
            <a:ext cx="4446587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6" name="Rectangle 7"/>
          <p:cNvSpPr>
            <a:spLocks noChangeArrowheads="1"/>
          </p:cNvSpPr>
          <p:nvPr/>
        </p:nvSpPr>
        <p:spPr bwMode="auto">
          <a:xfrm>
            <a:off x="271463" y="4076700"/>
            <a:ext cx="861218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 dirty="0"/>
              <a:t>Can obtain confidence intervals for the difference in proportions: </a:t>
            </a:r>
            <a:r>
              <a:rPr lang="en-GB" altLang="en-US" sz="2000" dirty="0">
                <a:hlinkClick r:id="rId3"/>
              </a:rPr>
              <a:t>http://</a:t>
            </a:r>
            <a:r>
              <a:rPr lang="en-GB" altLang="en-US" sz="2000" dirty="0" smtClean="0">
                <a:hlinkClick r:id="rId3"/>
              </a:rPr>
              <a:t>imaging.mrc-cbu.cam.ac.uk/statswiki/FAQ/BinomialConfidence/2gpp</a:t>
            </a:r>
            <a:endParaRPr lang="en-GB" altLang="en-US" sz="2000" dirty="0" smtClean="0"/>
          </a:p>
          <a:p>
            <a:pPr eaLnBrk="1" hangingPunct="1">
              <a:buClr>
                <a:schemeClr val="hlink"/>
              </a:buClr>
              <a:buSzPct val="55000"/>
            </a:pPr>
            <a:endParaRPr lang="en-GB" altLang="en-US" sz="2000" dirty="0"/>
          </a:p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 dirty="0"/>
              <a:t>Also </a:t>
            </a:r>
            <a:r>
              <a:rPr lang="en-GB" altLang="en-US" sz="2000" dirty="0" err="1"/>
              <a:t>McNemar</a:t>
            </a:r>
            <a:r>
              <a:rPr lang="en-GB" altLang="en-US" sz="2000"/>
              <a:t>-Bowker tests for changes in times in a k x k table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47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475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3227FA2-C97E-49F6-979D-C12A0F75A3B9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47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Association or Independence</a:t>
            </a:r>
          </a:p>
        </p:txBody>
      </p:sp>
      <p:sp>
        <p:nvSpPr>
          <p:cNvPr id="7475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Chi-squared test of association</a:t>
            </a:r>
          </a:p>
          <a:p>
            <a:pPr eaLnBrk="1" hangingPunct="1"/>
            <a:r>
              <a:rPr lang="en-US" altLang="en-US" smtClean="0"/>
              <a:t>Comparing two or more classified samples</a:t>
            </a:r>
          </a:p>
          <a:p>
            <a:pPr eaLnBrk="1" hangingPunct="1"/>
            <a:r>
              <a:rPr lang="en-US" altLang="en-US" smtClean="0"/>
              <a:t>Testing whether the frequencies for one classification depend on the category of another classification</a:t>
            </a:r>
          </a:p>
          <a:p>
            <a:pPr eaLnBrk="1" hangingPunct="1"/>
            <a:r>
              <a:rPr lang="en-US" altLang="en-US" smtClean="0"/>
              <a:t>Only to be used when the numbers in the cells are frequencies, never with proportions, percentages or measurements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5779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57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1D9947C-FABA-4EDC-B1C9-8382E07271E4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57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Association or Independence</a:t>
            </a:r>
          </a:p>
        </p:txBody>
      </p:sp>
      <p:sp>
        <p:nvSpPr>
          <p:cNvPr id="7578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2750" y="2209800"/>
            <a:ext cx="4125913" cy="41148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Is Side of Lesion associated with Sex of Patient?</a:t>
            </a:r>
          </a:p>
          <a:p>
            <a:pPr eaLnBrk="1" hangingPunct="1"/>
            <a:r>
              <a:rPr lang="en-US" altLang="en-US" sz="2400" smtClean="0"/>
              <a:t>Select Frequencies and then ‘Chi-square’ and ‘Phi’ under Statistics, and  ‘Exact’ under Exact…</a:t>
            </a:r>
          </a:p>
        </p:txBody>
      </p:sp>
      <p:pic>
        <p:nvPicPr>
          <p:cNvPr id="7578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8863" y="2286000"/>
            <a:ext cx="495141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680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680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3674E6-6031-47B5-91BD-9E19CEA3BE4A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68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Output ...</a:t>
            </a:r>
          </a:p>
        </p:txBody>
      </p:sp>
      <p:sp>
        <p:nvSpPr>
          <p:cNvPr id="7680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30200" y="3962400"/>
            <a:ext cx="4125913" cy="1981200"/>
          </a:xfrm>
        </p:spPr>
        <p:txBody>
          <a:bodyPr/>
          <a:lstStyle/>
          <a:p>
            <a:pPr eaLnBrk="1" hangingPunct="1"/>
            <a:r>
              <a:rPr lang="en-US" altLang="en-US" sz="2400" smtClean="0"/>
              <a:t>No evidence of any above-chance association between Sex and Side of Lesion</a:t>
            </a:r>
          </a:p>
        </p:txBody>
      </p:sp>
      <p:pic>
        <p:nvPicPr>
          <p:cNvPr id="7680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613" y="1905000"/>
            <a:ext cx="608330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213" y="4114800"/>
            <a:ext cx="4811712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9" name="Rectangle 7"/>
          <p:cNvSpPr>
            <a:spLocks noChangeArrowheads="1"/>
          </p:cNvSpPr>
          <p:nvPr/>
        </p:nvSpPr>
        <p:spPr bwMode="auto">
          <a:xfrm>
            <a:off x="703263" y="5734050"/>
            <a:ext cx="83661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 eaLnBrk="1" hangingPunct="1">
              <a:buClr>
                <a:schemeClr val="hlink"/>
              </a:buClr>
              <a:buSzPct val="55000"/>
            </a:pPr>
            <a:r>
              <a:rPr lang="en-GB" altLang="en-US" sz="2000"/>
              <a:t>Can derive confidence intervals for difference in proportions</a:t>
            </a:r>
          </a:p>
          <a:p>
            <a:pPr eaLnBrk="1" hangingPunct="1">
              <a:buClr>
                <a:schemeClr val="hlink"/>
              </a:buClr>
              <a:buSzPct val="55000"/>
              <a:buFont typeface="Wingdings" panose="05000000000000000000" pitchFamily="2" charset="2"/>
              <a:buNone/>
            </a:pPr>
            <a:r>
              <a:rPr lang="en-GB" altLang="en-US" sz="2000"/>
              <a:t>http://imaging.mrc-cbu.cam.ac.uk/statswiki/FAQ/BinomialConfidence/2gp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782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782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5AEF8BC-618D-4668-B102-14E631C0F80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78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Larger tables</a:t>
            </a:r>
          </a:p>
        </p:txBody>
      </p:sp>
      <p:sp>
        <p:nvSpPr>
          <p:cNvPr id="778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Two way tables can be analysed the same way</a:t>
            </a:r>
          </a:p>
          <a:p>
            <a:pPr eaLnBrk="1" hangingPunct="1"/>
            <a:r>
              <a:rPr lang="en-US" altLang="en-US" smtClean="0"/>
              <a:t>Three- (or more)  way classifications need a more analytical approach such as Log Linear Modelling, available with the Loglinear procedure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885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885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25C7B5A-75B2-4AEF-9A0B-AE2912F6CA7D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55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88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A 3 x 3 Example</a:t>
            </a:r>
          </a:p>
        </p:txBody>
      </p:sp>
      <p:pic>
        <p:nvPicPr>
          <p:cNvPr id="7885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981200"/>
            <a:ext cx="5010150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063" y="2057400"/>
            <a:ext cx="3960812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300" y="4267200"/>
            <a:ext cx="4652963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798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7987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0011643-620B-425F-9FA5-7C6E37A1E1B1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798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Cautions (I)</a:t>
            </a:r>
          </a:p>
        </p:txBody>
      </p:sp>
      <p:sp>
        <p:nvSpPr>
          <p:cNvPr id="798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Pooling of data can mislead, or even violate the assumptions of the tests (cf </a:t>
            </a:r>
            <a:r>
              <a:rPr lang="en-US" altLang="en-US" i="1" smtClean="0"/>
              <a:t>Simpson</a:t>
            </a:r>
            <a:r>
              <a:rPr lang="en-US" altLang="en-US" smtClean="0"/>
              <a:t>)</a:t>
            </a:r>
          </a:p>
          <a:p>
            <a:pPr eaLnBrk="1" hangingPunct="1"/>
            <a:r>
              <a:rPr lang="en-US" altLang="en-US" smtClean="0"/>
              <a:t>Each individual observation is supposed to be independent of the others</a:t>
            </a:r>
          </a:p>
          <a:p>
            <a:pPr eaLnBrk="1" hangingPunct="1"/>
            <a:r>
              <a:rPr lang="en-US" altLang="en-US" smtClean="0"/>
              <a:t>So pooling multiple observations across a group of subjects will typically violate this rule</a:t>
            </a:r>
          </a:p>
          <a:p>
            <a:pPr eaLnBrk="1" hangingPunct="1"/>
            <a:r>
              <a:rPr lang="en-US" altLang="en-US" smtClean="0"/>
              <a:t>This needs to be handled using either summary measures (e.g. Log Odds), Generalised Linear Mixed Models or Matched Pairs: </a:t>
            </a:r>
            <a:r>
              <a:rPr lang="en-US" altLang="en-US" sz="2400" smtClean="0"/>
              <a:t>http://imaging.mrc-cbu.cam.ac.uk/statswiki/FAQ/MatchedPairs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8090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288E885-4BB9-4B36-8C43-00F2DD19A1F7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809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Cautions (II)</a:t>
            </a:r>
          </a:p>
        </p:txBody>
      </p:sp>
      <p:sp>
        <p:nvSpPr>
          <p:cNvPr id="809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It is conventional to be cautious if there are low  Expected values in any cell (e.g. E&lt;5). </a:t>
            </a:r>
          </a:p>
          <a:p>
            <a:pPr eaLnBrk="1" hangingPunct="1"/>
            <a:r>
              <a:rPr lang="en-US" altLang="en-US" smtClean="0"/>
              <a:t>Recent research suggest this is overcautious, though use of Fisher’s Exact Test is recommended in the general case. Campbell (2007) however suggests (N-1/N) x chi-square for 2x2 tables with Expected Values &gt; 1.</a:t>
            </a:r>
          </a:p>
          <a:p>
            <a:pPr eaLnBrk="1" hangingPunct="1"/>
            <a:r>
              <a:rPr lang="en-US" altLang="en-US" smtClean="0"/>
              <a:t>Alternatively one can amalgamate across two or more categories.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8192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14ABF32-B468-4D03-81D8-F112C403F67E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58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819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Next week at </a:t>
            </a:r>
            <a:r>
              <a:rPr lang="en-US" altLang="en-US" dirty="0" smtClean="0"/>
              <a:t>11am</a:t>
            </a:r>
          </a:p>
        </p:txBody>
      </p:sp>
      <p:sp>
        <p:nvSpPr>
          <p:cNvPr id="819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  <a:p>
            <a:pPr lvl="1" eaLnBrk="1" hangingPunct="1"/>
            <a:r>
              <a:rPr lang="en-GB" altLang="en-US" smtClean="0"/>
              <a:t>ANOVA of balanced multi-factorial designs: between subject designs, and single subject studies </a:t>
            </a:r>
            <a:r>
              <a:rPr lang="en-US" altLang="en-US" smtClean="0"/>
              <a:t>																						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867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E529EE3-7585-4882-8E63-E630DAC6CB65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6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867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Types of Data: Qualitative</a:t>
            </a:r>
          </a:p>
        </p:txBody>
      </p:sp>
      <p:sp>
        <p:nvSpPr>
          <p:cNvPr id="28678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Nominal</a:t>
            </a:r>
          </a:p>
          <a:p>
            <a:pPr eaLnBrk="1" hangingPunct="1"/>
            <a:r>
              <a:rPr lang="en-US" altLang="en-US" smtClean="0"/>
              <a:t>Ordinal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296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29700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4FFFF24-DDB7-4387-9E8D-59D25C6306D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7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Nominal 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categories are descriptive labels</a:t>
            </a:r>
          </a:p>
          <a:p>
            <a:pPr lvl="1" eaLnBrk="1" hangingPunct="1"/>
            <a:r>
              <a:rPr lang="en-US" altLang="en-US" smtClean="0"/>
              <a:t>Outcome: {</a:t>
            </a:r>
            <a:r>
              <a:rPr lang="en-US" altLang="en-US" i="1" u="sng" smtClean="0"/>
              <a:t>Error</a:t>
            </a:r>
            <a:r>
              <a:rPr lang="en-US" altLang="en-US" smtClean="0"/>
              <a:t>, </a:t>
            </a:r>
            <a:r>
              <a:rPr lang="en-US" altLang="en-US" i="1" u="sng" smtClean="0"/>
              <a:t>Correct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Sex: {</a:t>
            </a:r>
            <a:r>
              <a:rPr lang="en-US" altLang="en-US" i="1" u="sng" smtClean="0"/>
              <a:t>Female</a:t>
            </a:r>
            <a:r>
              <a:rPr lang="en-US" altLang="en-US" smtClean="0"/>
              <a:t>, </a:t>
            </a:r>
            <a:r>
              <a:rPr lang="en-US" altLang="en-US" i="1" u="sng" smtClean="0"/>
              <a:t>Male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D6BE930-FA31-42B2-A5E2-DF7FA6CDD4C6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000" smtClean="0"/>
              <a:t>From ICD-10: Chapter V: Mental and behavioural disorders</a:t>
            </a:r>
            <a:br>
              <a:rPr lang="en-US" altLang="en-US" sz="2000" smtClean="0"/>
            </a:br>
            <a:r>
              <a:rPr lang="en-US" altLang="en-US" sz="1400" smtClean="0"/>
              <a:t>(International Statistical Classification of Diseases and Related Health Problems)</a:t>
            </a:r>
            <a:endParaRPr lang="en-US" altLang="en-US" smtClean="0"/>
          </a:p>
        </p:txBody>
      </p:sp>
      <p:sp>
        <p:nvSpPr>
          <p:cNvPr id="3072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1400" smtClean="0"/>
              <a:t>F00-F99 - Mental and behavioural disorders</a:t>
            </a:r>
          </a:p>
          <a:p>
            <a:pPr lvl="1" eaLnBrk="1" hangingPunct="1"/>
            <a:r>
              <a:rPr lang="en-US" altLang="en-US" sz="1400" smtClean="0"/>
              <a:t>(F00-F09) Organic, including symptomatic, mental disorders</a:t>
            </a:r>
          </a:p>
          <a:p>
            <a:pPr lvl="1" eaLnBrk="1" hangingPunct="1"/>
            <a:r>
              <a:rPr lang="en-US" altLang="en-US" sz="1400" smtClean="0"/>
              <a:t>(F00.) Dementia in Alzheimer's disease</a:t>
            </a:r>
          </a:p>
          <a:p>
            <a:pPr lvl="1" eaLnBrk="1" hangingPunct="1"/>
            <a:r>
              <a:rPr lang="en-US" altLang="en-US" sz="1400" smtClean="0"/>
              <a:t>(F01.) Vascular dementia</a:t>
            </a:r>
          </a:p>
          <a:p>
            <a:pPr lvl="2" eaLnBrk="1" hangingPunct="1"/>
            <a:r>
              <a:rPr lang="en-US" altLang="en-US" sz="1400" smtClean="0"/>
              <a:t>(F01.1) Multi-infarct dementia</a:t>
            </a:r>
          </a:p>
          <a:p>
            <a:pPr lvl="1" eaLnBrk="1" hangingPunct="1"/>
            <a:r>
              <a:rPr lang="en-US" altLang="en-US" sz="1400" smtClean="0"/>
              <a:t>(F02.) Dementia in other diseases classified elsewhere</a:t>
            </a:r>
          </a:p>
          <a:p>
            <a:pPr lvl="2" eaLnBrk="1" hangingPunct="1"/>
            <a:r>
              <a:rPr lang="en-US" altLang="en-US" sz="1400" smtClean="0"/>
              <a:t>(F02.0) Dementia in Pick's disease</a:t>
            </a:r>
          </a:p>
          <a:p>
            <a:pPr lvl="2" eaLnBrk="1" hangingPunct="1"/>
            <a:r>
              <a:rPr lang="en-US" altLang="en-US" sz="1400" smtClean="0"/>
              <a:t>(F02.1) Dementia in Creutzfeldt-Jakob disease</a:t>
            </a:r>
          </a:p>
          <a:p>
            <a:pPr lvl="2" eaLnBrk="1" hangingPunct="1"/>
            <a:r>
              <a:rPr lang="en-US" altLang="en-US" sz="1400" smtClean="0"/>
              <a:t>(F02.2) Dementia in Huntington's disease</a:t>
            </a:r>
          </a:p>
          <a:p>
            <a:pPr lvl="2" eaLnBrk="1" hangingPunct="1"/>
            <a:r>
              <a:rPr lang="en-US" altLang="en-US" sz="1400" smtClean="0"/>
              <a:t>(F02.3) Dementia in Parkinson's disease</a:t>
            </a:r>
          </a:p>
          <a:p>
            <a:pPr lvl="2" eaLnBrk="1" hangingPunct="1"/>
            <a:r>
              <a:rPr lang="en-US" altLang="en-US" sz="1400" smtClean="0"/>
              <a:t>(F02.4) Dementia in human immunodeficiency virus (HIV) disease</a:t>
            </a:r>
          </a:p>
          <a:p>
            <a:pPr lvl="1" eaLnBrk="1" hangingPunct="1"/>
            <a:r>
              <a:rPr lang="en-US" altLang="en-US" sz="1400" smtClean="0"/>
              <a:t>(F03.) Unspecified dementia</a:t>
            </a:r>
          </a:p>
          <a:p>
            <a:pPr lvl="1" eaLnBrk="1" hangingPunct="1"/>
            <a:r>
              <a:rPr lang="en-US" altLang="en-US" sz="1400" smtClean="0"/>
              <a:t>(F04.) Organic amnesic syndrome, not induced by alcohol and other psychoactive substances</a:t>
            </a:r>
          </a:p>
          <a:p>
            <a:pPr lvl="1" eaLnBrk="1" hangingPunct="1"/>
            <a:r>
              <a:rPr lang="en-US" altLang="en-US" sz="1400" smtClean="0"/>
              <a:t>(F05.) Delirium, not induced by alcohol and other psychoactive substances</a:t>
            </a:r>
          </a:p>
          <a:p>
            <a:pPr lvl="1" eaLnBrk="1" hangingPunct="1"/>
            <a:r>
              <a:rPr lang="en-US" altLang="en-US" sz="1400" smtClean="0"/>
              <a:t>(F06.) Other mental disorders due to brain damage and dysfunction and to physical disease</a:t>
            </a:r>
          </a:p>
          <a:p>
            <a:pPr lvl="1" eaLnBrk="1" hangingPunct="1"/>
            <a:r>
              <a:rPr lang="en-US" altLang="en-US" sz="1400" smtClean="0"/>
              <a:t>(F07.) Personality and behavioural disorders due to brain disease, damage and dysfunction</a:t>
            </a:r>
          </a:p>
          <a:p>
            <a:pPr lvl="1" eaLnBrk="1" hangingPunct="1"/>
            <a:r>
              <a:rPr lang="en-US" altLang="en-US" sz="1400" smtClean="0"/>
              <a:t>(F09.) Unspecified organic or symptomatic mental disorder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n-US" altLang="en-US" sz="900"/>
          </a:p>
        </p:txBody>
      </p:sp>
      <p:sp>
        <p:nvSpPr>
          <p:cNvPr id="317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200" smtClean="0"/>
              <a:t>MRC CBU Graduate Statistics Lectures</a:t>
            </a: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839075" y="6324600"/>
            <a:ext cx="18161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lbertus Medium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lbertus Medium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Albertus Medium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Albertus Medium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1200">
                <a:solidFill>
                  <a:schemeClr val="tx1"/>
                </a:solidFill>
                <a:latin typeface="Albertus Medium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378A256-9625-4626-A67D-ACEE03BE6F50}" type="slidenum">
              <a:rPr lang="en-GB" altLang="en-US" sz="10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GB" altLang="en-US" sz="1000" smtClean="0">
              <a:latin typeface="Tahoma" panose="020B0604030504040204" pitchFamily="34" charset="0"/>
            </a:endParaRPr>
          </a:p>
        </p:txBody>
      </p:sp>
      <p:sp>
        <p:nvSpPr>
          <p:cNvPr id="317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Ordinal</a:t>
            </a:r>
          </a:p>
        </p:txBody>
      </p:sp>
      <p:sp>
        <p:nvSpPr>
          <p:cNvPr id="317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The categories are ranged in an order</a:t>
            </a:r>
          </a:p>
          <a:p>
            <a:pPr lvl="1" eaLnBrk="1" hangingPunct="1"/>
            <a:r>
              <a:rPr lang="en-US" altLang="en-US" smtClean="0"/>
              <a:t>Rating scale: </a:t>
            </a:r>
          </a:p>
          <a:p>
            <a:pPr lvl="2" eaLnBrk="1" hangingPunct="1"/>
            <a:r>
              <a:rPr lang="en-US" altLang="en-US" smtClean="0"/>
              <a:t>Endorsement of a statement: {</a:t>
            </a:r>
            <a:r>
              <a:rPr lang="en-US" altLang="en-US" i="1" u="sng" smtClean="0"/>
              <a:t>Strongly 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Neutral</a:t>
            </a:r>
            <a:r>
              <a:rPr lang="en-US" altLang="en-US" i="1" smtClean="0"/>
              <a:t>, </a:t>
            </a:r>
            <a:r>
              <a:rPr lang="en-US" altLang="en-US" i="1" u="sng" smtClean="0"/>
              <a:t>Disagree</a:t>
            </a:r>
            <a:r>
              <a:rPr lang="en-US" altLang="en-US" i="1" smtClean="0"/>
              <a:t>, </a:t>
            </a:r>
            <a:r>
              <a:rPr lang="en-US" altLang="en-US" i="1" u="sng" smtClean="0"/>
              <a:t>Strongly disagree</a:t>
            </a:r>
            <a:r>
              <a:rPr lang="en-US" altLang="en-US" smtClean="0"/>
              <a:t>}</a:t>
            </a:r>
          </a:p>
          <a:p>
            <a:pPr lvl="1" eaLnBrk="1" hangingPunct="1"/>
            <a:r>
              <a:rPr lang="en-US" altLang="en-US" smtClean="0"/>
              <a:t>Age: </a:t>
            </a:r>
          </a:p>
          <a:p>
            <a:pPr lvl="2" eaLnBrk="1" hangingPunct="1"/>
            <a:r>
              <a:rPr lang="en-US" altLang="en-US" smtClean="0"/>
              <a:t>Age Group: {20+ to 30, 30+ to 40, 40+}</a:t>
            </a:r>
          </a:p>
          <a:p>
            <a:pPr lvl="1" eaLnBrk="1" hangingPunct="1"/>
            <a:r>
              <a:rPr lang="en-US" altLang="en-US" smtClean="0"/>
              <a:t>Position</a:t>
            </a:r>
          </a:p>
          <a:p>
            <a:pPr lvl="2" eaLnBrk="1" hangingPunct="1"/>
            <a:r>
              <a:rPr lang="en-US" altLang="en-US" smtClean="0"/>
              <a:t>Birth order: {1st, 2nd, 3rd, 4th, ...}</a:t>
            </a:r>
          </a:p>
          <a:p>
            <a:pPr lvl="2" eaLnBrk="1" hangingPunct="1"/>
            <a:r>
              <a:rPr lang="en-US" altLang="en-US" smtClean="0"/>
              <a:t>Target position: {Left, Central, Right}</a:t>
            </a:r>
          </a:p>
          <a:p>
            <a:pPr lvl="2" eaLnBrk="1" hangingPunct="1"/>
            <a:r>
              <a:rPr lang="en-US" altLang="en-US" smtClean="0"/>
              <a:t>Trial block: {1st, 2nd, 3rd, …}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8F210B"/>
      </a:dk1>
      <a:lt1>
        <a:srgbClr val="FFFFFF"/>
      </a:lt1>
      <a:dk2>
        <a:srgbClr val="515F7B"/>
      </a:dk2>
      <a:lt2>
        <a:srgbClr val="808080"/>
      </a:lt2>
      <a:accent1>
        <a:srgbClr val="A3DC96"/>
      </a:accent1>
      <a:accent2>
        <a:srgbClr val="EE92B7"/>
      </a:accent2>
      <a:accent3>
        <a:srgbClr val="FFFFFF"/>
      </a:accent3>
      <a:accent4>
        <a:srgbClr val="791B08"/>
      </a:accent4>
      <a:accent5>
        <a:srgbClr val="CEEBC9"/>
      </a:accent5>
      <a:accent6>
        <a:srgbClr val="D884A6"/>
      </a:accent6>
      <a:hlink>
        <a:srgbClr val="A3CE82"/>
      </a:hlink>
      <a:folHlink>
        <a:srgbClr val="ECEAAC"/>
      </a:folHlink>
    </a:clrScheme>
    <a:fontScheme name="Default Design">
      <a:majorFont>
        <a:latin typeface="Albertus Medium"/>
        <a:ea typeface=""/>
        <a:cs typeface=""/>
      </a:majorFont>
      <a:minorFont>
        <a:latin typeface="Albertus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55000"/>
          <a:buFont typeface="Wingdings" pitchFamily="2" charset="2"/>
          <a:buChar char="n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55000"/>
          <a:buFont typeface="Wingdings" pitchFamily="2" charset="2"/>
          <a:buChar char="n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lbertus Medium" pitchFamily="34" charset="0"/>
          </a:defRPr>
        </a:defPPr>
      </a:lstStyle>
    </a:lnDef>
  </a:objectDefaults>
  <a:extraClrSchemeLst>
    <a:extraClrScheme>
      <a:clrScheme name="Default Design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6266</TotalTime>
  <Words>2612</Words>
  <Application>Microsoft Office PowerPoint</Application>
  <PresentationFormat>Custom</PresentationFormat>
  <Paragraphs>421</Paragraphs>
  <Slides>58</Slides>
  <Notes>2</Notes>
  <HiddenSlides>1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58</vt:i4>
      </vt:variant>
    </vt:vector>
  </HeadingPairs>
  <TitlesOfParts>
    <vt:vector size="68" baseType="lpstr">
      <vt:lpstr>Albertus Medium</vt:lpstr>
      <vt:lpstr>Arial</vt:lpstr>
      <vt:lpstr>Symbol</vt:lpstr>
      <vt:lpstr>Tahoma</vt:lpstr>
      <vt:lpstr>Times New Roman</vt:lpstr>
      <vt:lpstr>Verdana</vt:lpstr>
      <vt:lpstr>Wingdings</vt:lpstr>
      <vt:lpstr>Default Design</vt:lpstr>
      <vt:lpstr>Document</vt:lpstr>
      <vt:lpstr>Chart</vt:lpstr>
      <vt:lpstr>MRC Cognition and Brain Sciences Unit  Graduate Statistics Course 2023 http://imaging.mrc-cbu.cam.ac.uk/statswiki/StatsCourse2023</vt:lpstr>
      <vt:lpstr>4: Categorical Data Analysis</vt:lpstr>
      <vt:lpstr>The Naming of Parts</vt:lpstr>
      <vt:lpstr>SPSS procedures that help</vt:lpstr>
      <vt:lpstr>Types of Data: Quantitative</vt:lpstr>
      <vt:lpstr>Types of Data: Qualitative</vt:lpstr>
      <vt:lpstr>Nominal </vt:lpstr>
      <vt:lpstr>From ICD-10: Chapter V: Mental and behavioural disorders (International Statistical Classification of Diseases and Related Health Problems)</vt:lpstr>
      <vt:lpstr>Ordinal</vt:lpstr>
      <vt:lpstr>Frequency Tables </vt:lpstr>
      <vt:lpstr>Visual Field Deficit Problems in Hemiplegic Patients</vt:lpstr>
      <vt:lpstr>FREQUENCIES</vt:lpstr>
      <vt:lpstr>Frequency Table</vt:lpstr>
      <vt:lpstr>Bar charts</vt:lpstr>
      <vt:lpstr>Contingency Table </vt:lpstr>
      <vt:lpstr>CROSSTABS</vt:lpstr>
      <vt:lpstr>Analysing a frequency table directly from the frequencies</vt:lpstr>
      <vt:lpstr>Use ‘Weight Cases’ to analyse the frequency table</vt:lpstr>
      <vt:lpstr>Use ‘Crosstabs’ to  generate the frequency table</vt:lpstr>
      <vt:lpstr>Simple use of SPSS Crosstabs</vt:lpstr>
      <vt:lpstr>Goodness-of-Fit Chi-squared Test</vt:lpstr>
      <vt:lpstr>Significance</vt:lpstr>
      <vt:lpstr>‘Degrees of Freedom’</vt:lpstr>
      <vt:lpstr>Degrees of Freedom = 1</vt:lpstr>
      <vt:lpstr>Degrees of Freedom = 4 (#rows-1) times (#cols -1)</vt:lpstr>
      <vt:lpstr>Tolman, Ritchie and Kalish (1946)</vt:lpstr>
      <vt:lpstr>The Chi-Squared Goodness of Fit Test by hand</vt:lpstr>
      <vt:lpstr>The Chi-Square(d) Goodness of Fit Test by SPSS</vt:lpstr>
      <vt:lpstr>The Chi-Square(d) Goodness of Fit Test by SPSS</vt:lpstr>
      <vt:lpstr>The Chi-Square(d) Goodness of Fit Test by SPSS</vt:lpstr>
      <vt:lpstr>The Chi-Square(d) Goodness of Fit Test by SPSS</vt:lpstr>
      <vt:lpstr>Output from Chi-Square Test</vt:lpstr>
      <vt:lpstr>The Chi-Squared (2) Distribution</vt:lpstr>
      <vt:lpstr>Chance performance and the Binomial Test</vt:lpstr>
      <vt:lpstr>The Binomial Test</vt:lpstr>
      <vt:lpstr>Output of Binomial Test</vt:lpstr>
      <vt:lpstr>Confidence Intervals for Binomial Proportions</vt:lpstr>
      <vt:lpstr>Noah’s Ark, or The World of Two by Two</vt:lpstr>
      <vt:lpstr>Signal Detection Theory</vt:lpstr>
      <vt:lpstr>Sensitivity and Specificity</vt:lpstr>
      <vt:lpstr>Simpson’s Paradox: example (I)</vt:lpstr>
      <vt:lpstr>Simpson’s Paradox: example (II)</vt:lpstr>
      <vt:lpstr>Simpson’s Paradox: example (III)</vt:lpstr>
      <vt:lpstr>Simpson’s Paradox explained</vt:lpstr>
      <vt:lpstr>Measuring agreement</vt:lpstr>
      <vt:lpstr>Agreement </vt:lpstr>
      <vt:lpstr>Chance-corrected agreement </vt:lpstr>
      <vt:lpstr>Measuring change</vt:lpstr>
      <vt:lpstr>McNemar’s Test</vt:lpstr>
      <vt:lpstr>McNemar’s Test</vt:lpstr>
      <vt:lpstr>Association or Independence</vt:lpstr>
      <vt:lpstr>Association or Independence</vt:lpstr>
      <vt:lpstr>The Output ...</vt:lpstr>
      <vt:lpstr>Larger tables</vt:lpstr>
      <vt:lpstr>A 3 x 3 Example</vt:lpstr>
      <vt:lpstr>Cautions (I)</vt:lpstr>
      <vt:lpstr>Cautions (II)</vt:lpstr>
      <vt:lpstr>Next week at 11am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Aims and Objectives</dc:title>
  <dc:creator>CBU</dc:creator>
  <cp:lastModifiedBy>Peter Watson</cp:lastModifiedBy>
  <cp:revision>125</cp:revision>
  <cp:lastPrinted>2004-10-20T13:39:49Z</cp:lastPrinted>
  <dcterms:created xsi:type="dcterms:W3CDTF">2001-12-05T17:30:56Z</dcterms:created>
  <dcterms:modified xsi:type="dcterms:W3CDTF">2023-10-16T10:33:04Z</dcterms:modified>
</cp:coreProperties>
</file>