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52"/>
  </p:notesMasterIdLst>
  <p:sldIdLst>
    <p:sldId id="256" r:id="rId2"/>
    <p:sldId id="309" r:id="rId3"/>
    <p:sldId id="300" r:id="rId4"/>
    <p:sldId id="308" r:id="rId5"/>
    <p:sldId id="257" r:id="rId6"/>
    <p:sldId id="258" r:id="rId7"/>
    <p:sldId id="276" r:id="rId8"/>
    <p:sldId id="318" r:id="rId9"/>
    <p:sldId id="310" r:id="rId10"/>
    <p:sldId id="328" r:id="rId11"/>
    <p:sldId id="283" r:id="rId12"/>
    <p:sldId id="312" r:id="rId13"/>
    <p:sldId id="259" r:id="rId14"/>
    <p:sldId id="279" r:id="rId15"/>
    <p:sldId id="271" r:id="rId16"/>
    <p:sldId id="285" r:id="rId17"/>
    <p:sldId id="286" r:id="rId18"/>
    <p:sldId id="322" r:id="rId19"/>
    <p:sldId id="324" r:id="rId20"/>
    <p:sldId id="325" r:id="rId21"/>
    <p:sldId id="301" r:id="rId22"/>
    <p:sldId id="262" r:id="rId23"/>
    <p:sldId id="277" r:id="rId24"/>
    <p:sldId id="278" r:id="rId25"/>
    <p:sldId id="288" r:id="rId26"/>
    <p:sldId id="275" r:id="rId27"/>
    <p:sldId id="268" r:id="rId28"/>
    <p:sldId id="270" r:id="rId29"/>
    <p:sldId id="313" r:id="rId30"/>
    <p:sldId id="314" r:id="rId31"/>
    <p:sldId id="329" r:id="rId32"/>
    <p:sldId id="267" r:id="rId33"/>
    <p:sldId id="261" r:id="rId34"/>
    <p:sldId id="326" r:id="rId35"/>
    <p:sldId id="298" r:id="rId36"/>
    <p:sldId id="305" r:id="rId37"/>
    <p:sldId id="303" r:id="rId38"/>
    <p:sldId id="306" r:id="rId39"/>
    <p:sldId id="272" r:id="rId40"/>
    <p:sldId id="273" r:id="rId41"/>
    <p:sldId id="289" r:id="rId42"/>
    <p:sldId id="290" r:id="rId43"/>
    <p:sldId id="291" r:id="rId44"/>
    <p:sldId id="292" r:id="rId45"/>
    <p:sldId id="293" r:id="rId46"/>
    <p:sldId id="294" r:id="rId47"/>
    <p:sldId id="295" r:id="rId48"/>
    <p:sldId id="296" r:id="rId49"/>
    <p:sldId id="297" r:id="rId50"/>
    <p:sldId id="321" r:id="rId5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919"/>
    <a:srgbClr val="FFFFCC"/>
    <a:srgbClr val="FFFF99"/>
    <a:srgbClr val="9A04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5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203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image" Target="../media/image23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EE5E285-4DCA-415E-AF95-BB44551D9F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69336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 algn="ctr"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pPr algn="r"/>
            <a:fld id="{1358015E-4418-4D36-B398-4FCFE450FAEF}" type="slidenum">
              <a:rPr lang="en-GB" altLang="en-US" sz="1200">
                <a:latin typeface="Times New Roman" panose="02020603050405020304" pitchFamily="18" charset="0"/>
              </a:rPr>
              <a:pPr algn="r"/>
              <a:t>1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245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5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6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7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8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9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1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2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3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4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5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6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7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8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9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sp>
        <p:nvSpPr>
          <p:cNvPr id="4143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1600200" y="1905000"/>
            <a:ext cx="6192838" cy="10668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1498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" name="Rectangle 45"/>
          <p:cNvSpPr>
            <a:spLocks noGrp="1" noChangeArrowheads="1"/>
          </p:cNvSpPr>
          <p:nvPr>
            <p:ph type="ftr" sz="quarter" idx="10"/>
          </p:nvPr>
        </p:nvSpPr>
        <p:spPr>
          <a:xfrm>
            <a:off x="838200" y="6477000"/>
            <a:ext cx="51816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" name="Rectangle 4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477000"/>
            <a:ext cx="22098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/>
              <a:t> </a:t>
            </a:r>
            <a:fld id="{049996B9-8363-4C4F-9AC5-53AB9C55296C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AAE61DA9-6F44-4081-B87B-F1640E14C7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6331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70239233-0590-4F2A-9548-15F76A92D9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523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82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82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F9F940F1-27B9-4872-8D05-46B00DBEFE6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3496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A04990CC-2FCB-475A-9216-3251F21A335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07618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38200"/>
            <a:ext cx="5181600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4E17A39A-4FD9-41C9-937E-C479CD1E61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66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A03FE87D-26D5-499B-B087-AA74E391E3A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838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02DDA25D-7C3B-4971-B254-CA8E1997AA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1292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255EC8A3-BC4F-4D76-A6BC-837AEA915B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9741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1510FE38-A778-4ABD-99BE-118027B0660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5074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D3C34FB6-DA6F-4EA5-AFB1-C9404FA4C9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121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98B45146-66B7-4A61-ADA6-6E7A7707C12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2583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D7FC8FEC-1DE1-499E-A993-C38EEA90F61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448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BCD0D311-960E-4964-9A2B-FDEF64336B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1336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cid:image004.png@01D7B519.9E61D320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838200"/>
            <a:ext cx="5181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120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77000"/>
            <a:ext cx="5105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0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21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2238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 </a:t>
            </a:r>
            <a:fld id="{F1006526-0494-4EC1-B02F-447D16A3D9C1}" type="datetime1">
              <a:rPr lang="en-US" altLang="en-US"/>
              <a:pPr>
                <a:defRPr/>
              </a:pPr>
              <a:t>9/29/2021</a:t>
            </a:fld>
            <a:r>
              <a:rPr lang="en-US" altLang="en-US"/>
              <a:t> </a:t>
            </a:r>
            <a:fld id="{FF338D1C-48C0-4DE4-BB00-F06822D27F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0" name="Group 51"/>
          <p:cNvGrpSpPr>
            <a:grpSpLocks/>
          </p:cNvGrpSpPr>
          <p:nvPr userDrawn="1"/>
        </p:nvGrpSpPr>
        <p:grpSpPr bwMode="auto">
          <a:xfrm>
            <a:off x="165100" y="1036638"/>
            <a:ext cx="9223375" cy="958850"/>
            <a:chOff x="96" y="653"/>
            <a:chExt cx="5365" cy="604"/>
          </a:xfrm>
        </p:grpSpPr>
        <p:sp>
          <p:nvSpPr>
            <p:cNvPr id="1032" name="Rectangle 52"/>
            <p:cNvSpPr>
              <a:spLocks noChangeArrowheads="1"/>
            </p:cNvSpPr>
            <p:nvPr/>
          </p:nvSpPr>
          <p:spPr bwMode="ltGray">
            <a:xfrm>
              <a:off x="192" y="768"/>
              <a:ext cx="276" cy="299"/>
            </a:xfrm>
            <a:prstGeom prst="rect">
              <a:avLst/>
            </a:prstGeom>
            <a:solidFill>
              <a:srgbClr val="FC3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3" name="Rectangle 53"/>
            <p:cNvSpPr>
              <a:spLocks noChangeArrowheads="1"/>
            </p:cNvSpPr>
            <p:nvPr/>
          </p:nvSpPr>
          <p:spPr bwMode="ltGray">
            <a:xfrm>
              <a:off x="341" y="958"/>
              <a:ext cx="266" cy="299"/>
            </a:xfrm>
            <a:prstGeom prst="rect">
              <a:avLst/>
            </a:prstGeom>
            <a:solidFill>
              <a:srgbClr val="B236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4" name="Rectangle 54"/>
            <p:cNvSpPr>
              <a:spLocks noChangeArrowheads="1"/>
            </p:cNvSpPr>
            <p:nvPr/>
          </p:nvSpPr>
          <p:spPr bwMode="gray">
            <a:xfrm>
              <a:off x="432" y="789"/>
              <a:ext cx="11" cy="3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5" name="Rectangle 55"/>
            <p:cNvSpPr>
              <a:spLocks noChangeArrowheads="1"/>
            </p:cNvSpPr>
            <p:nvPr/>
          </p:nvSpPr>
          <p:spPr bwMode="gray">
            <a:xfrm>
              <a:off x="288" y="767"/>
              <a:ext cx="11" cy="38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6" name="Rectangle 56"/>
            <p:cNvSpPr>
              <a:spLocks noChangeArrowheads="1"/>
            </p:cNvSpPr>
            <p:nvPr/>
          </p:nvSpPr>
          <p:spPr bwMode="gray">
            <a:xfrm>
              <a:off x="336" y="699"/>
              <a:ext cx="11" cy="45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7" name="Rectangle 57"/>
            <p:cNvSpPr>
              <a:spLocks noChangeArrowheads="1"/>
            </p:cNvSpPr>
            <p:nvPr/>
          </p:nvSpPr>
          <p:spPr bwMode="gray">
            <a:xfrm>
              <a:off x="384" y="653"/>
              <a:ext cx="11" cy="4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8" name="Rectangle 58"/>
            <p:cNvSpPr>
              <a:spLocks noChangeArrowheads="1"/>
            </p:cNvSpPr>
            <p:nvPr/>
          </p:nvSpPr>
          <p:spPr bwMode="gray">
            <a:xfrm>
              <a:off x="480" y="812"/>
              <a:ext cx="11" cy="34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39" name="Rectangle 59"/>
            <p:cNvSpPr>
              <a:spLocks noChangeArrowheads="1"/>
            </p:cNvSpPr>
            <p:nvPr/>
          </p:nvSpPr>
          <p:spPr bwMode="gray">
            <a:xfrm>
              <a:off x="528" y="835"/>
              <a:ext cx="11" cy="3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0" name="Rectangle 60"/>
            <p:cNvSpPr>
              <a:spLocks noChangeArrowheads="1"/>
            </p:cNvSpPr>
            <p:nvPr/>
          </p:nvSpPr>
          <p:spPr bwMode="gray">
            <a:xfrm>
              <a:off x="576" y="903"/>
              <a:ext cx="11" cy="24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1" name="Rectangle 61"/>
            <p:cNvSpPr>
              <a:spLocks noChangeArrowheads="1"/>
            </p:cNvSpPr>
            <p:nvPr/>
          </p:nvSpPr>
          <p:spPr bwMode="gray">
            <a:xfrm>
              <a:off x="240" y="989"/>
              <a:ext cx="6" cy="1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2" name="Rectangle 62"/>
            <p:cNvSpPr>
              <a:spLocks noChangeArrowheads="1"/>
            </p:cNvSpPr>
            <p:nvPr/>
          </p:nvSpPr>
          <p:spPr bwMode="gray">
            <a:xfrm>
              <a:off x="144" y="1102"/>
              <a:ext cx="11" cy="5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3" name="Rectangle 63"/>
            <p:cNvSpPr>
              <a:spLocks noChangeArrowheads="1"/>
            </p:cNvSpPr>
            <p:nvPr/>
          </p:nvSpPr>
          <p:spPr bwMode="gray">
            <a:xfrm>
              <a:off x="192" y="1056"/>
              <a:ext cx="11" cy="9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4" name="Rectangle 64"/>
            <p:cNvSpPr>
              <a:spLocks noChangeArrowheads="1"/>
            </p:cNvSpPr>
            <p:nvPr/>
          </p:nvSpPr>
          <p:spPr bwMode="gray">
            <a:xfrm>
              <a:off x="672" y="1084"/>
              <a:ext cx="11" cy="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5" name="Rectangle 65"/>
            <p:cNvSpPr>
              <a:spLocks noChangeArrowheads="1"/>
            </p:cNvSpPr>
            <p:nvPr/>
          </p:nvSpPr>
          <p:spPr bwMode="gray">
            <a:xfrm>
              <a:off x="624" y="1016"/>
              <a:ext cx="11" cy="13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  <p:sp>
          <p:nvSpPr>
            <p:cNvPr id="1046" name="Rectangle 66"/>
            <p:cNvSpPr>
              <a:spLocks noChangeArrowheads="1"/>
            </p:cNvSpPr>
            <p:nvPr/>
          </p:nvSpPr>
          <p:spPr bwMode="gray">
            <a:xfrm>
              <a:off x="96" y="1127"/>
              <a:ext cx="5365" cy="25"/>
            </a:xfrm>
            <a:prstGeom prst="rect">
              <a:avLst/>
            </a:prstGeom>
            <a:solidFill>
              <a:srgbClr val="9933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32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 eaLnBrk="1" hangingPunct="1">
                <a:defRPr/>
              </a:pPr>
              <a:endParaRPr kumimoji="1" lang="en-GB" altLang="en-US" sz="2400" smtClean="0">
                <a:latin typeface="Tahoma" pitchFamily="34" charset="0"/>
              </a:endParaRPr>
            </a:p>
          </p:txBody>
        </p:sp>
      </p:grpSp>
      <p:pic>
        <p:nvPicPr>
          <p:cNvPr id="23" name="Picture 22" descr="cid:image004.png@01D7B519.9E61D320"/>
          <p:cNvPicPr/>
          <p:nvPr userDrawn="1"/>
        </p:nvPicPr>
        <p:blipFill>
          <a:blip r:embed="rId15" r:link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75" y="52277"/>
            <a:ext cx="5581650" cy="6667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6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d.com/talks/lang/eng/hans_rosling_shows_the_best_stats_you_ve_ever_seen.html" TargetMode="Externa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1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23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5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26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8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29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30.w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/>
            </a:r>
            <a:br>
              <a:rPr lang="en-GB" altLang="en-US" sz="3200" i="1" smtClean="0">
                <a:solidFill>
                  <a:schemeClr val="tx1"/>
                </a:solidFill>
              </a:rPr>
            </a:br>
            <a:r>
              <a:rPr lang="en-GB" altLang="en-US" sz="3200" i="1" smtClean="0">
                <a:solidFill>
                  <a:schemeClr val="tx1"/>
                </a:solidFill>
              </a:rPr>
              <a:t>1. </a:t>
            </a:r>
            <a:r>
              <a:rPr lang="en-GB" altLang="en-US" sz="2800" i="1" smtClean="0">
                <a:solidFill>
                  <a:schemeClr val="tx1"/>
                </a:solidFill>
              </a:rPr>
              <a:t>Exploratory Data Analysis</a:t>
            </a:r>
            <a:endParaRPr lang="en-GB" altLang="en-US" b="0" i="1" smtClean="0">
              <a:solidFill>
                <a:srgbClr val="080808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048000"/>
            <a:ext cx="6197600" cy="317500"/>
          </a:xfrm>
        </p:spPr>
        <p:txBody>
          <a:bodyPr/>
          <a:lstStyle/>
          <a:p>
            <a:pPr algn="ctr" eaLnBrk="1" hangingPunct="1"/>
            <a:endParaRPr lang="en-GB" altLang="en-US" sz="3200" smtClean="0"/>
          </a:p>
          <a:p>
            <a:pPr algn="ctr" eaLnBrk="1" hangingPunct="1"/>
            <a:endParaRPr lang="en-GB" altLang="en-US" sz="3200" smtClean="0"/>
          </a:p>
          <a:p>
            <a:pPr algn="ctr" eaLnBrk="1" hangingPunct="1"/>
            <a:r>
              <a:rPr lang="en-GB" altLang="en-US" sz="3200" smtClean="0"/>
              <a:t>OR </a:t>
            </a:r>
            <a:r>
              <a:rPr lang="en-GB" altLang="en-US" sz="3200" i="1" smtClean="0"/>
              <a:t>An ABC of EDA</a:t>
            </a:r>
          </a:p>
          <a:p>
            <a:pPr algn="ctr" eaLnBrk="1" hangingPunct="1"/>
            <a:r>
              <a:rPr lang="en-GB" altLang="en-US" sz="3200" smtClean="0"/>
              <a:t>Peter Watson</a:t>
            </a:r>
          </a:p>
          <a:p>
            <a:pPr algn="ctr" eaLnBrk="1" hangingPunct="1"/>
            <a:endParaRPr lang="en-GB" altLang="en-US" sz="3200" smtClean="0"/>
          </a:p>
          <a:p>
            <a:pPr algn="ctr" eaLnBrk="1" hangingPunct="1"/>
            <a:r>
              <a:rPr lang="en-GB" altLang="en-US" sz="1400" smtClean="0"/>
              <a:t>http://imaging.mrc-cbu.cam.ac.uk/statswiki/FAQ/graphFAQ</a:t>
            </a:r>
            <a:endParaRPr lang="en-GB" altLang="en-US" sz="3200" smtClean="0"/>
          </a:p>
          <a:p>
            <a:pPr algn="ctr" eaLnBrk="1" hangingPunct="1"/>
            <a:endParaRPr lang="en-GB" altLang="en-US" smtClean="0"/>
          </a:p>
        </p:txBody>
      </p:sp>
      <p:graphicFrame>
        <p:nvGraphicFramePr>
          <p:cNvPr id="4101" name="Object 4"/>
          <p:cNvGraphicFramePr>
            <a:graphicFrameLocks noChangeAspect="1"/>
          </p:cNvGraphicFramePr>
          <p:nvPr/>
        </p:nvGraphicFramePr>
        <p:xfrm>
          <a:off x="457200" y="228600"/>
          <a:ext cx="2895600" cy="297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Clip" r:id="rId4" imgW="1791310" imgH="3632911" progId="MS_ClipArt_Gallery.2">
                  <p:embed/>
                </p:oleObj>
              </mc:Choice>
              <mc:Fallback>
                <p:oleObj name="Clip" r:id="rId4" imgW="1791310" imgH="3632911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28600"/>
                        <a:ext cx="2895600" cy="297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Checking for bimodality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Frankland and Zumbo (2002)              </a:t>
            </a:r>
            <a:r>
              <a:rPr lang="en-GB" altLang="en-US" sz="1400" smtClean="0">
                <a:solidFill>
                  <a:schemeClr val="tx2"/>
                </a:solidFill>
              </a:rPr>
              <a:t>1/sqrt(2</a:t>
            </a:r>
            <a:r>
              <a:rPr lang="en-GB" altLang="en-US" sz="1400" smtClean="0">
                <a:solidFill>
                  <a:schemeClr val="tx2"/>
                </a:solidFill>
                <a:latin typeface="Symbol" panose="05050102010706020507" pitchFamily="18" charset="2"/>
              </a:rPr>
              <a:t>ps</a:t>
            </a:r>
            <a:r>
              <a:rPr lang="en-GB" altLang="en-US" sz="1400" baseline="30000" smtClean="0">
                <a:solidFill>
                  <a:schemeClr val="tx2"/>
                </a:solidFill>
              </a:rPr>
              <a:t>2</a:t>
            </a:r>
            <a:r>
              <a:rPr lang="en-GB" altLang="en-US" sz="1400" smtClean="0">
                <a:solidFill>
                  <a:schemeClr val="tx2"/>
                </a:solidFill>
              </a:rPr>
              <a:t>) exp( -  </a:t>
            </a:r>
            <a:r>
              <a:rPr lang="en-GB" altLang="en-US" sz="1400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GB" altLang="en-US" sz="1400" u="sng" smtClean="0">
                <a:solidFill>
                  <a:schemeClr val="tx2"/>
                </a:solidFill>
              </a:rPr>
              <a:t>(x – </a:t>
            </a:r>
            <a:r>
              <a:rPr lang="en-GB" altLang="en-US" sz="1400" u="sng" smtClean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GB" altLang="en-US" sz="1400" u="sng" smtClean="0">
                <a:solidFill>
                  <a:schemeClr val="tx2"/>
                </a:solidFill>
              </a:rPr>
              <a:t>)</a:t>
            </a:r>
            <a:r>
              <a:rPr lang="en-GB" altLang="en-US" sz="1400" u="sng" baseline="30000" smtClean="0">
                <a:solidFill>
                  <a:schemeClr val="tx2"/>
                </a:solidFill>
              </a:rPr>
              <a:t>2</a:t>
            </a:r>
            <a:r>
              <a:rPr lang="en-GB" altLang="en-US" sz="1400" smtClean="0">
                <a:solidFill>
                  <a:schemeClr val="tx2"/>
                </a:solidFill>
              </a:rPr>
              <a:t> 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>
                <a:solidFill>
                  <a:schemeClr val="tx2"/>
                </a:solidFill>
              </a:rPr>
              <a:t>                                                                                                2</a:t>
            </a:r>
            <a:r>
              <a:rPr lang="en-GB" altLang="en-US" sz="1400" smtClean="0">
                <a:solidFill>
                  <a:schemeClr val="tx2"/>
                </a:solidFill>
                <a:latin typeface="Symbol" panose="05050102010706020507" pitchFamily="18" charset="2"/>
              </a:rPr>
              <a:t>s</a:t>
            </a:r>
            <a:r>
              <a:rPr lang="en-GB" altLang="en-US" sz="1400" baseline="30000" smtClean="0">
                <a:solidFill>
                  <a:schemeClr val="tx2"/>
                </a:solidFill>
              </a:rPr>
              <a:t>2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>
              <a:solidFill>
                <a:schemeClr val="tx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>
                <a:solidFill>
                  <a:schemeClr val="accent2"/>
                </a:solidFill>
              </a:rPr>
              <a:t>For proportions, p</a:t>
            </a:r>
          </a:p>
          <a:p>
            <a:pPr eaLnBrk="1" hangingPunct="1"/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Probability of being in interval [a,b] = P x N(mean1,sd1) + (1-P) x N(mean2,sd2)</a:t>
            </a:r>
          </a:p>
          <a:p>
            <a:pPr eaLnBrk="1" hangingPunct="1"/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And use SPSS CNLR to estimate p, mean1, mean2, sd1 and sd2.</a:t>
            </a:r>
          </a:p>
          <a:p>
            <a:pPr eaLnBrk="1" hangingPunct="1"/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mtClean="0">
                <a:solidFill>
                  <a:schemeClr val="accent2"/>
                </a:solidFill>
              </a:rPr>
              <a:t>DEMO: NORMAL MIXTURES.SPS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accent2"/>
                </a:solidFill>
              </a:rPr>
              <a:t>    Example featuring two normal distributions with means 2.5 and 5 both having sds of 0.5</a:t>
            </a:r>
          </a:p>
          <a:p>
            <a:pPr eaLnBrk="1" hangingPunct="1"/>
            <a:endParaRPr lang="en-GB" altLang="en-US" smtClean="0"/>
          </a:p>
        </p:txBody>
      </p:sp>
      <p:sp>
        <p:nvSpPr>
          <p:cNvPr id="14341" name="Line 4"/>
          <p:cNvSpPr>
            <a:spLocks noChangeShapeType="1"/>
          </p:cNvSpPr>
          <p:nvPr/>
        </p:nvSpPr>
        <p:spPr bwMode="auto">
          <a:xfrm flipH="1">
            <a:off x="5651500" y="2205038"/>
            <a:ext cx="2889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2" name="Line 5"/>
          <p:cNvSpPr>
            <a:spLocks noChangeShapeType="1"/>
          </p:cNvSpPr>
          <p:nvPr/>
        </p:nvSpPr>
        <p:spPr bwMode="auto">
          <a:xfrm>
            <a:off x="6804025" y="2276475"/>
            <a:ext cx="5762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Beck Score</a:t>
            </a:r>
            <a:endParaRPr lang="en-GB" altLang="en-US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Positive skew (&gt;1.0)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Most scores around zero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Scores above 13 - clinically depressed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One score of 46! 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r>
              <a:rPr lang="en-GB" sz="1600" smtClean="0"/>
              <a:t>    (Max=63</a:t>
            </a:r>
            <a:r>
              <a:rPr lang="en-GB" sz="1600" dirty="0" smtClean="0"/>
              <a:t>)</a:t>
            </a:r>
          </a:p>
        </p:txBody>
      </p:sp>
      <p:graphicFrame>
        <p:nvGraphicFramePr>
          <p:cNvPr id="15365" name="Object 102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566988"/>
          <a:ext cx="4038600" cy="278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72" name="Document" r:id="rId3" imgW="4358640" imgH="3009900" progId="Word.Document.8">
                  <p:embed/>
                </p:oleObj>
              </mc:Choice>
              <mc:Fallback>
                <p:oleObj name="Document" r:id="rId3" imgW="4358640" imgH="3009900" progId="Word.Document.8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566988"/>
                        <a:ext cx="4038600" cy="2789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7391400" y="4572000"/>
            <a:ext cx="838200" cy="914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638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Boxplots</a:t>
            </a:r>
            <a:endParaRPr lang="en-GB" altLang="en-US" smtClean="0"/>
          </a:p>
        </p:txBody>
      </p:sp>
      <p:pic>
        <p:nvPicPr>
          <p:cNvPr id="16388" name="Picture 1027" descr="boxplot"/>
          <p:cNvPicPr>
            <a:picLocks noGrp="1" noChangeAspect="1" noChangeArrowheads="1"/>
          </p:cNvPicPr>
          <p:nvPr>
            <p:ph type="chart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35038" y="1600200"/>
            <a:ext cx="7273925" cy="47244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Boxplots</a:t>
            </a:r>
            <a:endParaRPr lang="en-GB" alt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median = line in red box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Middle half in red box (=1.3 sds)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Outliers = circles and stars</a:t>
            </a:r>
          </a:p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Shape of data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17413" name="Object 6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9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Outliers in boxplots</a:t>
            </a:r>
            <a:endParaRPr lang="en-GB" altLang="en-US" smtClean="0"/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endParaRPr lang="en-GB" altLang="en-US" b="1" smtClean="0">
              <a:solidFill>
                <a:schemeClr val="accent1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tx2"/>
                </a:solidFill>
              </a:rPr>
              <a:t>Inner fence</a:t>
            </a:r>
            <a:r>
              <a:rPr lang="en-GB" altLang="en-US" smtClean="0">
                <a:solidFill>
                  <a:schemeClr val="tx2"/>
                </a:solidFill>
              </a:rPr>
              <a:t> - moderately weird. Over 1.5 boxlengths from upper/lower quartiles; Circles in SPSS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(2.67 sds from mean in normal data)</a:t>
            </a:r>
          </a:p>
          <a:p>
            <a:pPr eaLnBrk="1" hangingPunct="1"/>
            <a:endParaRPr lang="en-GB" altLang="en-US" smtClean="0">
              <a:solidFill>
                <a:schemeClr val="tx2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tx2"/>
                </a:solidFill>
              </a:rPr>
              <a:t>Outer fence</a:t>
            </a:r>
            <a:r>
              <a:rPr lang="en-GB" altLang="en-US" smtClean="0">
                <a:solidFill>
                  <a:schemeClr val="tx2"/>
                </a:solidFill>
              </a:rPr>
              <a:t> - decidedly weird. Over 3 boxlengths from upper/lower quartiles; Asterisks in SPSS 	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>
                <a:solidFill>
                  <a:schemeClr val="tx2"/>
                </a:solidFill>
              </a:rPr>
              <a:t> (4.67 sds from mean in normal data)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Boxplot of Beck score</a:t>
            </a:r>
            <a:endParaRPr lang="en-GB" altLang="en-US" smtClean="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Positive skew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Concentration of outliers above median score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DEMO:</a:t>
            </a:r>
          </a:p>
          <a:p>
            <a:pPr eaLnBrk="1" hangingPunct="1"/>
            <a:endParaRPr lang="en-GB" altLang="en-US" sz="1600" b="1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BECK.SAV WITH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EDA_BECK.SAV</a:t>
            </a:r>
          </a:p>
          <a:p>
            <a:pPr eaLnBrk="1" hangingPunct="1"/>
            <a:endParaRPr lang="en-GB" altLang="en-US" sz="1600" b="1" smtClean="0">
              <a:solidFill>
                <a:schemeClr val="accent2"/>
              </a:solidFill>
            </a:endParaRPr>
          </a:p>
        </p:txBody>
      </p:sp>
      <p:graphicFrame>
        <p:nvGraphicFramePr>
          <p:cNvPr id="19461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7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Effect of an outlier</a:t>
            </a:r>
            <a:endParaRPr lang="en-GB" altLang="en-US" smtClean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biases mean (green line)</a:t>
            </a:r>
          </a:p>
          <a:p>
            <a:pPr eaLnBrk="1" hangingPunct="1"/>
            <a:r>
              <a:rPr lang="en-GB" altLang="en-US" sz="1600" smtClean="0"/>
              <a:t>inflates variance of mean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median more robust</a:t>
            </a:r>
          </a:p>
        </p:txBody>
      </p:sp>
      <p:graphicFrame>
        <p:nvGraphicFramePr>
          <p:cNvPr id="20485" name="Object 6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1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Robustness to outliers</a:t>
            </a:r>
            <a:endParaRPr lang="en-GB" altLang="en-US" smtClean="0"/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endParaRPr lang="en-GB" altLang="en-US" sz="1600" smtClean="0"/>
          </a:p>
          <a:p>
            <a:pPr eaLnBrk="1" hangingPunct="1">
              <a:lnSpc>
                <a:spcPct val="80000"/>
              </a:lnSpc>
            </a:pPr>
            <a:r>
              <a:rPr lang="en-GB" altLang="en-US" sz="1600" smtClean="0"/>
              <a:t>Number of positive responses (max=6)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en-US" sz="1600" smtClean="0"/>
              <a:t>     0,0,0,4,4,5,5,5,6,6,6,6,6,6,6</a:t>
            </a:r>
          </a:p>
          <a:p>
            <a:pPr eaLnBrk="1" hangingPunct="1">
              <a:lnSpc>
                <a:spcPct val="80000"/>
              </a:lnSpc>
            </a:pPr>
            <a:endParaRPr lang="en-GB" altLang="en-US" sz="1600" smtClean="0"/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1000 random samples of size equal to original sample (N=15)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n-GB" altLang="en-US" sz="2000" u="sng" smtClean="0">
                <a:latin typeface="Times New Roman" panose="02020603050405020304" pitchFamily="18" charset="0"/>
              </a:rPr>
              <a:t>Results</a:t>
            </a: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Point estimates :Mean=4.37; Median=5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95% CIs: Mean [3.07, 5.40];  Median [4, 6]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Outliers exerting undue influence on the mean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n-GB" altLang="en-US" sz="200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n-GB" altLang="en-US" sz="2000" smtClean="0">
                <a:latin typeface="Times New Roman" panose="02020603050405020304" pitchFamily="18" charset="0"/>
              </a:rPr>
              <a:t>See: </a:t>
            </a:r>
            <a:r>
              <a:rPr lang="en-GB" altLang="en-US" sz="1600" smtClean="0"/>
              <a:t>http://imaging.mrc-cbu.cam.ac.uk/statswiki/FAQ/boot</a:t>
            </a:r>
            <a:endParaRPr lang="en-GB" altLang="en-US" sz="2000" smtClean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Obtaining 95% CIs for skewed data: Bootstrapping (Efron &amp; Tibshirani, 1993)</a:t>
            </a:r>
          </a:p>
        </p:txBody>
      </p:sp>
      <p:pic>
        <p:nvPicPr>
          <p:cNvPr id="2253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1905000"/>
            <a:ext cx="3581400" cy="3657600"/>
          </a:xfrm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05000"/>
            <a:ext cx="37338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3810000" y="3200400"/>
            <a:ext cx="1143000" cy="914400"/>
          </a:xfrm>
          <a:prstGeom prst="right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762000" y="5486400"/>
            <a:ext cx="74676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endParaRPr lang="en-GB" altLang="en-US">
              <a:latin typeface="Times New Roman" panose="02020603050405020304" pitchFamily="18" charset="0"/>
            </a:endParaRPr>
          </a:p>
        </p:txBody>
      </p:sp>
      <p:sp>
        <p:nvSpPr>
          <p:cNvPr id="22536" name="Rectangle 10"/>
          <p:cNvSpPr>
            <a:spLocks noChangeArrowheads="1"/>
          </p:cNvSpPr>
          <p:nvPr/>
        </p:nvSpPr>
        <p:spPr bwMode="auto">
          <a:xfrm>
            <a:off x="900113" y="5876925"/>
            <a:ext cx="70564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Times" panose="02020603050405020304" pitchFamily="18" charset="0"/>
              </a:rPr>
              <a:t>See </a:t>
            </a:r>
            <a:r>
              <a:rPr lang="en-GB" altLang="en-US" sz="1800" dirty="0" err="1">
                <a:latin typeface="Times" panose="02020603050405020304" pitchFamily="18" charset="0"/>
              </a:rPr>
              <a:t>also:http</a:t>
            </a:r>
            <a:r>
              <a:rPr lang="en-GB" altLang="en-US" sz="1800" dirty="0">
                <a:latin typeface="Times" panose="02020603050405020304" pitchFamily="18" charset="0"/>
              </a:rPr>
              <a:t>://onlinestatbook.com/</a:t>
            </a:r>
            <a:r>
              <a:rPr lang="en-GB" altLang="en-US" sz="1800" dirty="0" err="1">
                <a:latin typeface="Times" panose="02020603050405020304" pitchFamily="18" charset="0"/>
              </a:rPr>
              <a:t>stat_sim</a:t>
            </a:r>
            <a:r>
              <a:rPr lang="en-GB" altLang="en-US" sz="1800" dirty="0">
                <a:latin typeface="Times" panose="02020603050405020304" pitchFamily="18" charset="0"/>
              </a:rPr>
              <a:t>/</a:t>
            </a:r>
            <a:r>
              <a:rPr lang="en-GB" altLang="en-US" sz="1800" dirty="0" err="1">
                <a:latin typeface="Times" panose="02020603050405020304" pitchFamily="18" charset="0"/>
              </a:rPr>
              <a:t>sampling_dist</a:t>
            </a:r>
            <a:r>
              <a:rPr lang="en-GB" altLang="en-US" sz="1800">
                <a:latin typeface="Times" panose="02020603050405020304" pitchFamily="18" charset="0"/>
              </a:rPr>
              <a:t>/</a:t>
            </a:r>
            <a:endParaRPr lang="en-GB" altLang="en-US" sz="1800" dirty="0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The sampling distribution of the variance follows a chisquare which tends to N(n-1,2(n-1)) as n increases</a:t>
            </a:r>
          </a:p>
        </p:txBody>
      </p:sp>
      <p:pic>
        <p:nvPicPr>
          <p:cNvPr id="2355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3557" name="Oval 4"/>
          <p:cNvSpPr>
            <a:spLocks noChangeArrowheads="1"/>
          </p:cNvSpPr>
          <p:nvPr/>
        </p:nvSpPr>
        <p:spPr bwMode="auto">
          <a:xfrm>
            <a:off x="6588125" y="5084763"/>
            <a:ext cx="1655763" cy="10080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58" name="Oval 5"/>
          <p:cNvSpPr>
            <a:spLocks noChangeArrowheads="1"/>
          </p:cNvSpPr>
          <p:nvPr/>
        </p:nvSpPr>
        <p:spPr bwMode="auto">
          <a:xfrm>
            <a:off x="539750" y="5300663"/>
            <a:ext cx="1439863" cy="1444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59" name="Oval 6"/>
          <p:cNvSpPr>
            <a:spLocks noChangeArrowheads="1"/>
          </p:cNvSpPr>
          <p:nvPr/>
        </p:nvSpPr>
        <p:spPr bwMode="auto">
          <a:xfrm>
            <a:off x="611188" y="5516563"/>
            <a:ext cx="1439862" cy="28892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2771775" y="3141663"/>
            <a:ext cx="33115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1400">
                <a:latin typeface="Times" panose="02020603050405020304" pitchFamily="18" charset="0"/>
              </a:rPr>
              <a:t>N=25; normal(24,48); observed mean is 23.75, observed variance=6.82*6.82=46.5</a:t>
            </a:r>
          </a:p>
        </p:txBody>
      </p:sp>
      <p:sp>
        <p:nvSpPr>
          <p:cNvPr id="23561" name="Oval 10"/>
          <p:cNvSpPr>
            <a:spLocks noChangeArrowheads="1"/>
          </p:cNvSpPr>
          <p:nvPr/>
        </p:nvSpPr>
        <p:spPr bwMode="auto">
          <a:xfrm>
            <a:off x="611188" y="4365625"/>
            <a:ext cx="1223962" cy="358775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>
            <a:off x="1116013" y="3141663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3" name="Text Box 12"/>
          <p:cNvSpPr txBox="1">
            <a:spLocks noChangeArrowheads="1"/>
          </p:cNvSpPr>
          <p:nvPr/>
        </p:nvSpPr>
        <p:spPr bwMode="auto">
          <a:xfrm>
            <a:off x="395288" y="2924175"/>
            <a:ext cx="1944687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1400">
                <a:latin typeface="Times" panose="02020603050405020304" pitchFamily="18" charset="0"/>
              </a:rPr>
              <a:t>should=s.e.(mean) =5/sqrt(25)=1</a:t>
            </a:r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>
            <a:off x="3203575" y="3357563"/>
            <a:ext cx="3673475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 flipH="1">
            <a:off x="1835150" y="3357563"/>
            <a:ext cx="3744913" cy="1943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>
            <a:off x="1835150" y="3573463"/>
            <a:ext cx="2952750" cy="2087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7" name="Oval 16"/>
          <p:cNvSpPr>
            <a:spLocks noChangeArrowheads="1"/>
          </p:cNvSpPr>
          <p:nvPr/>
        </p:nvSpPr>
        <p:spPr bwMode="auto">
          <a:xfrm>
            <a:off x="6877050" y="3500438"/>
            <a:ext cx="1223963" cy="360362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1125538"/>
            <a:ext cx="5181600" cy="579437"/>
          </a:xfrm>
        </p:spPr>
        <p:txBody>
          <a:bodyPr/>
          <a:lstStyle/>
          <a:p>
            <a:pPr eaLnBrk="1" hangingPunct="1"/>
            <a:r>
              <a:rPr lang="en-GB" altLang="en-US" smtClean="0"/>
              <a:t>No apriori ideas (model) in EDA!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For </a:t>
            </a:r>
            <a:r>
              <a:rPr lang="en-GB" altLang="en-US" smtClean="0">
                <a:solidFill>
                  <a:schemeClr val="accent2"/>
                </a:solidFill>
              </a:rPr>
              <a:t>classical analysis</a:t>
            </a:r>
            <a:r>
              <a:rPr lang="en-GB" altLang="en-US" smtClean="0"/>
              <a:t>, the sequence is </a:t>
            </a:r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endParaRPr lang="en-GB" altLang="en-US" smtClean="0"/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Problem =&gt; Data =&gt; Model =&gt; Analysis =&gt; Conclusions 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endParaRPr lang="en-GB" altLang="en-US" smtClean="0"/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endParaRPr lang="en-GB" altLang="en-US" smtClean="0"/>
          </a:p>
          <a:p>
            <a:pPr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For </a:t>
            </a:r>
            <a:r>
              <a:rPr lang="en-GB" altLang="en-US" smtClean="0">
                <a:solidFill>
                  <a:schemeClr val="accent2"/>
                </a:solidFill>
              </a:rPr>
              <a:t>EDA</a:t>
            </a:r>
            <a:r>
              <a:rPr lang="en-GB" altLang="en-US" smtClean="0"/>
              <a:t>, the sequence is </a:t>
            </a:r>
          </a:p>
          <a:p>
            <a:pPr lvl="2" eaLnBrk="1" hangingPunct="1">
              <a:spcBef>
                <a:spcPts val="500"/>
              </a:spcBef>
              <a:spcAft>
                <a:spcPts val="500"/>
              </a:spcAft>
            </a:pPr>
            <a:r>
              <a:rPr lang="en-GB" altLang="en-US" smtClean="0"/>
              <a:t>Problem =&gt; Data =&gt; Analysis =&gt; Model =&gt; Conclusions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DEMO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BOOTSTRAP IN R.TXT</a:t>
            </a:r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b="1" smtClean="0">
                <a:solidFill>
                  <a:schemeClr val="accent2"/>
                </a:solidFill>
              </a:rPr>
              <a:t>For more about R (primer):</a:t>
            </a:r>
          </a:p>
          <a:p>
            <a:pPr eaLnBrk="1" hangingPunct="1"/>
            <a:endParaRPr lang="en-GB" altLang="en-US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b="1" smtClean="0"/>
              <a:t>http://www.spssusers.co.uk/Events/2012/confprog.html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Other approaches to identifying outliers (besides boxplots)</a:t>
            </a:r>
            <a:endParaRPr lang="en-GB" altLang="en-US" smtClean="0"/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Cases with z-scores exceeding 2.5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(z-score subtracts mean and divides by s.d.)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/>
            <a:r>
              <a:rPr lang="en-GB" altLang="en-US" smtClean="0"/>
              <a:t>Grubb’s test (http://imaging.mrc-cbu.cam.ac.uk/statswiki/FAQ/RegressionOutliers)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Quantile Plots</a:t>
            </a:r>
            <a:endParaRPr lang="en-GB" altLang="en-US" smtClean="0"/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Raw beck score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deviates from straight line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Substantial skew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Limits choice of statistical tests we can use to analyse beck score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Bump above line = positive skew</a:t>
            </a: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26629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5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Reverse scored Beck</a:t>
            </a:r>
            <a:endParaRPr lang="en-GB" altLang="en-US" smtClean="0"/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beck is now </a:t>
            </a:r>
            <a:r>
              <a:rPr lang="en-GB" altLang="en-US" sz="1600" b="1" smtClean="0"/>
              <a:t>negative</a:t>
            </a:r>
            <a:r>
              <a:rPr lang="en-GB" altLang="en-US" sz="1600" smtClean="0"/>
              <a:t> skewed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the bump is now </a:t>
            </a:r>
            <a:r>
              <a:rPr lang="en-GB" altLang="en-US" sz="1600" b="1" smtClean="0"/>
              <a:t>under</a:t>
            </a:r>
            <a:r>
              <a:rPr lang="en-GB" altLang="en-US" sz="1600" smtClean="0"/>
              <a:t> the line</a:t>
            </a:r>
          </a:p>
        </p:txBody>
      </p:sp>
      <p:graphicFrame>
        <p:nvGraphicFramePr>
          <p:cNvPr id="27653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9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S shapes</a:t>
            </a:r>
            <a:endParaRPr lang="en-GB" altLang="en-US" smtClean="0"/>
          </a:p>
        </p:txBody>
      </p:sp>
      <p:sp>
        <p:nvSpPr>
          <p:cNvPr id="2867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Symptoms of Kurtosis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uniformity</a:t>
            </a:r>
          </a:p>
          <a:p>
            <a:pPr eaLnBrk="1" hangingPunct="1"/>
            <a:r>
              <a:rPr lang="en-GB" altLang="en-US" sz="1600" smtClean="0"/>
              <a:t>peakedness</a:t>
            </a:r>
          </a:p>
        </p:txBody>
      </p:sp>
      <p:graphicFrame>
        <p:nvGraphicFramePr>
          <p:cNvPr id="28677" name="Object 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3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Testing normality more formally</a:t>
            </a:r>
            <a:endParaRPr lang="en-GB" alt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Kolmogorov-Smirnov test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  Micceri (1989) "The unicorn, the normal distribution, and other mythical beasts". Psych Bulletin 105(1) 156-166 says if you have a sample of over 200, you will NEVER pass the K-S test of normality, in a real dataset.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Shapiro-Wilks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Overly sensitive for large samples</a:t>
            </a:r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b="1" smtClean="0">
                <a:solidFill>
                  <a:schemeClr val="accent2"/>
                </a:solidFill>
              </a:rPr>
              <a:t>DEMO: </a:t>
            </a:r>
          </a:p>
          <a:p>
            <a:pPr eaLnBrk="1" hangingPunct="1"/>
            <a:endParaRPr lang="en-GB" altLang="en-US" sz="1400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b="1" smtClean="0">
                <a:solidFill>
                  <a:schemeClr val="accent2"/>
                </a:solidFill>
              </a:rPr>
              <a:t>R EDA BECK.SPS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b="1" smtClean="0">
              <a:solidFill>
                <a:schemeClr val="accent2"/>
              </a:solidFill>
            </a:endParaRPr>
          </a:p>
          <a:p>
            <a:pPr eaLnBrk="1" hangingPunct="1"/>
            <a:r>
              <a:rPr lang="en-GB" altLang="en-US" sz="1400" b="1" smtClean="0">
                <a:solidFill>
                  <a:schemeClr val="accent2"/>
                </a:solidFill>
              </a:rPr>
              <a:t>R EDA PLOTS.TXT</a:t>
            </a:r>
          </a:p>
          <a:p>
            <a:pPr eaLnBrk="1" hangingPunct="1"/>
            <a:endParaRPr lang="en-GB" altLang="en-US" sz="1400" b="1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400" smtClean="0"/>
          </a:p>
          <a:p>
            <a:pPr eaLnBrk="1" hangingPunct="1"/>
            <a:endParaRPr lang="en-GB" altLang="en-US" sz="1400" smtClean="0"/>
          </a:p>
        </p:txBody>
      </p:sp>
      <p:pic>
        <p:nvPicPr>
          <p:cNvPr id="29701" name="Picture 5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3055938"/>
            <a:ext cx="4038600" cy="1812925"/>
          </a:xfrm>
          <a:noFill/>
        </p:spPr>
      </p:pic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8001000" y="3657600"/>
            <a:ext cx="685800" cy="9906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9703" name="Oval 7"/>
          <p:cNvSpPr>
            <a:spLocks noChangeArrowheads="1"/>
          </p:cNvSpPr>
          <p:nvPr/>
        </p:nvSpPr>
        <p:spPr bwMode="auto">
          <a:xfrm>
            <a:off x="6400800" y="3733800"/>
            <a:ext cx="685800" cy="9906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29704" name="Line 9"/>
          <p:cNvSpPr>
            <a:spLocks noChangeShapeType="1"/>
          </p:cNvSpPr>
          <p:nvPr/>
        </p:nvSpPr>
        <p:spPr bwMode="auto">
          <a:xfrm flipH="1" flipV="1">
            <a:off x="6858000" y="4648200"/>
            <a:ext cx="457200" cy="9144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 flipV="1">
            <a:off x="7924800" y="4343400"/>
            <a:ext cx="304800" cy="1066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6" name="Text Box 11"/>
          <p:cNvSpPr txBox="1">
            <a:spLocks noChangeArrowheads="1"/>
          </p:cNvSpPr>
          <p:nvPr/>
        </p:nvSpPr>
        <p:spPr bwMode="auto">
          <a:xfrm>
            <a:off x="6400800" y="5410200"/>
            <a:ext cx="2743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solidFill>
                  <a:schemeClr val="accent2"/>
                </a:solidFill>
                <a:latin typeface="Times New Roman" panose="02020603050405020304" pitchFamily="18" charset="0"/>
              </a:rPr>
              <a:t>Non-Normal</a:t>
            </a:r>
            <a:endParaRPr lang="en-GB" altLang="en-US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400" smtClean="0">
                <a:solidFill>
                  <a:schemeClr val="bg2"/>
                </a:solidFill>
              </a:rPr>
              <a:t>Stem and Leaf of Beck Score</a:t>
            </a:r>
            <a:endParaRPr lang="en-GB" altLang="en-US" smtClean="0"/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Stem   Leaf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6      .   0        =6.0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Each leaf=4 cases</a:t>
            </a:r>
          </a:p>
        </p:txBody>
      </p:sp>
      <p:graphicFrame>
        <p:nvGraphicFramePr>
          <p:cNvPr id="30725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495800" y="1600200"/>
          <a:ext cx="4267200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Document" r:id="rId3" imgW="5486400" imgH="3884676" progId="Word.Document.8">
                  <p:embed/>
                </p:oleObj>
              </mc:Choice>
              <mc:Fallback>
                <p:oleObj name="Document" r:id="rId3" imgW="5486400" imgH="3884676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1600200"/>
                        <a:ext cx="4267200" cy="45720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Temperature</a:t>
            </a:r>
            <a:endParaRPr lang="en-GB" altLang="en-US" smtClean="0"/>
          </a:p>
        </p:txBody>
      </p:sp>
      <p:sp>
        <p:nvSpPr>
          <p:cNvPr id="3174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What is unusual about this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distribution? (Exercise)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Clue: spacing.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Each leaf=two temperatures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STEM LEAF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-6      6     = -6.6 Degrees C</a:t>
            </a:r>
          </a:p>
        </p:txBody>
      </p:sp>
      <p:sp>
        <p:nvSpPr>
          <p:cNvPr id="3174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133600"/>
            <a:ext cx="4038600" cy="4038600"/>
          </a:xfrm>
          <a:solidFill>
            <a:srgbClr val="CC99FF"/>
          </a:solidFill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Frequency    Stem &amp;  Leaf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2.00       -6 .  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4.00       -5 .  00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10.00       -4 .  44444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6.00       -3 .  338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-2 .  2227777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-1 .  1116666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8.00       -0 .  0055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12.00        0 .  005555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6.00        1 .  616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14.00        2 .  7777777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16.00        3 . 33333888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14.00        4 .  4444444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13.00        5 .  555555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11.00        7 .  22227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7.00        8 .  888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200" smtClean="0">
                <a:solidFill>
                  <a:srgbClr val="191919"/>
                </a:solidFill>
                <a:latin typeface="Courier New" panose="02070309020205020404" pitchFamily="49" charset="0"/>
              </a:rPr>
              <a:t>     6.00        9 .  444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200" smtClean="0">
              <a:solidFill>
                <a:srgbClr val="191919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Error Bar Charts</a:t>
            </a:r>
            <a:endParaRPr lang="en-GB" altLang="en-US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b="1" smtClean="0"/>
              <a:t>Interactive</a:t>
            </a:r>
            <a:r>
              <a:rPr lang="en-GB" altLang="en-US" sz="1600" smtClean="0"/>
              <a:t> Bar charts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Bar length represents 95% Confidence interval for the mean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females have higher depression scores than males</a:t>
            </a:r>
          </a:p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	DEMO</a:t>
            </a:r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EDS_BECK.SPS</a:t>
            </a:r>
          </a:p>
          <a:p>
            <a:pPr eaLnBrk="1" hangingPunct="1"/>
            <a:r>
              <a:rPr lang="en-GB" altLang="en-US" sz="1600" b="1" smtClean="0">
                <a:solidFill>
                  <a:schemeClr val="accent2"/>
                </a:solidFill>
              </a:rPr>
              <a:t>R_EDA PLOTS.TXT</a:t>
            </a:r>
          </a:p>
          <a:p>
            <a:pPr eaLnBrk="1" hangingPunct="1"/>
            <a:endParaRPr lang="en-GB" altLang="en-US" sz="1600" b="1" smtClean="0">
              <a:solidFill>
                <a:schemeClr val="accent2"/>
              </a:solidFill>
            </a:endParaRPr>
          </a:p>
        </p:txBody>
      </p:sp>
      <p:pic>
        <p:nvPicPr>
          <p:cNvPr id="32773" name="Picture 7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43400" y="2028825"/>
            <a:ext cx="4800600" cy="4829175"/>
          </a:xfr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838200"/>
            <a:ext cx="5943600" cy="914400"/>
          </a:xfrm>
        </p:spPr>
        <p:txBody>
          <a:bodyPr/>
          <a:lstStyle/>
          <a:p>
            <a:pPr eaLnBrk="1" hangingPunct="1"/>
            <a:r>
              <a:rPr lang="en-GB" altLang="en-US" sz="1800" smtClean="0"/>
              <a:t>Bubble Plots (in R) years in education related to income/prestige</a:t>
            </a:r>
            <a:br>
              <a:rPr lang="en-GB" altLang="en-US" sz="1800" smtClean="0"/>
            </a:br>
            <a:r>
              <a:rPr lang="en-GB" altLang="en-US" sz="1800" smtClean="0"/>
              <a:t>Hans Rosling – bubble plots over years (</a:t>
            </a:r>
            <a:r>
              <a:rPr lang="en-GB" altLang="en-US" sz="1800" smtClean="0">
                <a:hlinkClick r:id="rId3"/>
              </a:rPr>
              <a:t>http://www.ted.com/talks/lang/eng/hans_rosling_shows_the_best_stats_you_ve_ever_seen.html</a:t>
            </a:r>
            <a:r>
              <a:rPr lang="en-GB" altLang="en-US" sz="1800" smtClean="0"/>
              <a:t>) </a:t>
            </a:r>
          </a:p>
        </p:txBody>
      </p:sp>
      <p:graphicFrame>
        <p:nvGraphicFramePr>
          <p:cNvPr id="3379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514475" y="1600200"/>
          <a:ext cx="611346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2" name="Graph Sheet" r:id="rId4" imgW="446147" imgH="2576151" progId="SPLUSGraphSheetFileType">
                  <p:embed/>
                </p:oleObj>
              </mc:Choice>
              <mc:Fallback>
                <p:oleObj name="Graph Sheet" r:id="rId4" imgW="446147" imgH="2576151" progId="SPLUSGraphSheetFileTyp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475" y="1600200"/>
                        <a:ext cx="611346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717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EDA - Exploratory data analysis</a:t>
            </a:r>
          </a:p>
        </p:txBody>
      </p:sp>
      <p:sp>
        <p:nvSpPr>
          <p:cNvPr id="7172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Informal graphical techniques (Tukey, 1977) which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look at underlying structure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identify outliers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check assumptions in later formal analyses (Normality, equality of variance)</a:t>
            </a:r>
          </a:p>
          <a:p>
            <a:pPr eaLnBrk="1" hangingPunct="1"/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Most of the EDA techniques are graphical and quite simple</a:t>
            </a:r>
          </a:p>
          <a:p>
            <a:pPr eaLnBrk="1" hangingPunct="1"/>
            <a:endParaRPr lang="en-GB" altLang="en-US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en-GB" altLang="en-US" i="1" smtClean="0">
                <a:solidFill>
                  <a:schemeClr val="accent2"/>
                </a:solidFill>
              </a:rPr>
              <a:t>“A picture is worth more than ten thousand words” Chinese proverb</a:t>
            </a:r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Multiple scatter plots (R)</a:t>
            </a:r>
          </a:p>
        </p:txBody>
      </p:sp>
      <p:graphicFrame>
        <p:nvGraphicFramePr>
          <p:cNvPr id="34820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514475" y="1600200"/>
          <a:ext cx="6113463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" name="Graph Sheet" r:id="rId3" imgW="446147" imgH="2576151" progId="SPLUSGraphSheetFileType">
                  <p:embed/>
                </p:oleObj>
              </mc:Choice>
              <mc:Fallback>
                <p:oleObj name="Graph Sheet" r:id="rId3" imgW="446147" imgH="2576151" progId="SPLUSGraphSheetFileTyp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4475" y="1600200"/>
                        <a:ext cx="6113463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1" name="Oval 4"/>
          <p:cNvSpPr>
            <a:spLocks noChangeArrowheads="1"/>
          </p:cNvSpPr>
          <p:nvPr/>
        </p:nvSpPr>
        <p:spPr bwMode="auto">
          <a:xfrm>
            <a:off x="1828800" y="3810000"/>
            <a:ext cx="1524000" cy="1295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  <p:sp>
        <p:nvSpPr>
          <p:cNvPr id="34822" name="Oval 5"/>
          <p:cNvSpPr>
            <a:spLocks noChangeArrowheads="1"/>
          </p:cNvSpPr>
          <p:nvPr/>
        </p:nvSpPr>
        <p:spPr bwMode="auto">
          <a:xfrm>
            <a:off x="5867400" y="3581400"/>
            <a:ext cx="1600200" cy="16764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>
              <a:latin typeface="Times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1800" smtClean="0"/>
              <a:t>Done using PRISM software (Thanks to Kate McAlister)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 </a:t>
            </a:r>
          </a:p>
        </p:txBody>
      </p:sp>
      <p:pic>
        <p:nvPicPr>
          <p:cNvPr id="35845" name="Picture 5" descr="Eyefitting_SI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063" y="1600200"/>
            <a:ext cx="255428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Ladder of Powers (Marsh,1988)</a:t>
            </a:r>
            <a:endParaRPr lang="en-GB" altLang="en-US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Powers (double star function in SPSS COMPUTE) e.g. 3**2=9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 </a:t>
            </a:r>
            <a:r>
              <a:rPr lang="en-GB" altLang="en-US" sz="2400" smtClean="0"/>
              <a:t>2     square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1     untransformed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0.5  square root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 0     (natural) log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-0.5  inverse square root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-1     reciprocal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-2     inverse square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>
                <a:solidFill>
                  <a:schemeClr val="bg2"/>
                </a:solidFill>
              </a:rPr>
              <a:t>Choosing a power</a:t>
            </a:r>
            <a:endParaRPr lang="en-GB" altLang="en-US" smtClean="0"/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z="2400" smtClean="0"/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Trial and Error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Box-Cox transformation</a:t>
            </a:r>
          </a:p>
          <a:p>
            <a:pPr eaLnBrk="1" hangingPunct="1"/>
            <a:endParaRPr lang="en-GB" altLang="en-US" sz="2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SPSS Box-Cox macro available at: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2400" smtClean="0"/>
              <a:t>http://stat.tamu.edu/ftp/pub/mspeed/stat653/spss/</a:t>
            </a:r>
          </a:p>
          <a:p>
            <a:pPr eaLnBrk="1" hangingPunct="1"/>
            <a:endParaRPr lang="en-GB" altLang="en-US" sz="240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Box-Cox rationale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Log likelihood for regression with predictor weights, B and error variance 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latin typeface="Symbol" panose="05050102010706020507" pitchFamily="18" charset="2"/>
              </a:rPr>
              <a:t>2 </a:t>
            </a:r>
            <a:r>
              <a:rPr lang="en-GB" altLang="en-US" smtClean="0">
                <a:latin typeface="Symbol" panose="05050102010706020507" pitchFamily="18" charset="2"/>
              </a:rPr>
              <a:t>= </a:t>
            </a:r>
            <a:r>
              <a:rPr lang="en-GB" altLang="en-US" smtClean="0"/>
              <a:t>(Y-XB)</a:t>
            </a:r>
            <a:r>
              <a:rPr lang="en-GB" altLang="en-US" baseline="30000" smtClean="0"/>
              <a:t>2</a:t>
            </a:r>
            <a:r>
              <a:rPr lang="en-GB" altLang="en-US" smtClean="0"/>
              <a:t>/n</a:t>
            </a:r>
            <a:r>
              <a:rPr lang="en-GB" altLang="en-US" smtClean="0">
                <a:latin typeface="Symbol" panose="05050102010706020507" pitchFamily="18" charset="2"/>
              </a:rPr>
              <a:t>  </a:t>
            </a:r>
            <a:r>
              <a:rPr lang="en-GB" altLang="en-US" smtClean="0"/>
              <a:t>if 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latin typeface="Symbol" panose="05050102010706020507" pitchFamily="18" charset="2"/>
              </a:rPr>
              <a:t>2  </a:t>
            </a:r>
            <a:r>
              <a:rPr lang="en-GB" altLang="en-US" smtClean="0"/>
              <a:t>is</a:t>
            </a:r>
            <a:r>
              <a:rPr lang="en-GB" altLang="en-US" baseline="30000" smtClean="0">
                <a:latin typeface="Symbol" panose="05050102010706020507" pitchFamily="18" charset="2"/>
              </a:rPr>
              <a:t> </a:t>
            </a:r>
            <a:r>
              <a:rPr lang="en-GB" altLang="en-US" smtClean="0"/>
              <a:t>not known</a:t>
            </a:r>
            <a:r>
              <a:rPr lang="en-GB" altLang="en-US" baseline="30000" smtClean="0">
                <a:latin typeface="Symbol" panose="05050102010706020507" pitchFamily="18" charset="2"/>
              </a:rPr>
              <a:t> </a:t>
            </a:r>
            <a:r>
              <a:rPr lang="en-GB" altLang="en-US" smtClean="0"/>
              <a:t>, predictors X and outcome Y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log L(B, 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latin typeface="Symbol" panose="05050102010706020507" pitchFamily="18" charset="2"/>
              </a:rPr>
              <a:t>2</a:t>
            </a:r>
            <a:r>
              <a:rPr lang="en-GB" altLang="en-US" smtClean="0"/>
              <a:t> | X; Y ) = - n/2 (log(2</a:t>
            </a:r>
            <a:r>
              <a:rPr lang="en-GB" altLang="en-US" smtClean="0">
                <a:latin typeface="Symbol" panose="05050102010706020507" pitchFamily="18" charset="2"/>
              </a:rPr>
              <a:t>p</a:t>
            </a:r>
            <a:r>
              <a:rPr lang="en-GB" altLang="en-US" smtClean="0"/>
              <a:t>) + log </a:t>
            </a:r>
            <a:r>
              <a:rPr lang="en-GB" altLang="en-US" smtClean="0">
                <a:solidFill>
                  <a:schemeClr val="accent2"/>
                </a:solidFill>
                <a:latin typeface="Symbol" panose="05050102010706020507" pitchFamily="18" charset="2"/>
              </a:rPr>
              <a:t>s</a:t>
            </a:r>
            <a:r>
              <a:rPr lang="en-GB" altLang="en-US" baseline="30000" smtClean="0">
                <a:solidFill>
                  <a:schemeClr val="accent2"/>
                </a:solidFill>
              </a:rPr>
              <a:t>2</a:t>
            </a:r>
            <a:r>
              <a:rPr lang="en-GB" altLang="en-US" smtClean="0"/>
              <a:t>) – 1/2</a:t>
            </a:r>
            <a:r>
              <a:rPr lang="en-GB" altLang="en-US" smtClean="0">
                <a:latin typeface="Symbol" panose="05050102010706020507" pitchFamily="18" charset="2"/>
              </a:rPr>
              <a:t>s</a:t>
            </a:r>
            <a:r>
              <a:rPr lang="en-GB" altLang="en-US" baseline="30000" smtClean="0"/>
              <a:t>2 </a:t>
            </a:r>
            <a:r>
              <a:rPr lang="en-GB" altLang="en-US" smtClean="0">
                <a:solidFill>
                  <a:schemeClr val="accent2"/>
                </a:solidFill>
              </a:rPr>
              <a:t>(Y-XB)</a:t>
            </a:r>
            <a:r>
              <a:rPr lang="en-GB" altLang="en-US" baseline="30000" smtClean="0">
                <a:solidFill>
                  <a:schemeClr val="accent2"/>
                </a:solidFill>
              </a:rPr>
              <a:t>2</a:t>
            </a:r>
          </a:p>
          <a:p>
            <a:pPr eaLnBrk="1" hangingPunct="1"/>
            <a:endParaRPr lang="en-GB" altLang="en-US" baseline="30000" smtClean="0"/>
          </a:p>
          <a:p>
            <a:pPr eaLnBrk="1" hangingPunct="1"/>
            <a:r>
              <a:rPr lang="en-GB" altLang="en-US" smtClean="0"/>
              <a:t>Minimizing the error variance increases the likelihood of it being normally distributed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We also assume the errors Y-BX are random (Normally distributed with a mean of zero and constant variance)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Box-Cox applied to Beck score</a:t>
            </a:r>
            <a:endParaRPr lang="en-GB" altLang="en-US" smtClean="0"/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Looks for a power that minimises Beck score variance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Suggests a power of 0.3 (near to log transform (power=0))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Regression: improve fit of a covariate to predict a test score   Box-Cox can flag up a non-linear relationship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Can be used to help determine z-scores and means but can be misleading for very skewed data e.g. when floor and ceiling effects are present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096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Predicted test score using a covariate vs actual test score (raw and square rooted)</a:t>
            </a:r>
            <a:endParaRPr lang="en-GB" altLang="en-US" smtClean="0"/>
          </a:p>
        </p:txBody>
      </p:sp>
      <p:graphicFrame>
        <p:nvGraphicFramePr>
          <p:cNvPr id="40964" name="Object 1024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724400" y="205740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7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05740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5" name="Object 1025"/>
          <p:cNvGraphicFramePr>
            <a:graphicFrameLocks noGrp="1" noChangeAspect="1"/>
          </p:cNvGraphicFramePr>
          <p:nvPr>
            <p:ph type="body" sz="half" idx="1"/>
          </p:nvPr>
        </p:nvGraphicFramePr>
        <p:xfrm>
          <a:off x="381000" y="205740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8" name="Picture" r:id="rId5" imgW="4435610" imgH="3639341" progId="StaticEnhancedMetafile">
                  <p:embed/>
                </p:oleObj>
              </mc:Choice>
              <mc:Fallback>
                <p:oleObj name="Picture" r:id="rId5" imgW="4435610" imgH="3639341" progId="StaticEnhancedMetafile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05740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6" name="Text Box 1030"/>
          <p:cNvSpPr txBox="1">
            <a:spLocks noChangeArrowheads="1"/>
          </p:cNvSpPr>
          <p:nvPr/>
        </p:nvSpPr>
        <p:spPr bwMode="auto">
          <a:xfrm>
            <a:off x="228600" y="54864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>
                <a:latin typeface="Times New Roman" panose="02020603050405020304" pitchFamily="18" charset="0"/>
              </a:rPr>
              <a:t>More linear relationship taking square root (right hand side picture)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Box Cox on residual variance</a:t>
            </a:r>
            <a:endParaRPr lang="en-GB" altLang="en-US" smtClean="0"/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400" smtClean="0"/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test score = constant + A*item score + residual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Can use boxcox on residuals of fitting item score on test score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suggests using square root of y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This is the transform of test score which minimizes the residual variance</a:t>
            </a:r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b="1" smtClean="0">
                <a:solidFill>
                  <a:schemeClr val="accent2"/>
                </a:solidFill>
              </a:rPr>
              <a:t>      DEMO: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b="1" smtClean="0">
                <a:solidFill>
                  <a:schemeClr val="accent2"/>
                </a:solidFill>
              </a:rPr>
              <a:t>      BOXCOX.SPS </a:t>
            </a:r>
          </a:p>
          <a:p>
            <a:pPr eaLnBrk="1" hangingPunct="1"/>
            <a:endParaRPr lang="en-GB" altLang="en-US" sz="1400" b="1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    </a:t>
            </a:r>
          </a:p>
        </p:txBody>
      </p:sp>
      <p:graphicFrame>
        <p:nvGraphicFramePr>
          <p:cNvPr id="41989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419600" y="2362200"/>
          <a:ext cx="4038600" cy="333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6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362200"/>
                        <a:ext cx="4038600" cy="3333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0" name="Line 11"/>
          <p:cNvSpPr>
            <a:spLocks noChangeShapeType="1"/>
          </p:cNvSpPr>
          <p:nvPr/>
        </p:nvSpPr>
        <p:spPr bwMode="auto">
          <a:xfrm>
            <a:off x="3505200" y="3200400"/>
            <a:ext cx="3810000" cy="1600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Exponential</a:t>
            </a:r>
            <a:endParaRPr lang="en-GB" altLang="en-US" smtClean="0"/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Clicks = AE</a:t>
            </a:r>
            <a:r>
              <a:rPr lang="en-GB" altLang="en-US" sz="1600" baseline="30000" smtClean="0"/>
              <a:t>-B Age</a:t>
            </a:r>
          </a:p>
          <a:p>
            <a:pPr eaLnBrk="1" hangingPunct="1"/>
            <a:endParaRPr lang="en-GB" altLang="en-US" sz="1600" baseline="30000" smtClean="0"/>
          </a:p>
          <a:p>
            <a:pPr eaLnBrk="1" hangingPunct="1"/>
            <a:r>
              <a:rPr lang="en-GB" altLang="en-US" sz="1600" baseline="30000" smtClean="0"/>
              <a:t>(</a:t>
            </a:r>
            <a:r>
              <a:rPr lang="en-GB" altLang="en-US" sz="1600" smtClean="0"/>
              <a:t>log Clicks = log A – B Age)</a:t>
            </a:r>
          </a:p>
          <a:p>
            <a:pPr eaLnBrk="1" hangingPunct="1"/>
            <a:endParaRPr lang="en-GB" altLang="en-US" sz="1600" baseline="30000" smtClean="0"/>
          </a:p>
          <a:p>
            <a:pPr eaLnBrk="1" hangingPunct="1"/>
            <a:r>
              <a:rPr lang="en-GB" altLang="en-US" sz="1600" smtClean="0"/>
              <a:t>Another type of non-linear relationship. Characterised by  ever increasing rates of changes as you get older</a:t>
            </a:r>
          </a:p>
        </p:txBody>
      </p:sp>
      <p:graphicFrame>
        <p:nvGraphicFramePr>
          <p:cNvPr id="43013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05050"/>
          <a:ext cx="4038600" cy="331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9" name="Picture" r:id="rId3" imgW="4435610" imgH="3639341" progId="StaticEnhancedMetafile">
                  <p:embed/>
                </p:oleObj>
              </mc:Choice>
              <mc:Fallback>
                <p:oleObj name="Picture" r:id="rId3" imgW="4435610" imgH="3639341" progId="StaticEnhancedMetafil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05050"/>
                        <a:ext cx="4038600" cy="331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Log Beck</a:t>
            </a:r>
            <a:endParaRPr lang="en-GB" altLang="en-US" smtClean="0"/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Skew=0.60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Kurtosis=-0.06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Acceptable using rule of thumb</a:t>
            </a:r>
          </a:p>
        </p:txBody>
      </p:sp>
      <p:pic>
        <p:nvPicPr>
          <p:cNvPr id="44037" name="Picture 4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20863"/>
            <a:ext cx="4038600" cy="4281487"/>
          </a:xfr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819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Graphical displays</a:t>
            </a:r>
            <a:endParaRPr lang="en-GB" altLang="en-US" smtClean="0"/>
          </a:p>
        </p:txBody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229600" cy="4724400"/>
          </a:xfrm>
        </p:spPr>
        <p:txBody>
          <a:bodyPr/>
          <a:lstStyle/>
          <a:p>
            <a:pPr eaLnBrk="1" hangingPunct="1"/>
            <a:r>
              <a:rPr lang="en-GB" altLang="en-US" smtClean="0"/>
              <a:t>Histograms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Boxplots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Error Bar plots (groups)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Stem and Leaf Displays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Scatterplots (especially for checking linearity of correlations, residual plots from regressions)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	(see also regression talk)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mtClean="0"/>
              <a:t>Under SPSS EXPLORE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Quantile plot - log Beck</a:t>
            </a:r>
            <a:endParaRPr lang="en-GB" altLang="en-US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Fits closer to a straight line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Log transform has made the distribution more Normal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Log transform enables the use of more powerful statistical tests </a:t>
            </a:r>
          </a:p>
        </p:txBody>
      </p:sp>
      <p:graphicFrame>
        <p:nvGraphicFramePr>
          <p:cNvPr id="45061" name="Object 0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67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Rank transform</a:t>
            </a:r>
            <a:endParaRPr lang="en-GB" altLang="en-US" smtClean="0"/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Downweight outliers 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Useful if power transformations fail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Useful summary measures</a:t>
            </a:r>
          </a:p>
          <a:p>
            <a:pPr eaLnBrk="1" hangingPunct="1"/>
            <a:endParaRPr lang="en-GB" altLang="en-US" smtClean="0"/>
          </a:p>
          <a:p>
            <a:pPr lvl="1" eaLnBrk="1" hangingPunct="1"/>
            <a:r>
              <a:rPr lang="en-GB" altLang="en-US" smtClean="0"/>
              <a:t>Medians</a:t>
            </a:r>
          </a:p>
          <a:p>
            <a:pPr lvl="1" eaLnBrk="1" hangingPunct="1"/>
            <a:r>
              <a:rPr lang="en-GB" altLang="en-US" smtClean="0"/>
              <a:t>Interquartile ranges (Boxplots)</a:t>
            </a:r>
          </a:p>
          <a:p>
            <a:pPr lvl="1" eaLnBrk="1" hangingPunct="1"/>
            <a:r>
              <a:rPr lang="en-GB" altLang="en-US" smtClean="0"/>
              <a:t>Rank sums </a:t>
            </a:r>
            <a:r>
              <a:rPr lang="en-GB" altLang="en-US" smtClean="0">
                <a:solidFill>
                  <a:schemeClr val="accent2"/>
                </a:solidFill>
              </a:rPr>
              <a:t>(Non-parametric tests)</a:t>
            </a:r>
            <a:endParaRPr lang="en-GB" altLang="en-US" smtClean="0"/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Using ranks - example</a:t>
            </a:r>
            <a:endParaRPr lang="en-GB" altLang="en-US" smtClean="0"/>
          </a:p>
        </p:txBody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/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Compare cost (in £) of two care centres</a:t>
            </a:r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Care Centres O &amp; R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Any patient cost saving?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Centre O stem &amp; leaf display</a:t>
            </a:r>
            <a:endParaRPr lang="en-GB" altLang="en-US" smtClean="0"/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/>
              <a:t>STEM WIDTH=200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2 EXTREMES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POSITIVE SKEW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48133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209800"/>
          <a:ext cx="4038600" cy="358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9" name="Document" r:id="rId3" imgW="5486400" imgH="2657856" progId="Word.Document.8">
                  <p:embed/>
                </p:oleObj>
              </mc:Choice>
              <mc:Fallback>
                <p:oleObj name="Document" r:id="rId3" imgW="5486400" imgH="2657856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209800"/>
                        <a:ext cx="4038600" cy="35814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bg2"/>
                </a:solidFill>
              </a:rPr>
              <a:t>Centre R - Stem and Leaf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49156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(stem width=100)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outliers present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positive skew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rank test needed</a:t>
            </a:r>
          </a:p>
        </p:txBody>
      </p:sp>
      <p:graphicFrame>
        <p:nvGraphicFramePr>
          <p:cNvPr id="49157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057400"/>
          <a:ext cx="4038600" cy="381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3" name="Document" r:id="rId3" imgW="4258056" imgH="2045208" progId="Word.Document.8">
                  <p:embed/>
                </p:oleObj>
              </mc:Choice>
              <mc:Fallback>
                <p:oleObj name="Document" r:id="rId3" imgW="4258056" imgH="204520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057400"/>
                        <a:ext cx="4038600" cy="3810000"/>
                      </a:xfrm>
                      <a:prstGeom prst="rect">
                        <a:avLst/>
                      </a:prstGeom>
                      <a:solidFill>
                        <a:srgbClr val="CC99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i="1" smtClean="0">
                <a:solidFill>
                  <a:schemeClr val="bg2"/>
                </a:solidFill>
              </a:rPr>
              <a:t>RESULTS</a:t>
            </a:r>
            <a:endParaRPr lang="en-GB" altLang="en-US" b="0" i="1" smtClean="0">
              <a:solidFill>
                <a:schemeClr val="bg2"/>
              </a:solidFill>
            </a:endParaRPr>
          </a:p>
        </p:txBody>
      </p:sp>
      <p:sp>
        <p:nvSpPr>
          <p:cNvPr id="5018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UNRANKED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t(147) = 0.30, p=.76</a:t>
            </a: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centre costs the same</a:t>
            </a: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z="1600" smtClean="0"/>
              <a:t>Uses</a:t>
            </a:r>
            <a:r>
              <a:rPr lang="en-GB" altLang="en-US" sz="1600" smtClean="0">
                <a:solidFill>
                  <a:schemeClr val="bg2"/>
                </a:solidFill>
              </a:rPr>
              <a:t> </a:t>
            </a:r>
            <a:r>
              <a:rPr lang="en-GB" altLang="en-US" sz="1600" smtClean="0">
                <a:solidFill>
                  <a:schemeClr val="accent2"/>
                </a:solidFill>
              </a:rPr>
              <a:t>means</a:t>
            </a:r>
            <a:endParaRPr lang="en-GB" altLang="en-US" sz="1600" b="1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  <p:sp>
        <p:nvSpPr>
          <p:cNvPr id="50181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RANKED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              mean Rank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Study O       65.11 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Study R       85.58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M-W: Z=-2.94,p=.003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>
                <a:solidFill>
                  <a:schemeClr val="accent2"/>
                </a:solidFill>
              </a:rPr>
              <a:t>Centre R costlier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Uses</a:t>
            </a:r>
            <a:r>
              <a:rPr lang="en-GB" altLang="en-US" sz="1600" smtClean="0">
                <a:solidFill>
                  <a:schemeClr val="bg2"/>
                </a:solidFill>
              </a:rPr>
              <a:t> </a:t>
            </a:r>
            <a:r>
              <a:rPr lang="en-GB" altLang="en-US" sz="1600" smtClean="0">
                <a:solidFill>
                  <a:schemeClr val="accent2"/>
                </a:solidFill>
              </a:rPr>
              <a:t>ranks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>
              <a:solidFill>
                <a:schemeClr val="accent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DEMO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b="1" smtClean="0">
                <a:solidFill>
                  <a:schemeClr val="accent2"/>
                </a:solidFill>
              </a:rPr>
              <a:t>     EDA_CENTRE.SPS</a:t>
            </a:r>
          </a:p>
          <a:p>
            <a:pPr eaLnBrk="1" hangingPunct="1"/>
            <a:endParaRPr lang="en-GB" altLang="en-US" sz="1600" b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Nonparametric tests</a:t>
            </a:r>
            <a:endParaRPr lang="en-GB" altLang="en-US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PROS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Downweight outliers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Fewer assumptions 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Useful for skewed distributions (See Lantz (2013) for Kruskal-Wallis for three or more groups)</a:t>
            </a:r>
          </a:p>
          <a:p>
            <a:pPr eaLnBrk="1" hangingPunct="1"/>
            <a:endParaRPr lang="en-GB" altLang="en-US" sz="1600" smtClean="0"/>
          </a:p>
        </p:txBody>
      </p:sp>
      <p:sp>
        <p:nvSpPr>
          <p:cNvPr id="5120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6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600" smtClean="0"/>
              <a:t>CONS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Less powerful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Lose information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Limited range of tests</a:t>
            </a:r>
            <a:r>
              <a:rPr lang="en-GB" altLang="en-US" sz="1600" smtClean="0">
                <a:solidFill>
                  <a:schemeClr val="bg2"/>
                </a:solidFill>
              </a:rPr>
              <a:t> </a:t>
            </a: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Equal Group Variances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mtClean="0">
              <a:solidFill>
                <a:schemeClr val="bg2"/>
              </a:solidFill>
            </a:endParaRPr>
          </a:p>
          <a:p>
            <a:pPr eaLnBrk="1" hangingPunct="1"/>
            <a:r>
              <a:rPr lang="en-GB" altLang="en-US" smtClean="0"/>
              <a:t>Important for t-tests and ANOVAs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No covariate by group interaction in ANCOVA; Quade’s (1967) method is a nonparametric equivalent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May need to transform outcome</a:t>
            </a:r>
          </a:p>
          <a:p>
            <a:pPr eaLnBrk="1" hangingPunct="1"/>
            <a:endParaRPr lang="en-GB" altLang="en-US" smtClean="0"/>
          </a:p>
          <a:p>
            <a:pPr eaLnBrk="1" hangingPunct="1"/>
            <a:r>
              <a:rPr lang="en-GB" altLang="en-US" smtClean="0"/>
              <a:t>Tests available to identify problems  </a:t>
            </a:r>
          </a:p>
          <a:p>
            <a:pPr eaLnBrk="1" hangingPunct="1"/>
            <a:endParaRPr lang="en-GB" altLang="en-US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Levene’s test</a:t>
            </a:r>
            <a:endParaRPr lang="en-GB" altLang="en-US" smtClean="0"/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Are group variances equal?</a:t>
            </a:r>
          </a:p>
          <a:p>
            <a:pPr eaLnBrk="1" hangingPunct="1"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Gets slope of spread </a:t>
            </a:r>
            <a:r>
              <a:rPr lang="en-GB" sz="1600" dirty="0" err="1" smtClean="0"/>
              <a:t>vs</a:t>
            </a:r>
            <a:r>
              <a:rPr lang="en-GB" sz="1600" dirty="0" smtClean="0"/>
              <a:t> location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sz="1600" dirty="0" smtClean="0"/>
          </a:p>
          <a:p>
            <a:pPr eaLnBrk="1" hangingPunct="1">
              <a:defRPr/>
            </a:pPr>
            <a:r>
              <a:rPr lang="en-GB" sz="1600" dirty="0" smtClean="0"/>
              <a:t>Compares slope to 0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sz="1600" dirty="0" smtClean="0"/>
          </a:p>
          <a:p>
            <a:pPr lvl="2" eaLnBrk="1" hangingPunct="1">
              <a:defRPr/>
            </a:pPr>
            <a:r>
              <a:rPr lang="en-GB" sz="1400" dirty="0" smtClean="0"/>
              <a:t>produces F-test</a:t>
            </a:r>
          </a:p>
          <a:p>
            <a:pPr marL="914400" lvl="2" indent="0" eaLnBrk="1" hangingPunct="1">
              <a:buFont typeface="Wingdings" panose="05000000000000000000" pitchFamily="2" charset="2"/>
              <a:buNone/>
              <a:defRPr/>
            </a:pPr>
            <a:endParaRPr lang="en-GB" sz="1400" dirty="0" smtClean="0"/>
          </a:p>
          <a:p>
            <a:pPr marL="514350" lvl="1" indent="0" eaLnBrk="1" hangingPunct="1">
              <a:buFont typeface="Wingdings" panose="05000000000000000000" pitchFamily="2" charset="2"/>
              <a:buNone/>
              <a:defRPr/>
            </a:pPr>
            <a:r>
              <a:rPr lang="en-GB" dirty="0" err="1" smtClean="0"/>
              <a:t>Cribbie</a:t>
            </a:r>
            <a:r>
              <a:rPr lang="en-GB" dirty="0" smtClean="0"/>
              <a:t> et al (2012) in Br J Math Stat Psych suggest a variety of adjusted tests including Welch’s (1951) adjustment for use with one-way ANOVAs</a:t>
            </a:r>
          </a:p>
          <a:p>
            <a:pPr eaLnBrk="1" hangingPunct="1">
              <a:defRPr/>
            </a:pPr>
            <a:endParaRPr lang="en-GB" sz="1600" dirty="0" smtClean="0"/>
          </a:p>
        </p:txBody>
      </p:sp>
      <p:pic>
        <p:nvPicPr>
          <p:cNvPr id="53253" name="Picture 5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1862138"/>
            <a:ext cx="4038600" cy="4200525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202406" y="5913091"/>
            <a:ext cx="8804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Bland JM, Altman DG. Statistical methods for assessing agreement between two methods of </a:t>
            </a:r>
            <a:endParaRPr lang="en-GB" sz="1600" dirty="0" smtClean="0"/>
          </a:p>
          <a:p>
            <a:r>
              <a:rPr lang="en-GB" sz="1600" dirty="0" smtClean="0"/>
              <a:t>clinical </a:t>
            </a:r>
            <a:r>
              <a:rPr lang="en-GB" sz="1600" dirty="0"/>
              <a:t>measurement. </a:t>
            </a:r>
            <a:r>
              <a:rPr lang="en-GB" sz="1600" i="1" dirty="0"/>
              <a:t>Lancet</a:t>
            </a:r>
            <a:r>
              <a:rPr lang="en-GB" sz="1600" dirty="0"/>
              <a:t> 1986; </a:t>
            </a:r>
            <a:r>
              <a:rPr lang="en-GB" sz="1600" b="1" dirty="0"/>
              <a:t>i</a:t>
            </a:r>
            <a:r>
              <a:rPr lang="en-GB" sz="1600" dirty="0"/>
              <a:t>: 307-10</a:t>
            </a:r>
            <a:r>
              <a:rPr lang="en-GB" sz="1600" dirty="0" smtClean="0"/>
              <a:t>. </a:t>
            </a:r>
            <a:r>
              <a:rPr lang="en-GB" sz="1600" dirty="0" smtClean="0">
                <a:solidFill>
                  <a:srgbClr val="0070C0"/>
                </a:solidFill>
              </a:rPr>
              <a:t>Comparing within subject using paired t-test on deviations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>
                <a:solidFill>
                  <a:schemeClr val="bg2"/>
                </a:solidFill>
              </a:rPr>
              <a:t>Proportions</a:t>
            </a:r>
            <a:endParaRPr lang="en-GB" altLang="en-US" smtClean="0"/>
          </a:p>
        </p:txBody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Variance of a proportion depends on value of proportion! 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Arcsine transform resolves this: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In SPSS use function in COMPUTE to do transform :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2 * </a:t>
            </a:r>
            <a:r>
              <a:rPr lang="en-GB" dirty="0" err="1" smtClean="0"/>
              <a:t>arsin</a:t>
            </a:r>
            <a:r>
              <a:rPr lang="en-GB" dirty="0" smtClean="0"/>
              <a:t>(</a:t>
            </a:r>
            <a:r>
              <a:rPr lang="en-GB" dirty="0" err="1" smtClean="0"/>
              <a:t>sqrt</a:t>
            </a:r>
            <a:r>
              <a:rPr lang="en-GB" dirty="0" smtClean="0"/>
              <a:t>(p))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en-GB" dirty="0" smtClean="0">
              <a:solidFill>
                <a:schemeClr val="bg2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>
                <a:solidFill>
                  <a:schemeClr val="accent6"/>
                </a:solidFill>
              </a:rPr>
              <a:t>however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Jaeger TF (2008) Categorical data </a:t>
            </a:r>
            <a:r>
              <a:rPr lang="en-GB" dirty="0" err="1" smtClean="0"/>
              <a:t>analysis:away</a:t>
            </a:r>
            <a:r>
              <a:rPr lang="en-GB" dirty="0" smtClean="0"/>
              <a:t> from ANOVAs.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J </a:t>
            </a:r>
            <a:r>
              <a:rPr lang="en-GB" dirty="0" err="1" smtClean="0"/>
              <a:t>Mem</a:t>
            </a:r>
            <a:r>
              <a:rPr lang="en-GB" dirty="0" smtClean="0"/>
              <a:t> Lang 59(4) 434-446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en-GB" dirty="0" smtClean="0"/>
              <a:t>suggests difficulties using arcsines on proportions near 0 or 1.</a:t>
            </a:r>
          </a:p>
          <a:p>
            <a:pPr eaLnBrk="1" hangingPunct="1">
              <a:defRPr/>
            </a:pPr>
            <a:endParaRPr lang="en-GB" dirty="0" smtClean="0"/>
          </a:p>
          <a:p>
            <a:pPr eaLnBrk="1" hangingPunct="1">
              <a:defRPr/>
            </a:pPr>
            <a:r>
              <a:rPr lang="en-GB" dirty="0" smtClean="0"/>
              <a:t>(arcsine also may be used when correlating proportions)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3200" smtClean="0">
                <a:solidFill>
                  <a:schemeClr val="bg2"/>
                </a:solidFill>
              </a:rPr>
              <a:t>Symmetry</a:t>
            </a:r>
            <a:endParaRPr lang="en-GB" altLang="en-US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2400" smtClean="0"/>
              <a:t>Clustered around median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 median=mean=mode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 no skewness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r>
              <a:rPr lang="en-GB" altLang="en-US" sz="2400" smtClean="0"/>
              <a:t>CIs of mean assume symmetry</a:t>
            </a:r>
          </a:p>
          <a:p>
            <a:pPr eaLnBrk="1" hangingPunct="1"/>
            <a:endParaRPr lang="en-GB" altLang="en-US" sz="2400" smtClean="0"/>
          </a:p>
          <a:p>
            <a:pPr eaLnBrk="1" hangingPunct="1"/>
            <a:endParaRPr lang="en-GB" altLang="en-US" sz="1600" smtClean="0"/>
          </a:p>
        </p:txBody>
      </p:sp>
      <p:graphicFrame>
        <p:nvGraphicFramePr>
          <p:cNvPr id="9221" name="Object 5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44738"/>
          <a:ext cx="4038600" cy="323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7" name="Document" r:id="rId3" imgW="3551682" imgH="2845308" progId="Word.Document.8">
                  <p:embed/>
                </p:oleObj>
              </mc:Choice>
              <mc:Fallback>
                <p:oleObj name="Document" r:id="rId3" imgW="3551682" imgH="2845308" progId="Word.Documen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44738"/>
                        <a:ext cx="4038600" cy="3235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552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And Finally...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“ A Statistician is someone who can have their head in an oven and their feet in an ice box and say that on the whole they are feeling perfectly normal”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GB" altLang="en-US" sz="1400" smtClean="0"/>
          </a:p>
          <a:p>
            <a:pPr eaLnBrk="1" hangingPunct="1"/>
            <a:r>
              <a:rPr lang="en-GB" altLang="en-US" sz="1400" smtClean="0"/>
              <a:t>Check you are using appropriate summary measures</a:t>
            </a:r>
          </a:p>
          <a:p>
            <a:pPr eaLnBrk="1" hangingPunct="1"/>
            <a:endParaRPr lang="en-GB" altLang="en-US" sz="14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Boxplot illustrations:</a:t>
            </a:r>
          </a:p>
          <a:p>
            <a:pPr eaLnBrk="1" hangingPunct="1"/>
            <a:r>
              <a:rPr lang="en-GB" altLang="en-US" sz="1400" smtClean="0"/>
              <a:t>Lane, DM and Sandor, A (2009) Designing better graphs by including distributional information and integrating words, numbers and images. Psychological Methods 14(3) 239-257.</a:t>
            </a:r>
            <a:endParaRPr lang="en-GB" altLang="en-US" sz="1400" smtClean="0">
              <a:solidFill>
                <a:schemeClr val="accent2"/>
              </a:solidFill>
            </a:endParaRPr>
          </a:p>
          <a:p>
            <a:pPr eaLnBrk="1" hangingPunct="1"/>
            <a:endParaRPr lang="en-GB" altLang="en-US" sz="1400" smtClean="0"/>
          </a:p>
        </p:txBody>
      </p:sp>
      <p:sp>
        <p:nvSpPr>
          <p:cNvPr id="55301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19600" y="1600200"/>
            <a:ext cx="4495800" cy="4724400"/>
          </a:xfrm>
        </p:spPr>
        <p:txBody>
          <a:bodyPr/>
          <a:lstStyle/>
          <a:p>
            <a:pPr eaLnBrk="1" hangingPunct="1"/>
            <a:endParaRPr lang="en-GB" altLang="en-US" sz="1400" smtClean="0"/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/>
              <a:t>Further details including references on EDA at: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400" smtClean="0"/>
              <a:t>http://www.itl.nist.gov/div898/handbook/eda/eda.htm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Thanks to Frank Duckworth [RSS News article on scales]</a:t>
            </a: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Allan Reese (CEFAS, graphical comments)</a:t>
            </a:r>
          </a:p>
          <a:p>
            <a:pPr eaLnBrk="1" hangingPunct="1"/>
            <a:r>
              <a:rPr lang="en-GB" altLang="en-US" sz="1400" smtClean="0">
                <a:solidFill>
                  <a:schemeClr val="accent2"/>
                </a:solidFill>
              </a:rPr>
              <a:t>Barney Dunn (Bimodality)</a:t>
            </a:r>
          </a:p>
          <a:p>
            <a:pPr eaLnBrk="1" hangingPunct="1"/>
            <a:endParaRPr lang="en-GB" altLang="en-US" sz="1400" smtClean="0"/>
          </a:p>
          <a:p>
            <a:pPr eaLnBrk="1" hangingPunct="1"/>
            <a:r>
              <a:rPr lang="en-GB" altLang="en-US" sz="1800" smtClean="0"/>
              <a:t>Next week (Thursday)…11am</a:t>
            </a:r>
          </a:p>
          <a:p>
            <a:pPr eaLnBrk="1" hangingPunct="1"/>
            <a:r>
              <a:rPr lang="en-GB" altLang="en-US" sz="1800" smtClean="0">
                <a:solidFill>
                  <a:schemeClr val="accent2"/>
                </a:solidFill>
              </a:rPr>
              <a:t>Simple and Multiple Linear Regression</a:t>
            </a:r>
          </a:p>
          <a:p>
            <a:pPr eaLnBrk="1" hangingPunct="1"/>
            <a:endParaRPr lang="en-GB" altLang="en-US" sz="1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3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3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>
                <a:solidFill>
                  <a:schemeClr val="bg2"/>
                </a:solidFill>
                <a:latin typeface="Tahoma" panose="020B0604030504040204" pitchFamily="34" charset="0"/>
              </a:rPr>
              <a:t>Skew and kurtosis</a:t>
            </a:r>
            <a:endParaRPr lang="en-GB" altLang="en-US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800" smtClean="0"/>
              <a:t>Skew</a:t>
            </a:r>
          </a:p>
          <a:p>
            <a:pPr lvl="1" eaLnBrk="1" hangingPunct="1"/>
            <a:r>
              <a:rPr lang="en-GB" altLang="en-US" sz="1800" smtClean="0"/>
              <a:t>&lt;0 upper straggle</a:t>
            </a:r>
          </a:p>
          <a:p>
            <a:pPr lvl="1" eaLnBrk="1" hangingPunct="1"/>
            <a:r>
              <a:rPr lang="en-GB" altLang="en-US" sz="1800" smtClean="0"/>
              <a:t>=0 symmetric</a:t>
            </a:r>
          </a:p>
          <a:p>
            <a:pPr lvl="1" eaLnBrk="1" hangingPunct="1"/>
            <a:r>
              <a:rPr lang="en-GB" altLang="en-US" sz="1800" smtClean="0"/>
              <a:t>&gt;0 downward straggle</a:t>
            </a:r>
          </a:p>
          <a:p>
            <a:pPr eaLnBrk="1" hangingPunct="1"/>
            <a:endParaRPr lang="en-GB" altLang="en-US" sz="1800" smtClean="0"/>
          </a:p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Rules of Thumb (Hair et al,1998;Simon,2002): </a:t>
            </a:r>
          </a:p>
          <a:p>
            <a:pPr eaLnBrk="1" hangingPunct="1"/>
            <a:endParaRPr lang="en-GB" altLang="en-US" sz="1800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     Negative skew &lt;-1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     Positive Skew &gt; 1</a:t>
            </a:r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Kurtosis</a:t>
            </a:r>
          </a:p>
          <a:p>
            <a:pPr lvl="1" eaLnBrk="1" hangingPunct="1"/>
            <a:r>
              <a:rPr lang="en-GB" altLang="en-US" sz="1800" smtClean="0"/>
              <a:t>&lt;0 flat (Platikurtic)</a:t>
            </a:r>
          </a:p>
          <a:p>
            <a:pPr lvl="1" eaLnBrk="1" hangingPunct="1"/>
            <a:r>
              <a:rPr lang="en-GB" altLang="en-US" sz="1800" smtClean="0"/>
              <a:t>=0 normal peak</a:t>
            </a:r>
          </a:p>
          <a:p>
            <a:pPr lvl="1" eaLnBrk="1" hangingPunct="1"/>
            <a:r>
              <a:rPr lang="en-GB" altLang="en-US" sz="1800" smtClean="0"/>
              <a:t>&gt;0 peaked about mean (Leptokurtic)</a:t>
            </a:r>
          </a:p>
          <a:p>
            <a:pPr lvl="1" eaLnBrk="1" hangingPunct="1"/>
            <a:endParaRPr lang="en-GB" altLang="en-US" sz="1800" smtClean="0"/>
          </a:p>
          <a:p>
            <a:pPr eaLnBrk="1" hangingPunct="1"/>
            <a:r>
              <a:rPr lang="en-GB" altLang="en-US" sz="1800" smtClean="0"/>
              <a:t>Rules of Thumb (Simon, 2002)</a:t>
            </a:r>
          </a:p>
          <a:p>
            <a:pPr eaLnBrk="1" hangingPunct="1"/>
            <a:endParaRPr lang="en-GB" altLang="en-US" sz="1800" smtClean="0"/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Positive Kurtosis   &gt;  3 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GB" altLang="en-US" sz="1800" smtClean="0"/>
              <a:t>Negative Kurtosis &lt; -3</a:t>
            </a:r>
          </a:p>
          <a:p>
            <a:pPr eaLnBrk="1" hangingPunct="1"/>
            <a:endParaRPr lang="en-GB" altLang="en-US" sz="1600" smtClean="0">
              <a:solidFill>
                <a:schemeClr val="bg2"/>
              </a:solidFill>
            </a:endParaRPr>
          </a:p>
          <a:p>
            <a:pPr eaLnBrk="1" hangingPunct="1"/>
            <a:endParaRPr lang="en-GB" altLang="en-US" sz="160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1267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2800" smtClean="0">
                <a:solidFill>
                  <a:schemeClr val="bg2"/>
                </a:solidFill>
                <a:latin typeface="Tahoma" panose="020B0604030504040204" pitchFamily="34" charset="0"/>
              </a:rPr>
              <a:t>Peakedness</a:t>
            </a:r>
            <a:endParaRPr lang="en-GB" altLang="en-US" smtClean="0"/>
          </a:p>
        </p:txBody>
      </p:sp>
      <p:sp>
        <p:nvSpPr>
          <p:cNvPr id="11268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Kurtosis measures peakedness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DeCarlo in his 1997 Psychological Methods paper shows kurtosis influenced by the tails of the distribution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Don’t want too peaked or too uniform distributions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Too peaked -no variation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Too flat - no one ‘typical’ value</a:t>
            </a:r>
          </a:p>
        </p:txBody>
      </p:sp>
      <p:graphicFrame>
        <p:nvGraphicFramePr>
          <p:cNvPr id="11269" name="Object 1029"/>
          <p:cNvGraphicFramePr>
            <a:graphicFrameLocks noGrp="1" noChangeAspect="1"/>
          </p:cNvGraphicFramePr>
          <p:nvPr>
            <p:ph type="chart" sz="half" idx="2"/>
          </p:nvPr>
        </p:nvGraphicFramePr>
        <p:xfrm>
          <a:off x="4648200" y="2314575"/>
          <a:ext cx="4038600" cy="329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5" name="Picture" r:id="rId3" imgW="4572238" imgH="3730943" progId="StaticEnhancedMetafile">
                  <p:embed/>
                </p:oleObj>
              </mc:Choice>
              <mc:Fallback>
                <p:oleObj name="Picture" r:id="rId3" imgW="4572238" imgH="3730943" progId="StaticEnhancedMetafile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314575"/>
                        <a:ext cx="4038600" cy="329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2291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Types of Kurtosis (Miles &amp; Shevlin, 2001)</a:t>
            </a:r>
          </a:p>
        </p:txBody>
      </p:sp>
      <p:graphicFrame>
        <p:nvGraphicFramePr>
          <p:cNvPr id="12292" name="Object 2051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395288" y="1844675"/>
          <a:ext cx="8228012" cy="472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8" name="Chart" r:id="rId3" imgW="8229889" imgH="4724587" progId="MSGraph.Chart.8">
                  <p:embed followColorScheme="full"/>
                </p:oleObj>
              </mc:Choice>
              <mc:Fallback>
                <p:oleObj name="Chart" r:id="rId3" imgW="8229889" imgH="4724587" progId="MSGraph.Chart.8">
                  <p:embed followColorScheme="full"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1844675"/>
                        <a:ext cx="8228012" cy="472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MRC CBSU Graduate Statistics Lectures</a:t>
            </a:r>
          </a:p>
        </p:txBody>
      </p:sp>
      <p:sp>
        <p:nvSpPr>
          <p:cNvPr id="13315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Bimodality</a:t>
            </a:r>
          </a:p>
        </p:txBody>
      </p:sp>
      <p:sp>
        <p:nvSpPr>
          <p:cNvPr id="13316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This is a mixture of two distributions (clear dip around the middle; multipeaked)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Histograms are usually good at spotting this</a:t>
            </a:r>
          </a:p>
          <a:p>
            <a:pPr eaLnBrk="1" hangingPunct="1"/>
            <a:endParaRPr lang="en-GB" altLang="en-US" sz="1600" smtClean="0"/>
          </a:p>
          <a:p>
            <a:pPr eaLnBrk="1" hangingPunct="1"/>
            <a:r>
              <a:rPr lang="en-GB" altLang="en-US" sz="1600" smtClean="0"/>
              <a:t>Suggests modelling the first half and second half separately</a:t>
            </a:r>
          </a:p>
          <a:p>
            <a:pPr eaLnBrk="1" hangingPunct="1"/>
            <a:endParaRPr lang="en-GB" altLang="en-US" sz="1600" smtClean="0"/>
          </a:p>
        </p:txBody>
      </p:sp>
      <p:pic>
        <p:nvPicPr>
          <p:cNvPr id="13317" name="Picture 1031" descr="BIMOD~BS"/>
          <p:cNvPicPr>
            <a:picLocks noGrp="1" noChangeAspect="1" noChangeArrowheads="1"/>
          </p:cNvPicPr>
          <p:nvPr>
            <p:ph type="chart"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8200" y="2447925"/>
            <a:ext cx="4038600" cy="30273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.pot 10">
      <a:dk1>
        <a:srgbClr val="9A044B"/>
      </a:dk1>
      <a:lt1>
        <a:srgbClr val="FFFF00"/>
      </a:lt1>
      <a:dk2>
        <a:srgbClr val="9A044B"/>
      </a:dk2>
      <a:lt2>
        <a:srgbClr val="BABABA"/>
      </a:lt2>
      <a:accent1>
        <a:srgbClr val="FF9900"/>
      </a:accent1>
      <a:accent2>
        <a:srgbClr val="3299CC"/>
      </a:accent2>
      <a:accent3>
        <a:srgbClr val="FFFFAA"/>
      </a:accent3>
      <a:accent4>
        <a:srgbClr val="83033F"/>
      </a:accent4>
      <a:accent5>
        <a:srgbClr val="FFCAAA"/>
      </a:accent5>
      <a:accent6>
        <a:srgbClr val="2C8AB9"/>
      </a:accent6>
      <a:hlink>
        <a:srgbClr val="FF00FF"/>
      </a:hlink>
      <a:folHlink>
        <a:srgbClr val="FFFF00"/>
      </a:folHlink>
    </a:clrScheme>
    <a:fontScheme name="Blank Presentation.po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.pot 1">
        <a:dk1>
          <a:srgbClr val="990033"/>
        </a:dk1>
        <a:lt1>
          <a:srgbClr val="FFFFCC"/>
        </a:lt1>
        <a:dk2>
          <a:srgbClr val="000000"/>
        </a:dk2>
        <a:lt2>
          <a:srgbClr val="FFFFFF"/>
        </a:lt2>
        <a:accent1>
          <a:srgbClr val="CC3300"/>
        </a:accent1>
        <a:accent2>
          <a:srgbClr val="FF9900"/>
        </a:accent2>
        <a:accent3>
          <a:srgbClr val="AAAAAA"/>
        </a:accent3>
        <a:accent4>
          <a:srgbClr val="DADAAE"/>
        </a:accent4>
        <a:accent5>
          <a:srgbClr val="E2ADAA"/>
        </a:accent5>
        <a:accent6>
          <a:srgbClr val="E78A00"/>
        </a:accent6>
        <a:hlink>
          <a:srgbClr val="FFCC0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2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4">
        <a:dk1>
          <a:srgbClr val="7A5A00"/>
        </a:dk1>
        <a:lt1>
          <a:srgbClr val="FFFF99"/>
        </a:lt1>
        <a:dk2>
          <a:srgbClr val="000066"/>
        </a:dk2>
        <a:lt2>
          <a:srgbClr val="CCFF33"/>
        </a:lt2>
        <a:accent1>
          <a:srgbClr val="006600"/>
        </a:accent1>
        <a:accent2>
          <a:srgbClr val="4F0777"/>
        </a:accent2>
        <a:accent3>
          <a:srgbClr val="AAAAB8"/>
        </a:accent3>
        <a:accent4>
          <a:srgbClr val="DADA82"/>
        </a:accent4>
        <a:accent5>
          <a:srgbClr val="AAB8AA"/>
        </a:accent5>
        <a:accent6>
          <a:srgbClr val="47066B"/>
        </a:accent6>
        <a:hlink>
          <a:srgbClr val="CC99FF"/>
        </a:hlink>
        <a:folHlink>
          <a:srgbClr val="00589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5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CCCC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B9B900"/>
        </a:accent6>
        <a:hlink>
          <a:srgbClr val="0080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.pot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.pot 10">
        <a:dk1>
          <a:srgbClr val="9A044B"/>
        </a:dk1>
        <a:lt1>
          <a:srgbClr val="FFFF00"/>
        </a:lt1>
        <a:dk2>
          <a:srgbClr val="9A044B"/>
        </a:dk2>
        <a:lt2>
          <a:srgbClr val="BABABA"/>
        </a:lt2>
        <a:accent1>
          <a:srgbClr val="FF9900"/>
        </a:accent1>
        <a:accent2>
          <a:srgbClr val="3299CC"/>
        </a:accent2>
        <a:accent3>
          <a:srgbClr val="FFFFAA"/>
        </a:accent3>
        <a:accent4>
          <a:srgbClr val="83033F"/>
        </a:accent4>
        <a:accent5>
          <a:srgbClr val="FFCAAA"/>
        </a:accent5>
        <a:accent6>
          <a:srgbClr val="2C8AB9"/>
        </a:accent6>
        <a:hlink>
          <a:srgbClr val="FF00FF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1272</TotalTime>
  <Words>2047</Words>
  <Application>Microsoft Office PowerPoint</Application>
  <PresentationFormat>On-screen Show (4:3)</PresentationFormat>
  <Paragraphs>564</Paragraphs>
  <Slides>50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50</vt:i4>
      </vt:variant>
    </vt:vector>
  </HeadingPairs>
  <TitlesOfParts>
    <vt:vector size="63" baseType="lpstr">
      <vt:lpstr>Courier New</vt:lpstr>
      <vt:lpstr>Symbol</vt:lpstr>
      <vt:lpstr>Tahoma</vt:lpstr>
      <vt:lpstr>Times</vt:lpstr>
      <vt:lpstr>Times New Roman</vt:lpstr>
      <vt:lpstr>Verdana</vt:lpstr>
      <vt:lpstr>Wingdings</vt:lpstr>
      <vt:lpstr>Blank Presentation</vt:lpstr>
      <vt:lpstr>Clip</vt:lpstr>
      <vt:lpstr>Document</vt:lpstr>
      <vt:lpstr>Picture</vt:lpstr>
      <vt:lpstr>Chart</vt:lpstr>
      <vt:lpstr>Graph Sheet</vt:lpstr>
      <vt:lpstr>    1. Exploratory Data Analysis</vt:lpstr>
      <vt:lpstr>No apriori ideas (model) in EDA!</vt:lpstr>
      <vt:lpstr>EDA - Exploratory data analysis</vt:lpstr>
      <vt:lpstr>Graphical displays</vt:lpstr>
      <vt:lpstr>Symmetry</vt:lpstr>
      <vt:lpstr>Skew and kurtosis</vt:lpstr>
      <vt:lpstr>Peakedness</vt:lpstr>
      <vt:lpstr>Types of Kurtosis (Miles &amp; Shevlin, 2001)</vt:lpstr>
      <vt:lpstr>Bimodality</vt:lpstr>
      <vt:lpstr>Checking for bimodality</vt:lpstr>
      <vt:lpstr>Beck Score</vt:lpstr>
      <vt:lpstr>Boxplots</vt:lpstr>
      <vt:lpstr>Boxplots</vt:lpstr>
      <vt:lpstr>Outliers in boxplots</vt:lpstr>
      <vt:lpstr>Boxplot of Beck score</vt:lpstr>
      <vt:lpstr>Effect of an outlier</vt:lpstr>
      <vt:lpstr>Robustness to outliers</vt:lpstr>
      <vt:lpstr>Obtaining 95% CIs for skewed data: Bootstrapping (Efron &amp; Tibshirani, 1993)</vt:lpstr>
      <vt:lpstr>The sampling distribution of the variance follows a chisquare which tends to N(n-1,2(n-1)) as n increases</vt:lpstr>
      <vt:lpstr>DEMO</vt:lpstr>
      <vt:lpstr>Other approaches to identifying outliers (besides boxplots)</vt:lpstr>
      <vt:lpstr>Quantile Plots</vt:lpstr>
      <vt:lpstr>Reverse scored Beck</vt:lpstr>
      <vt:lpstr>S shapes</vt:lpstr>
      <vt:lpstr>Testing normality more formally</vt:lpstr>
      <vt:lpstr>Stem and Leaf of Beck Score</vt:lpstr>
      <vt:lpstr>Temperature</vt:lpstr>
      <vt:lpstr>Error Bar Charts</vt:lpstr>
      <vt:lpstr>Bubble Plots (in R) years in education related to income/prestige Hans Rosling – bubble plots over years (http://www.ted.com/talks/lang/eng/hans_rosling_shows_the_best_stats_you_ve_ever_seen.html) </vt:lpstr>
      <vt:lpstr>Multiple scatter plots (R)</vt:lpstr>
      <vt:lpstr>Done using PRISM software (Thanks to Kate McAlister)</vt:lpstr>
      <vt:lpstr>Ladder of Powers (Marsh,1988)</vt:lpstr>
      <vt:lpstr>Choosing a power</vt:lpstr>
      <vt:lpstr>Box-Cox rationale</vt:lpstr>
      <vt:lpstr>Box-Cox applied to Beck score</vt:lpstr>
      <vt:lpstr>Predicted test score using a covariate vs actual test score (raw and square rooted)</vt:lpstr>
      <vt:lpstr>Box Cox on residual variance</vt:lpstr>
      <vt:lpstr>Exponential</vt:lpstr>
      <vt:lpstr>Log Beck</vt:lpstr>
      <vt:lpstr>Quantile plot - log Beck</vt:lpstr>
      <vt:lpstr>Rank transform</vt:lpstr>
      <vt:lpstr>Using ranks - example</vt:lpstr>
      <vt:lpstr>Centre O stem &amp; leaf display</vt:lpstr>
      <vt:lpstr>Centre R - Stem and Leaf</vt:lpstr>
      <vt:lpstr>RESULTS</vt:lpstr>
      <vt:lpstr>Nonparametric tests</vt:lpstr>
      <vt:lpstr>Equal Group Variances</vt:lpstr>
      <vt:lpstr>Levene’s test</vt:lpstr>
      <vt:lpstr>Proportions</vt:lpstr>
      <vt:lpstr>And Finally...</vt:lpstr>
    </vt:vector>
  </TitlesOfParts>
  <Company>MRC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Exploratory Data Analysis</dc:title>
  <dc:creator>peter</dc:creator>
  <cp:lastModifiedBy>Peter Watson</cp:lastModifiedBy>
  <cp:revision>354</cp:revision>
  <dcterms:created xsi:type="dcterms:W3CDTF">2004-06-22T13:07:24Z</dcterms:created>
  <dcterms:modified xsi:type="dcterms:W3CDTF">2021-09-29T12:03:14Z</dcterms:modified>
</cp:coreProperties>
</file>