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58"/>
  </p:notesMasterIdLst>
  <p:handoutMasterIdLst>
    <p:handoutMasterId r:id="rId59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5" r:id="rId9"/>
    <p:sldId id="362" r:id="rId10"/>
    <p:sldId id="324" r:id="rId11"/>
    <p:sldId id="363" r:id="rId12"/>
    <p:sldId id="331" r:id="rId13"/>
    <p:sldId id="327" r:id="rId14"/>
    <p:sldId id="328" r:id="rId15"/>
    <p:sldId id="329" r:id="rId16"/>
    <p:sldId id="330" r:id="rId17"/>
    <p:sldId id="293" r:id="rId18"/>
    <p:sldId id="294" r:id="rId19"/>
    <p:sldId id="298" r:id="rId20"/>
    <p:sldId id="299" r:id="rId21"/>
    <p:sldId id="300" r:id="rId22"/>
    <p:sldId id="296" r:id="rId23"/>
    <p:sldId id="297" r:id="rId24"/>
    <p:sldId id="301" r:id="rId25"/>
    <p:sldId id="302" r:id="rId26"/>
    <p:sldId id="303" r:id="rId27"/>
    <p:sldId id="369" r:id="rId28"/>
    <p:sldId id="367" r:id="rId29"/>
    <p:sldId id="361" r:id="rId30"/>
    <p:sldId id="304" r:id="rId31"/>
    <p:sldId id="354" r:id="rId32"/>
    <p:sldId id="355" r:id="rId33"/>
    <p:sldId id="306" r:id="rId34"/>
    <p:sldId id="308" r:id="rId35"/>
    <p:sldId id="311" r:id="rId36"/>
    <p:sldId id="278" r:id="rId37"/>
    <p:sldId id="370" r:id="rId38"/>
    <p:sldId id="283" r:id="rId39"/>
    <p:sldId id="312" r:id="rId40"/>
    <p:sldId id="356" r:id="rId41"/>
    <p:sldId id="313" r:id="rId42"/>
    <p:sldId id="285" r:id="rId43"/>
    <p:sldId id="314" r:id="rId44"/>
    <p:sldId id="364" r:id="rId45"/>
    <p:sldId id="357" r:id="rId46"/>
    <p:sldId id="342" r:id="rId47"/>
    <p:sldId id="333" r:id="rId48"/>
    <p:sldId id="334" r:id="rId49"/>
    <p:sldId id="335" r:id="rId50"/>
    <p:sldId id="341" r:id="rId51"/>
    <p:sldId id="337" r:id="rId52"/>
    <p:sldId id="346" r:id="rId53"/>
    <p:sldId id="347" r:id="rId54"/>
    <p:sldId id="365" r:id="rId55"/>
    <p:sldId id="366" r:id="rId56"/>
    <p:sldId id="344" r:id="rId57"/>
  </p:sldIdLst>
  <p:sldSz cx="9144000" cy="6858000" type="screen4x3"/>
  <p:notesSz cx="6883400" cy="9906000"/>
  <p:embeddedFontLst>
    <p:embeddedFont>
      <p:font typeface="Verdana" panose="020B0604030504040204" pitchFamily="34" charset="0"/>
      <p:regular r:id="rId60"/>
      <p:bold r:id="rId61"/>
      <p:italic r:id="rId62"/>
      <p:boldItalic r:id="rId63"/>
    </p:embeddedFont>
    <p:embeddedFont>
      <p:font typeface="Tahoma" panose="020B0604030504040204" pitchFamily="34" charset="0"/>
      <p:regular r:id="rId64"/>
      <p:bold r:id="rId65"/>
    </p:embeddedFont>
    <p:embeddedFont>
      <p:font typeface="Albertus Medium" panose="020B0604020202020204" charset="0"/>
      <p:regular r:id="rId66"/>
      <p:italic r:id="rId67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00"/>
    <a:srgbClr val="F8124E"/>
    <a:srgbClr val="1B2A10"/>
    <a:srgbClr val="3F6026"/>
    <a:srgbClr val="22E3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20" d="100"/>
          <a:sy n="120" d="100"/>
        </p:scale>
        <p:origin x="13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66" y="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4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5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67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3.fntdata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cid:image004.png@01D7B519.9E61D32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4" name="Picture 23" descr="cid:image004.png@01D7B519.9E61D320"/>
          <p:cNvPicPr/>
          <p:nvPr userDrawn="1"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657" y="6385661"/>
            <a:ext cx="1494681" cy="3333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7.wmf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2019</a:t>
            </a:r>
            <a:endParaRPr lang="en-GB" altLang="en-US" sz="1000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1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Two ways of comparing Score 1 and Score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One sample t of difference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3109" y="2391982"/>
            <a:ext cx="4040188" cy="302362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Paired sample t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3100975"/>
            <a:ext cx="4041775" cy="209908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6766756" y="2343738"/>
            <a:ext cx="792088" cy="1584176"/>
          </a:xfrm>
          <a:prstGeom prst="straightConnector1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triangle"/>
          </a:ln>
          <a:effectLst/>
        </p:spPr>
      </p:cxnSp>
      <p:sp>
        <p:nvSpPr>
          <p:cNvPr id="13" name="Rounded Rectangle 12"/>
          <p:cNvSpPr/>
          <p:nvPr/>
        </p:nvSpPr>
        <p:spPr bwMode="auto">
          <a:xfrm>
            <a:off x="3779912" y="5662331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 flipH="1">
            <a:off x="4694312" y="5445224"/>
            <a:ext cx="597768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676727" y="3813927"/>
            <a:ext cx="2247433" cy="394915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109" y="3781622"/>
            <a:ext cx="3105661" cy="45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14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There is a separate Error Term for each combination of Within Subject Factors.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dirty="0" smtClean="0"/>
              <a:t>but </a:t>
            </a:r>
            <a:r>
              <a:rPr lang="en-US" altLang="en-US" dirty="0" err="1" smtClean="0"/>
              <a:t>inhomogeneities</a:t>
            </a:r>
            <a:r>
              <a:rPr lang="en-US" altLang="en-US" dirty="0" smtClean="0"/>
              <a:t>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0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dirty="0" smtClean="0">
              <a:solidFill>
                <a:srgbClr val="0099C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725144"/>
            <a:ext cx="7803556" cy="42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162" y="1601490"/>
            <a:ext cx="3724275" cy="3869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6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Formatting for RM ANOVA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Put into long format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Long format data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&gt; head(</a:t>
            </a:r>
            <a:r>
              <a:rPr lang="en-GB" dirty="0" err="1"/>
              <a:t>mdata</a:t>
            </a:r>
            <a:r>
              <a:rPr lang="en-GB" dirty="0"/>
              <a:t>)</a:t>
            </a:r>
          </a:p>
          <a:p>
            <a:r>
              <a:rPr lang="en-GB" dirty="0"/>
              <a:t>  subject     </a:t>
            </a:r>
            <a:r>
              <a:rPr lang="en-GB" dirty="0" err="1"/>
              <a:t>var</a:t>
            </a:r>
            <a:r>
              <a:rPr lang="en-GB" dirty="0"/>
              <a:t> score</a:t>
            </a:r>
          </a:p>
          <a:p>
            <a:r>
              <a:rPr lang="en-GB" dirty="0"/>
              <a:t>1       1 control     8</a:t>
            </a:r>
          </a:p>
          <a:p>
            <a:r>
              <a:rPr lang="en-GB" dirty="0"/>
              <a:t>2       2 control     9</a:t>
            </a:r>
          </a:p>
          <a:p>
            <a:r>
              <a:rPr lang="en-GB" dirty="0"/>
              <a:t>3       3 control     7</a:t>
            </a:r>
          </a:p>
          <a:p>
            <a:r>
              <a:rPr lang="en-GB" dirty="0"/>
              <a:t>4       4 control     9</a:t>
            </a:r>
          </a:p>
          <a:p>
            <a:r>
              <a:rPr lang="en-GB" dirty="0"/>
              <a:t>5       5 control     8</a:t>
            </a:r>
          </a:p>
          <a:p>
            <a:r>
              <a:rPr lang="en-GB" dirty="0"/>
              <a:t>6       6 control     5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708920"/>
            <a:ext cx="4040188" cy="24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57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EZANOVA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688" y="2455133"/>
            <a:ext cx="7772400" cy="267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28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Rm </a:t>
            </a:r>
            <a:r>
              <a:rPr lang="en-GB" dirty="0" err="1" smtClean="0"/>
              <a:t>anova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Report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5626968" cy="3951288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 smtClean="0"/>
              <a:t>Unadjusted</a:t>
            </a:r>
            <a:r>
              <a:rPr lang="en-GB" altLang="en-US" sz="1600" dirty="0"/>
              <a:t>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G-G:		F(2.2, 20.1</a:t>
            </a:r>
            <a:r>
              <a:rPr lang="en-GB" altLang="en-US" sz="1600" dirty="0" smtClean="0"/>
              <a:t>)= </a:t>
            </a:r>
            <a:r>
              <a:rPr lang="en-GB" altLang="en-US" sz="1600" dirty="0"/>
              <a:t>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H-F:		F(3.0,26.9</a:t>
            </a:r>
            <a:r>
              <a:rPr lang="en-GB" altLang="en-US" sz="1600" dirty="0" smtClean="0"/>
              <a:t>)= </a:t>
            </a:r>
            <a:r>
              <a:rPr lang="en-GB" altLang="en-US" sz="1600" dirty="0"/>
              <a:t>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a distribution with adjusted degrees of freedom.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EZANOVA out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77804" y="2822791"/>
            <a:ext cx="4041775" cy="202937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4914900" y="4172832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812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339752" y="4807712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621477"/>
            <a:ext cx="576064" cy="23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9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2" y="1466850"/>
            <a:ext cx="3724275" cy="485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Valence </a:t>
            </a:r>
            <a:r>
              <a:rPr lang="en-GB" dirty="0" smtClean="0"/>
              <a:t>and position ANOVA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688" y="1910017"/>
            <a:ext cx="7772400" cy="376027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1173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2398218" y="885885"/>
            <a:ext cx="59584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&gt; out</a:t>
            </a:r>
          </a:p>
          <a:p>
            <a:r>
              <a:rPr lang="en-GB" sz="1600" dirty="0"/>
              <a:t>$ANOVA</a:t>
            </a:r>
          </a:p>
          <a:p>
            <a:r>
              <a:rPr lang="en-GB" sz="1600" dirty="0"/>
              <a:t>       Effect </a:t>
            </a:r>
            <a:r>
              <a:rPr lang="en-GB" sz="1600" dirty="0" err="1"/>
              <a:t>DFn</a:t>
            </a:r>
            <a:r>
              <a:rPr lang="en-GB" sz="1600" dirty="0"/>
              <a:t> </a:t>
            </a:r>
            <a:r>
              <a:rPr lang="en-GB" sz="1600" dirty="0" err="1"/>
              <a:t>DFd</a:t>
            </a:r>
            <a:r>
              <a:rPr lang="en-GB" sz="1600" dirty="0"/>
              <a:t>    </a:t>
            </a:r>
            <a:r>
              <a:rPr lang="en-GB" sz="1600" dirty="0" err="1"/>
              <a:t>SSn</a:t>
            </a:r>
            <a:r>
              <a:rPr lang="en-GB" sz="1600" dirty="0"/>
              <a:t>  </a:t>
            </a:r>
            <a:r>
              <a:rPr lang="en-GB" sz="1600" dirty="0" err="1"/>
              <a:t>SSd</a:t>
            </a:r>
            <a:r>
              <a:rPr lang="en-GB" sz="1600" dirty="0"/>
              <a:t>            F            p p&lt;.05         </a:t>
            </a:r>
            <a:r>
              <a:rPr lang="en-GB" sz="1600" dirty="0" err="1"/>
              <a:t>ges</a:t>
            </a:r>
            <a:endParaRPr lang="en-GB" sz="1600" dirty="0"/>
          </a:p>
          <a:p>
            <a:r>
              <a:rPr lang="en-GB" sz="1600" dirty="0"/>
              <a:t>1 (Intercept)   1   9 1664.1 48.4 309.44008264 2.807563e-08     * </a:t>
            </a:r>
            <a:r>
              <a:rPr lang="en-GB" sz="1600" dirty="0" smtClean="0"/>
              <a:t>0.955775085</a:t>
            </a:r>
          </a:p>
          <a:p>
            <a:endParaRPr lang="en-GB" sz="1600" dirty="0"/>
          </a:p>
          <a:p>
            <a:r>
              <a:rPr lang="en-GB" sz="1600" dirty="0" smtClean="0"/>
              <a:t>2  </a:t>
            </a:r>
            <a:r>
              <a:rPr lang="en-GB" sz="1600" dirty="0" smtClean="0">
                <a:solidFill>
                  <a:srgbClr val="FF9900"/>
                </a:solidFill>
              </a:rPr>
              <a:t>mood2   </a:t>
            </a:r>
            <a:r>
              <a:rPr lang="en-GB" sz="1600" dirty="0">
                <a:solidFill>
                  <a:srgbClr val="FF9900"/>
                </a:solidFill>
              </a:rPr>
              <a:t>1   9    6.4  8.1   7.11111111 2.576279e-02     * </a:t>
            </a:r>
            <a:r>
              <a:rPr lang="en-GB" sz="1600" dirty="0" smtClean="0">
                <a:solidFill>
                  <a:srgbClr val="FF9900"/>
                </a:solidFill>
              </a:rPr>
              <a:t>0.076738609</a:t>
            </a:r>
          </a:p>
          <a:p>
            <a:pPr marL="342900" indent="-342900">
              <a:buAutoNum type="arabicPlain" startAt="2"/>
            </a:pPr>
            <a:endParaRPr lang="en-GB" sz="1600" dirty="0"/>
          </a:p>
          <a:p>
            <a:pPr marL="342900" indent="-342900">
              <a:buAutoNum type="arabicPlain" startAt="2"/>
            </a:pPr>
            <a:endParaRPr lang="en-GB" sz="1600" dirty="0"/>
          </a:p>
          <a:p>
            <a:pPr marL="342900" indent="-342900">
              <a:buAutoNum type="arabicPlain" startAt="3"/>
            </a:pPr>
            <a:endParaRPr lang="en-GB" sz="1600" dirty="0" smtClean="0"/>
          </a:p>
          <a:p>
            <a:pPr marL="342900" indent="-342900">
              <a:buAutoNum type="arabicPlain" startAt="3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time  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1   9   32.4  8.1  36.00000000 2.024993e-04     *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0.296160878</a:t>
            </a:r>
          </a:p>
          <a:p>
            <a:pPr marL="342900" indent="-342900">
              <a:buAutoNum type="arabicPlain" startAt="3"/>
            </a:pPr>
            <a:endParaRPr lang="en-GB" sz="1600" dirty="0"/>
          </a:p>
          <a:p>
            <a:pPr marL="342900" indent="-342900">
              <a:buAutoNum type="arabicPlain" startAt="3"/>
            </a:pPr>
            <a:endParaRPr lang="en-GB" sz="1600" dirty="0" smtClean="0"/>
          </a:p>
          <a:p>
            <a:pPr marL="342900" indent="-342900">
              <a:buAutoNum type="arabicPlain" startAt="3"/>
            </a:pPr>
            <a:endParaRPr lang="en-GB" sz="1600" dirty="0"/>
          </a:p>
          <a:p>
            <a:pPr marL="342900" indent="-342900">
              <a:buAutoNum type="arabicPlain" startAt="3"/>
            </a:pPr>
            <a:endParaRPr lang="en-GB" sz="1600" dirty="0"/>
          </a:p>
          <a:p>
            <a:r>
              <a:rPr lang="en-GB" sz="1600" dirty="0">
                <a:solidFill>
                  <a:srgbClr val="00B0F0"/>
                </a:solidFill>
              </a:rPr>
              <a:t>4  mood2:time   1   9    0.1 12.4   0.07258065 7.936906e-01       0.001297017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40668" y="980728"/>
            <a:ext cx="874846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1600" dirty="0"/>
              <a:t>out</a:t>
            </a:r>
          </a:p>
          <a:p>
            <a:r>
              <a:rPr lang="en-GB" sz="1600" dirty="0"/>
              <a:t>$ANOVA</a:t>
            </a:r>
          </a:p>
          <a:p>
            <a:r>
              <a:rPr lang="en-GB" sz="1600" dirty="0"/>
              <a:t>        Effect </a:t>
            </a:r>
            <a:r>
              <a:rPr lang="en-GB" sz="1600" dirty="0" err="1"/>
              <a:t>DFn</a:t>
            </a:r>
            <a:r>
              <a:rPr lang="en-GB" sz="1600" dirty="0"/>
              <a:t> </a:t>
            </a:r>
            <a:r>
              <a:rPr lang="en-GB" sz="1600" dirty="0" err="1"/>
              <a:t>DFd</a:t>
            </a:r>
            <a:r>
              <a:rPr lang="en-GB" sz="1600" dirty="0"/>
              <a:t>    </a:t>
            </a:r>
            <a:r>
              <a:rPr lang="en-GB" sz="1600" dirty="0" err="1"/>
              <a:t>SSn</a:t>
            </a:r>
            <a:r>
              <a:rPr lang="en-GB" sz="1600" dirty="0"/>
              <a:t>  </a:t>
            </a:r>
            <a:r>
              <a:rPr lang="en-GB" sz="1600" dirty="0" err="1"/>
              <a:t>SSd</a:t>
            </a:r>
            <a:r>
              <a:rPr lang="en-GB" sz="1600" dirty="0"/>
              <a:t>           F            p p&lt;.05        </a:t>
            </a:r>
            <a:r>
              <a:rPr lang="en-GB" sz="1600" dirty="0" err="1"/>
              <a:t>ges</a:t>
            </a:r>
            <a:endParaRPr lang="en-GB" sz="1600" dirty="0"/>
          </a:p>
          <a:p>
            <a:r>
              <a:rPr lang="en-GB" sz="1600" dirty="0"/>
              <a:t>1  (Intercept)   1   8 1664.1 34.0 391.5529412 4.430257e-08     * 0.96497536</a:t>
            </a:r>
          </a:p>
          <a:p>
            <a:r>
              <a:rPr lang="en-GB" sz="1600" dirty="0"/>
              <a:t>2       group2   1   8   14.4 34.0   3.3882353 1.029323e-01       0.19251337</a:t>
            </a:r>
          </a:p>
          <a:p>
            <a:r>
              <a:rPr lang="en-GB" sz="1600" dirty="0"/>
              <a:t>3        mood2   3  24   38.9 26.4  11.7878788 6.081327e-05     * 0.39174220</a:t>
            </a:r>
          </a:p>
          <a:p>
            <a:r>
              <a:rPr lang="en-GB" sz="1600" dirty="0"/>
              <a:t>4 </a:t>
            </a:r>
            <a:r>
              <a:rPr lang="en-GB" sz="1600" dirty="0">
                <a:solidFill>
                  <a:srgbClr val="0070C0"/>
                </a:solidFill>
              </a:rPr>
              <a:t>group2:mood2   3  24    2.2 26.4   0.6666667 5.807294e-01       0.03514377</a:t>
            </a:r>
          </a:p>
          <a:p>
            <a:endParaRPr lang="en-GB" sz="1600" dirty="0"/>
          </a:p>
          <a:p>
            <a:r>
              <a:rPr lang="en-GB" sz="1600" dirty="0"/>
              <a:t>$`</a:t>
            </a:r>
            <a:r>
              <a:rPr lang="en-GB" sz="1600" dirty="0" err="1"/>
              <a:t>Mauchly's</a:t>
            </a:r>
            <a:r>
              <a:rPr lang="en-GB" sz="1600" dirty="0"/>
              <a:t> Test for </a:t>
            </a:r>
            <a:r>
              <a:rPr lang="en-GB" sz="1600" dirty="0" err="1"/>
              <a:t>Sphericity</a:t>
            </a:r>
            <a:r>
              <a:rPr lang="en-GB" sz="1600" dirty="0"/>
              <a:t>`</a:t>
            </a:r>
          </a:p>
          <a:p>
            <a:r>
              <a:rPr lang="en-GB" sz="1600" dirty="0"/>
              <a:t>        Effect         W         p p&lt;.05</a:t>
            </a:r>
          </a:p>
          <a:p>
            <a:r>
              <a:rPr lang="en-GB" sz="1600" dirty="0"/>
              <a:t>3        mood2 0.3690834 0.2483242      </a:t>
            </a:r>
          </a:p>
          <a:p>
            <a:r>
              <a:rPr lang="en-GB" sz="1600" dirty="0"/>
              <a:t>4 </a:t>
            </a:r>
            <a:r>
              <a:rPr lang="en-GB" sz="1600" dirty="0">
                <a:solidFill>
                  <a:srgbClr val="0099CC"/>
                </a:solidFill>
              </a:rPr>
              <a:t>group2:mood2 0.3690834 0.2483242      </a:t>
            </a:r>
          </a:p>
          <a:p>
            <a:endParaRPr lang="en-GB" sz="1600" dirty="0"/>
          </a:p>
          <a:p>
            <a:r>
              <a:rPr lang="en-GB" sz="1600" dirty="0"/>
              <a:t>$`</a:t>
            </a:r>
            <a:r>
              <a:rPr lang="en-GB" sz="1600" dirty="0" err="1"/>
              <a:t>Sphericity</a:t>
            </a:r>
            <a:r>
              <a:rPr lang="en-GB" sz="1600" dirty="0"/>
              <a:t> Corrections`</a:t>
            </a:r>
          </a:p>
          <a:p>
            <a:r>
              <a:rPr lang="en-GB" sz="1600" dirty="0"/>
              <a:t>        Effect      </a:t>
            </a:r>
            <a:r>
              <a:rPr lang="en-GB" sz="1600" dirty="0" err="1"/>
              <a:t>GGe</a:t>
            </a:r>
            <a:r>
              <a:rPr lang="en-GB" sz="1600" dirty="0"/>
              <a:t>       p[GG] p[GG]&lt;.05      </a:t>
            </a:r>
            <a:r>
              <a:rPr lang="en-GB" sz="1600" dirty="0" err="1"/>
              <a:t>HFe</a:t>
            </a:r>
            <a:r>
              <a:rPr lang="en-GB" sz="1600" dirty="0"/>
              <a:t>        p[HF] p[HF]&lt;.05</a:t>
            </a:r>
          </a:p>
          <a:p>
            <a:r>
              <a:rPr lang="en-GB" sz="1600" dirty="0"/>
              <a:t>3        mood2 0.751164 0.000380626         * 1.060437 6.081327e-05         *</a:t>
            </a:r>
          </a:p>
          <a:p>
            <a:r>
              <a:rPr lang="en-GB" sz="1600" dirty="0"/>
              <a:t>4 </a:t>
            </a:r>
            <a:r>
              <a:rPr lang="en-GB" sz="1600" dirty="0">
                <a:solidFill>
                  <a:srgbClr val="0099CC"/>
                </a:solidFill>
              </a:rPr>
              <a:t>group2:mood2 0.751164 0.542749220           1.060437 5.807294e-01 </a:t>
            </a:r>
          </a:p>
        </p:txBody>
      </p:sp>
    </p:spTree>
    <p:extLst>
      <p:ext uri="{BB962C8B-B14F-4D97-AF65-F5344CB8AC3E}">
        <p14:creationId xmlns:p14="http://schemas.microsoft.com/office/powerpoint/2010/main" val="4930574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Normality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435" y="1447800"/>
            <a:ext cx="7204905" cy="46847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483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Residuals checks BW design with priming, sex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3117280"/>
            <a:ext cx="4040188" cy="206647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err="1" smtClean="0"/>
              <a:t>Qnorm</a:t>
            </a:r>
            <a:r>
              <a:rPr lang="en-GB" dirty="0" smtClean="0"/>
              <a:t> plot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86772" y="2174875"/>
            <a:ext cx="3958281" cy="395128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59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at </a:t>
            </a:r>
            <a:r>
              <a:rPr lang="en-US" altLang="en-US" dirty="0" smtClean="0"/>
              <a:t>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772816"/>
            <a:ext cx="3390900" cy="439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2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Unpaired t-test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Code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/>
              <a:t>&gt; </a:t>
            </a:r>
            <a:r>
              <a:rPr lang="en-GB" sz="1600" dirty="0" err="1"/>
              <a:t>t.test</a:t>
            </a:r>
            <a:r>
              <a:rPr lang="en-GB" sz="1600" dirty="0"/>
              <a:t>(score ~ </a:t>
            </a:r>
            <a:r>
              <a:rPr lang="en-GB" sz="1600" dirty="0" err="1"/>
              <a:t>condition,data</a:t>
            </a:r>
            <a:r>
              <a:rPr lang="en-GB" sz="1600" dirty="0"/>
              <a:t> = y, </a:t>
            </a:r>
            <a:r>
              <a:rPr lang="en-GB" sz="1600" dirty="0" err="1"/>
              <a:t>var.equal</a:t>
            </a:r>
            <a:r>
              <a:rPr lang="en-GB" sz="1600" dirty="0"/>
              <a:t> = TRUE)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Output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sz="1600" dirty="0"/>
          </a:p>
          <a:p>
            <a:r>
              <a:rPr lang="en-GB" sz="1600" dirty="0"/>
              <a:t>        Two Sample t-test</a:t>
            </a:r>
          </a:p>
          <a:p>
            <a:endParaRPr lang="en-GB" sz="1600" dirty="0"/>
          </a:p>
          <a:p>
            <a:r>
              <a:rPr lang="en-GB" sz="1600" dirty="0"/>
              <a:t>data:  score by condition</a:t>
            </a:r>
          </a:p>
          <a:p>
            <a:r>
              <a:rPr lang="en-GB" sz="1600" dirty="0">
                <a:solidFill>
                  <a:srgbClr val="0070C0"/>
                </a:solidFill>
              </a:rPr>
              <a:t>t = 0.35908, </a:t>
            </a:r>
            <a:r>
              <a:rPr lang="en-GB" sz="1600" dirty="0" err="1">
                <a:solidFill>
                  <a:srgbClr val="0070C0"/>
                </a:solidFill>
              </a:rPr>
              <a:t>df</a:t>
            </a:r>
            <a:r>
              <a:rPr lang="en-GB" sz="1600" dirty="0">
                <a:solidFill>
                  <a:srgbClr val="0070C0"/>
                </a:solidFill>
              </a:rPr>
              <a:t> = 10, p-value = 0.727</a:t>
            </a:r>
          </a:p>
          <a:p>
            <a:r>
              <a:rPr lang="en-GB" sz="1600" dirty="0"/>
              <a:t>alternative hypothesis: true difference in means is not equal to 0</a:t>
            </a:r>
          </a:p>
          <a:p>
            <a:r>
              <a:rPr lang="en-GB" sz="1600" dirty="0"/>
              <a:t>95 percent confidence interval:</a:t>
            </a:r>
          </a:p>
          <a:p>
            <a:r>
              <a:rPr lang="en-GB" sz="1600" dirty="0"/>
              <a:t> -2.602549  3.602549</a:t>
            </a:r>
          </a:p>
          <a:p>
            <a:r>
              <a:rPr lang="en-GB" sz="1600" dirty="0"/>
              <a:t>sample estimates:</a:t>
            </a:r>
          </a:p>
          <a:p>
            <a:r>
              <a:rPr lang="en-GB" sz="1600" dirty="0"/>
              <a:t>mean in group 1 mean in group 2 </a:t>
            </a:r>
          </a:p>
          <a:p>
            <a:r>
              <a:rPr lang="en-GB" sz="1600" dirty="0"/>
              <a:t>       5.333333        4.833333 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050979"/>
      </p:ext>
    </p:extLst>
  </p:cSld>
  <p:clrMapOvr>
    <a:masterClrMapping/>
  </p:clrMapOvr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2870</TotalTime>
  <Words>2261</Words>
  <Application>Microsoft Office PowerPoint</Application>
  <PresentationFormat>On-screen Show (4:3)</PresentationFormat>
  <Paragraphs>428</Paragraphs>
  <Slides>56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Wingdings</vt:lpstr>
      <vt:lpstr>Verdana</vt:lpstr>
      <vt:lpstr>Times New Roman</vt:lpstr>
      <vt:lpstr>Tahoma</vt:lpstr>
      <vt:lpstr>Albertus Medium</vt:lpstr>
      <vt:lpstr>statstalks-INS</vt:lpstr>
      <vt:lpstr>Equation</vt:lpstr>
      <vt:lpstr>Picture</vt:lpstr>
      <vt:lpstr>Worksheet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Paired samples t-test</vt:lpstr>
      <vt:lpstr>Unpaired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Formatting for RM ANOVA</vt:lpstr>
      <vt:lpstr>Run EZANOVA</vt:lpstr>
      <vt:lpstr>Rm anova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Valence and position ANOVA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Items taken by participants</vt:lpstr>
      <vt:lpstr>Mixed Model ANOVA</vt:lpstr>
      <vt:lpstr>Testing for Normality</vt:lpstr>
      <vt:lpstr>Single degree of freedom approach for within-subject designs</vt:lpstr>
      <vt:lpstr>Normality</vt:lpstr>
      <vt:lpstr>Assumptions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160</cp:revision>
  <cp:lastPrinted>2004-11-17T16:02:36Z</cp:lastPrinted>
  <dcterms:created xsi:type="dcterms:W3CDTF">2001-11-21T13:34:41Z</dcterms:created>
  <dcterms:modified xsi:type="dcterms:W3CDTF">2024-04-11T12:12:31Z</dcterms:modified>
</cp:coreProperties>
</file>