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0" r:id="rId1"/>
  </p:sldMasterIdLst>
  <p:notesMasterIdLst>
    <p:notesMasterId r:id="rId84"/>
  </p:notesMasterIdLst>
  <p:handoutMasterIdLst>
    <p:handoutMasterId r:id="rId85"/>
  </p:handoutMasterIdLst>
  <p:sldIdLst>
    <p:sldId id="345" r:id="rId2"/>
    <p:sldId id="316" r:id="rId3"/>
    <p:sldId id="343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5" r:id="rId12"/>
    <p:sldId id="324" r:id="rId13"/>
    <p:sldId id="326" r:id="rId14"/>
    <p:sldId id="331" r:id="rId15"/>
    <p:sldId id="327" r:id="rId16"/>
    <p:sldId id="328" r:id="rId17"/>
    <p:sldId id="329" r:id="rId18"/>
    <p:sldId id="330" r:id="rId19"/>
    <p:sldId id="293" r:id="rId20"/>
    <p:sldId id="294" r:id="rId21"/>
    <p:sldId id="298" r:id="rId22"/>
    <p:sldId id="299" r:id="rId23"/>
    <p:sldId id="300" r:id="rId24"/>
    <p:sldId id="296" r:id="rId25"/>
    <p:sldId id="297" r:id="rId26"/>
    <p:sldId id="301" r:id="rId27"/>
    <p:sldId id="302" r:id="rId28"/>
    <p:sldId id="303" r:id="rId29"/>
    <p:sldId id="276" r:id="rId30"/>
    <p:sldId id="265" r:id="rId31"/>
    <p:sldId id="266" r:id="rId32"/>
    <p:sldId id="272" r:id="rId33"/>
    <p:sldId id="273" r:id="rId34"/>
    <p:sldId id="271" r:id="rId35"/>
    <p:sldId id="267" r:id="rId36"/>
    <p:sldId id="268" r:id="rId37"/>
    <p:sldId id="270" r:id="rId38"/>
    <p:sldId id="304" r:id="rId39"/>
    <p:sldId id="354" r:id="rId40"/>
    <p:sldId id="355" r:id="rId41"/>
    <p:sldId id="305" r:id="rId42"/>
    <p:sldId id="352" r:id="rId43"/>
    <p:sldId id="306" r:id="rId44"/>
    <p:sldId id="307" r:id="rId45"/>
    <p:sldId id="308" r:id="rId46"/>
    <p:sldId id="311" r:id="rId47"/>
    <p:sldId id="278" r:id="rId48"/>
    <p:sldId id="279" r:id="rId49"/>
    <p:sldId id="280" r:id="rId50"/>
    <p:sldId id="281" r:id="rId51"/>
    <p:sldId id="282" r:id="rId52"/>
    <p:sldId id="277" r:id="rId53"/>
    <p:sldId id="283" r:id="rId54"/>
    <p:sldId id="312" r:id="rId55"/>
    <p:sldId id="356" r:id="rId56"/>
    <p:sldId id="284" r:id="rId57"/>
    <p:sldId id="313" r:id="rId58"/>
    <p:sldId id="285" r:id="rId59"/>
    <p:sldId id="286" r:id="rId60"/>
    <p:sldId id="287" r:id="rId61"/>
    <p:sldId id="288" r:id="rId62"/>
    <p:sldId id="314" r:id="rId63"/>
    <p:sldId id="357" r:id="rId64"/>
    <p:sldId id="342" r:id="rId65"/>
    <p:sldId id="333" r:id="rId66"/>
    <p:sldId id="334" r:id="rId67"/>
    <p:sldId id="335" r:id="rId68"/>
    <p:sldId id="353" r:id="rId69"/>
    <p:sldId id="332" r:id="rId70"/>
    <p:sldId id="337" r:id="rId71"/>
    <p:sldId id="336" r:id="rId72"/>
    <p:sldId id="338" r:id="rId73"/>
    <p:sldId id="339" r:id="rId74"/>
    <p:sldId id="340" r:id="rId75"/>
    <p:sldId id="341" r:id="rId76"/>
    <p:sldId id="346" r:id="rId77"/>
    <p:sldId id="348" r:id="rId78"/>
    <p:sldId id="349" r:id="rId79"/>
    <p:sldId id="350" r:id="rId80"/>
    <p:sldId id="351" r:id="rId81"/>
    <p:sldId id="347" r:id="rId82"/>
    <p:sldId id="344" r:id="rId83"/>
  </p:sldIdLst>
  <p:sldSz cx="9144000" cy="6858000" type="screen4x3"/>
  <p:notesSz cx="6883400" cy="9906000"/>
  <p:embeddedFontLst>
    <p:embeddedFont>
      <p:font typeface="Verdana" panose="020B0604030504040204" pitchFamily="34" charset="0"/>
      <p:regular r:id="rId86"/>
      <p:bold r:id="rId87"/>
      <p:italic r:id="rId88"/>
      <p:boldItalic r:id="rId89"/>
    </p:embeddedFont>
    <p:embeddedFont>
      <p:font typeface="Albertus Medium" panose="020B0604020202020204" charset="0"/>
      <p:regular r:id="rId90"/>
      <p:italic r:id="rId91"/>
    </p:embeddedFont>
    <p:embeddedFont>
      <p:font typeface="Tahoma" panose="020B0604030504040204" pitchFamily="34" charset="0"/>
      <p:regular r:id="rId92"/>
      <p:bold r:id="rId93"/>
    </p:embeddedFont>
    <p:embeddedFont>
      <p:font typeface="Georgia" panose="02040502050405020303" pitchFamily="18" charset="0"/>
      <p:regular r:id="rId94"/>
      <p:bold r:id="rId95"/>
      <p:italic r:id="rId96"/>
      <p:boldItalic r:id="rId97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A10"/>
    <a:srgbClr val="3F6026"/>
    <a:srgbClr val="0099CC"/>
    <a:srgbClr val="22E3E8"/>
    <a:srgbClr val="F81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8" d="100"/>
          <a:sy n="98" d="100"/>
        </p:scale>
        <p:origin x="3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2166" y="90"/>
      </p:cViewPr>
      <p:guideLst>
        <p:guide orient="horz" pos="312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89" Type="http://schemas.openxmlformats.org/officeDocument/2006/relationships/font" Target="fonts/font4.fntdata"/><Relationship Id="rId97" Type="http://schemas.openxmlformats.org/officeDocument/2006/relationships/font" Target="fonts/font12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2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font" Target="fonts/font5.fntdata"/><Relationship Id="rId95" Type="http://schemas.openxmlformats.org/officeDocument/2006/relationships/font" Target="fonts/font10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handoutMaster" Target="handoutMasters/handoutMaster1.xml"/><Relationship Id="rId93" Type="http://schemas.openxmlformats.org/officeDocument/2006/relationships/font" Target="fonts/font8.fntdata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font" Target="fonts/font3.fntdata"/><Relationship Id="rId91" Type="http://schemas.openxmlformats.org/officeDocument/2006/relationships/font" Target="fonts/font6.fntdata"/><Relationship Id="rId96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font" Target="fonts/font1.fntdata"/><Relationship Id="rId94" Type="http://schemas.openxmlformats.org/officeDocument/2006/relationships/font" Target="fonts/font9.fntdata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375775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5025D101-9DE0-410B-AF2A-B17380925D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052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8738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722813"/>
            <a:ext cx="5027612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8738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BDE803-12AD-4989-94EE-210DA93020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939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45023A4A-E791-4CC4-B63C-E5E86D3FE4C9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41107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</p:spTree>
    <p:extLst>
      <p:ext uri="{BB962C8B-B14F-4D97-AF65-F5344CB8AC3E}">
        <p14:creationId xmlns:p14="http://schemas.microsoft.com/office/powerpoint/2010/main" val="317959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A3D7B-3B97-4475-B584-330359416E3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4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B0E7-CD49-4B37-BCC0-4063ACB1A87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F47D-5BB1-4BD3-9821-102E9FA2439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7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B4658-503C-4893-B584-6BF95C50762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3764B-245C-4C5C-B518-8C5B7F1FE61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9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FB828-DA97-47A5-8FB3-D24175663BA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11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B623E-A65C-447D-A61F-4B0BAED92EC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D7EB-3A0B-46AA-8E2D-10E4CA6E138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5FA4-7131-4163-AA1A-F6D727DE81E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6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109F6-C437-4979-BF14-8889218CBA0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0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cid:image004.png@01D7B519.9E61D320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C9387101-52A8-4ED3-9EB3-BF8D15D694B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4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6" name="Rectangle 4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7" name="Rectangle 4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8" name="Rectangle 4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9" name="Rectangle 4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0" name="Rectangle 4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1" name="Rectangle 4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2" name="Rectangle 4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3" name="Rectangle 5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4" name="Rectangle 5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5" name="Rectangle 5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pic>
        <p:nvPicPr>
          <p:cNvPr id="23" name="Picture 22" descr="cid:image004.png@01D7B519.9E61D320"/>
          <p:cNvPicPr/>
          <p:nvPr userDrawn="1"/>
        </p:nvPicPr>
        <p:blipFill>
          <a:blip r:embed="rId13" r:link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008" y="6361113"/>
            <a:ext cx="1823392" cy="28803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wmf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t.uu.nl/~Hugo.Quene/personal/onderzoek/jml_v12.pdf" TargetMode="External"/><Relationship Id="rId2" Type="http://schemas.openxmlformats.org/officeDocument/2006/relationships/hyperlink" Target="http://www.cnbc.cmu.edu/~laurag/papers/raaijmakers.etal.99.pdf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47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0.wmf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2133600"/>
          </a:xfrm>
        </p:spPr>
        <p:txBody>
          <a:bodyPr/>
          <a:lstStyle/>
          <a:p>
            <a:pPr eaLnBrk="1" hangingPunct="1"/>
            <a:r>
              <a:rPr lang="en-GB" altLang="en-US" smtClean="0"/>
              <a:t>MRC Cognition and Brain Sciences Unit </a:t>
            </a:r>
            <a:br>
              <a:rPr lang="en-GB" altLang="en-US" smtClean="0"/>
            </a:br>
            <a:r>
              <a:rPr lang="en-GB" altLang="en-US" smtClean="0">
                <a:solidFill>
                  <a:schemeClr val="tx1"/>
                </a:solidFill>
              </a:rPr>
              <a:t>Graduate Statistics Course</a:t>
            </a:r>
            <a:endParaRPr lang="en-GB" altLang="en-US" smtClean="0"/>
          </a:p>
        </p:txBody>
      </p:sp>
      <p:graphicFrame>
        <p:nvGraphicFramePr>
          <p:cNvPr id="4101" name="Object 3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419350"/>
            <a:ext cx="8183562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4572000" y="3886200"/>
            <a:ext cx="609600" cy="1219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37909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Line 4"/>
          <p:cNvSpPr>
            <a:spLocks noChangeShapeType="1"/>
          </p:cNvSpPr>
          <p:nvPr/>
        </p:nvSpPr>
        <p:spPr bwMode="auto">
          <a:xfrm flipH="1">
            <a:off x="5181600" y="3657600"/>
            <a:ext cx="685800" cy="1524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Oval 5"/>
          <p:cNvSpPr>
            <a:spLocks noChangeArrowheads="1"/>
          </p:cNvSpPr>
          <p:nvPr/>
        </p:nvSpPr>
        <p:spPr bwMode="auto">
          <a:xfrm>
            <a:off x="4572000" y="3657600"/>
            <a:ext cx="609600" cy="3048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5807075" y="3392488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Score2-Score1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graphicFrame>
        <p:nvGraphicFramePr>
          <p:cNvPr id="16389" name="Object 3"/>
          <p:cNvGraphicFramePr>
            <a:graphicFrameLocks noChangeAspect="1"/>
          </p:cNvGraphicFramePr>
          <p:nvPr/>
        </p:nvGraphicFramePr>
        <p:xfrm>
          <a:off x="3810000" y="18288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8288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1800" smtClean="0"/>
              <a:t>Two ways of comparing Score 1 and Score 2</a:t>
            </a:r>
            <a:endParaRPr lang="en-US" altLang="en-US" smtClean="0"/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563245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43400"/>
            <a:ext cx="7543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328613" y="5867400"/>
            <a:ext cx="2725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Identical outcomes!</a:t>
            </a:r>
          </a:p>
        </p:txBody>
      </p:sp>
      <p:sp>
        <p:nvSpPr>
          <p:cNvPr id="17416" name="Text Box 6"/>
          <p:cNvSpPr txBox="1">
            <a:spLocks noChangeArrowheads="1"/>
          </p:cNvSpPr>
          <p:nvPr/>
        </p:nvSpPr>
        <p:spPr bwMode="auto">
          <a:xfrm>
            <a:off x="381000" y="2057400"/>
            <a:ext cx="2841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One sample t-test of the difference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17224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Paired samples t-test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correlation between Score 1 and Score 2 is due to repeated testing on the same subject.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differences between conditions measured ‘within subjects’ can avoid the variability due to ‘between subjects’ differences and lead to more powerful tests.</a:t>
            </a:r>
          </a:p>
          <a:p>
            <a:pPr eaLnBrk="1" hangingPunct="1"/>
            <a:r>
              <a:rPr lang="en-US" altLang="en-US" smtClean="0"/>
              <a:t>Repeated Measures ANOVA generalises the Paired Sample t-test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Another way of looking at ANOVA models for these designs is by explicitly representing Subjects as Levels of a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we want to generalise to a population of which the subjects are a sample?</a:t>
            </a:r>
          </a:p>
          <a:p>
            <a:pPr lvl="1" eaLnBrk="1" hangingPunct="1"/>
            <a:r>
              <a:rPr lang="en-US" altLang="en-US" smtClean="0"/>
              <a:t>If so we describe Subjects as a Random Factor.</a:t>
            </a:r>
          </a:p>
          <a:p>
            <a:pPr lvl="1" eaLnBrk="1" hangingPunct="1"/>
            <a:r>
              <a:rPr lang="en-US" altLang="en-US" smtClean="0"/>
              <a:t>For designs for which there is more than one additional Experimental Factor this has important implications for how the data must be analysed.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Error Terms</a:t>
            </a:r>
            <a:endParaRPr lang="en-US" altLang="en-US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There is a separate Error Term for each combination of Within Subject Factors.</a:t>
            </a:r>
          </a:p>
          <a:p>
            <a:pPr eaLnBrk="1" hangingPunct="1"/>
            <a:r>
              <a:rPr lang="en-US" altLang="en-US" smtClean="0"/>
              <a:t>SPSS -&gt; GLM -&gt; Repeated Measures … does the hard work for us.</a:t>
            </a:r>
          </a:p>
          <a:p>
            <a:pPr eaLnBrk="1" hangingPunct="1"/>
            <a:r>
              <a:rPr lang="en-US" altLang="en-US" smtClean="0"/>
              <a:t>Correlations between Repeated Measures help to make the design more powerful</a:t>
            </a:r>
          </a:p>
          <a:p>
            <a:pPr lvl="1" eaLnBrk="1" hangingPunct="1"/>
            <a:r>
              <a:rPr lang="en-US" altLang="en-US" smtClean="0"/>
              <a:t>but inhomogeneities can complicate the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Between Subject Design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304800" y="1598613"/>
            <a:ext cx="71469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40 subjects are allocated to 4 treatment groups.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Control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Semantic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Lexical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Phobic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subject is given ten trial of a lexical decision task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3558" name="Object 4"/>
          <p:cNvGraphicFramePr>
            <a:graphicFrameLocks noChangeAspect="1"/>
          </p:cNvGraphicFramePr>
          <p:nvPr/>
        </p:nvGraphicFramePr>
        <p:xfrm>
          <a:off x="4419600" y="4038600"/>
          <a:ext cx="30591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Worksheet" r:id="rId3" imgW="3057975" imgH="1953024" progId="Excel.Sheet.8">
                  <p:embed/>
                </p:oleObj>
              </mc:Choice>
              <mc:Fallback>
                <p:oleObj name="Worksheet" r:id="rId3" imgW="3057975" imgH="195302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30591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6: Repeated Measures ANOVA</a:t>
            </a:r>
            <a:endParaRPr lang="en-US" altLang="en-US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smtClean="0">
                <a:solidFill>
                  <a:srgbClr val="0099CC"/>
                </a:solidFill>
              </a:rPr>
              <a:t>Repeated Measures &amp; Mixed Model ANOVA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smtClean="0">
                <a:solidFill>
                  <a:srgbClr val="0099CC"/>
                </a:solidFill>
              </a:rPr>
              <a:t>Within- &amp; Between- Subject Designs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Peter Watson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(with thanks to Ian Nimmo-Smith)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1800" smtClean="0"/>
              <a:t>16 November 2017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mtClean="0">
                <a:solidFill>
                  <a:srgbClr val="0099CC"/>
                </a:solidFill>
              </a:rPr>
              <a:t>http://imaging.mrc-cbu.cam.ac.uk/statswiki/FAQ/anovaFAQ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64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351088"/>
            <a:ext cx="4983162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AutoShape 3"/>
          <p:cNvSpPr>
            <a:spLocks noChangeArrowheads="1"/>
          </p:cNvSpPr>
          <p:nvPr/>
        </p:nvSpPr>
        <p:spPr bwMode="auto">
          <a:xfrm>
            <a:off x="3886200" y="1371600"/>
            <a:ext cx="2667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Total Sum of Squares (SS)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115.9 on 39 d.f.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16764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>
            <a:off x="57150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subjects within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77.0 on 36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5029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</a:p>
        </p:txBody>
      </p:sp>
      <p:sp>
        <p:nvSpPr>
          <p:cNvPr id="26633" name="AutoShape 8"/>
          <p:cNvSpPr>
            <a:spLocks noChangeArrowheads="1"/>
          </p:cNvSpPr>
          <p:nvPr/>
        </p:nvSpPr>
        <p:spPr bwMode="auto">
          <a:xfrm>
            <a:off x="60960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2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4" name="AutoShape 9"/>
          <p:cNvSpPr>
            <a:spLocks noChangeArrowheads="1"/>
          </p:cNvSpPr>
          <p:nvPr/>
        </p:nvSpPr>
        <p:spPr bwMode="auto">
          <a:xfrm>
            <a:off x="70866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3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5" name="AutoShape 10"/>
          <p:cNvSpPr>
            <a:spLocks noChangeArrowheads="1"/>
          </p:cNvSpPr>
          <p:nvPr/>
        </p:nvSpPr>
        <p:spPr bwMode="auto">
          <a:xfrm>
            <a:off x="8077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4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26636" name="AutoShape 16"/>
          <p:cNvCxnSpPr>
            <a:cxnSpLocks noChangeShapeType="1"/>
            <a:stCxn id="26631" idx="2"/>
            <a:endCxn id="26632" idx="0"/>
          </p:cNvCxnSpPr>
          <p:nvPr/>
        </p:nvCxnSpPr>
        <p:spPr bwMode="auto">
          <a:xfrm flipH="1">
            <a:off x="5486400" y="4191000"/>
            <a:ext cx="1828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7" name="AutoShape 17"/>
          <p:cNvCxnSpPr>
            <a:cxnSpLocks noChangeShapeType="1"/>
            <a:stCxn id="26631" idx="2"/>
            <a:endCxn id="26633" idx="0"/>
          </p:cNvCxnSpPr>
          <p:nvPr/>
        </p:nvCxnSpPr>
        <p:spPr bwMode="auto">
          <a:xfrm flipH="1">
            <a:off x="6553200" y="4191000"/>
            <a:ext cx="7620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8" name="AutoShape 18"/>
          <p:cNvCxnSpPr>
            <a:cxnSpLocks noChangeShapeType="1"/>
            <a:stCxn id="26631" idx="2"/>
            <a:endCxn id="26634" idx="0"/>
          </p:cNvCxnSpPr>
          <p:nvPr/>
        </p:nvCxnSpPr>
        <p:spPr bwMode="auto">
          <a:xfrm>
            <a:off x="7315200" y="4191000"/>
            <a:ext cx="2286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9" name="AutoShape 19"/>
          <p:cNvCxnSpPr>
            <a:cxnSpLocks noChangeShapeType="1"/>
            <a:stCxn id="26631" idx="2"/>
            <a:endCxn id="26635" idx="0"/>
          </p:cNvCxnSpPr>
          <p:nvPr/>
        </p:nvCxnSpPr>
        <p:spPr bwMode="auto">
          <a:xfrm>
            <a:off x="7315200" y="4191000"/>
            <a:ext cx="1219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0" name="AutoShape 20"/>
          <p:cNvCxnSpPr>
            <a:cxnSpLocks noChangeShapeType="1"/>
            <a:stCxn id="26629" idx="2"/>
            <a:endCxn id="26630" idx="0"/>
          </p:cNvCxnSpPr>
          <p:nvPr/>
        </p:nvCxnSpPr>
        <p:spPr bwMode="auto">
          <a:xfrm flipH="1">
            <a:off x="3276600" y="2514600"/>
            <a:ext cx="1943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1" name="AutoShape 21"/>
          <p:cNvCxnSpPr>
            <a:cxnSpLocks noChangeShapeType="1"/>
            <a:stCxn id="26629" idx="2"/>
            <a:endCxn id="26631" idx="0"/>
          </p:cNvCxnSpPr>
          <p:nvPr/>
        </p:nvCxnSpPr>
        <p:spPr bwMode="auto">
          <a:xfrm>
            <a:off x="5219700" y="2514600"/>
            <a:ext cx="2095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2" name="AutoShape 22"/>
          <p:cNvSpPr>
            <a:spLocks noChangeArrowheads="1"/>
          </p:cNvSpPr>
          <p:nvPr/>
        </p:nvSpPr>
        <p:spPr bwMode="auto">
          <a:xfrm>
            <a:off x="290513" y="6027738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3" name="Rectangle 24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sp>
        <p:nvSpPr>
          <p:cNvPr id="26644" name="AutoShape 25"/>
          <p:cNvSpPr>
            <a:spLocks noChangeArrowheads="1"/>
          </p:cNvSpPr>
          <p:nvPr/>
        </p:nvSpPr>
        <p:spPr bwMode="auto">
          <a:xfrm>
            <a:off x="284163" y="5711825"/>
            <a:ext cx="2362200" cy="13493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5" name="AutoShape 26"/>
          <p:cNvSpPr>
            <a:spLocks noChangeArrowheads="1"/>
          </p:cNvSpPr>
          <p:nvPr/>
        </p:nvSpPr>
        <p:spPr bwMode="auto">
          <a:xfrm>
            <a:off x="284163" y="5518150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752600" y="1827213"/>
            <a:ext cx="7081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of 10 Subjects are tested under all 4 conditions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1752600" y="2436813"/>
            <a:ext cx="3589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Repeated Measures design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336925" y="3089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295775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90600" y="5486400"/>
            <a:ext cx="6629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Each subjects data is linked by being on the same line; the conditions become separate variables.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graphicFrame>
        <p:nvGraphicFramePr>
          <p:cNvPr id="29700" name="Object 1026"/>
          <p:cNvGraphicFramePr>
            <a:graphicFrameLocks noChangeAspect="1"/>
          </p:cNvGraphicFramePr>
          <p:nvPr/>
        </p:nvGraphicFramePr>
        <p:xfrm>
          <a:off x="4500563" y="2205038"/>
          <a:ext cx="4084637" cy="286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8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205038"/>
                        <a:ext cx="4084637" cy="286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1027"/>
          <p:cNvSpPr txBox="1">
            <a:spLocks noChangeArrowheads="1"/>
          </p:cNvSpPr>
          <p:nvPr/>
        </p:nvSpPr>
        <p:spPr bwMode="auto">
          <a:xfrm>
            <a:off x="3851275" y="5157788"/>
            <a:ext cx="474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Within Individual and mean Group profiles</a:t>
            </a:r>
          </a:p>
        </p:txBody>
      </p:sp>
      <p:sp>
        <p:nvSpPr>
          <p:cNvPr id="29702" name="Text Box 1028"/>
          <p:cNvSpPr txBox="1">
            <a:spLocks noChangeArrowheads="1"/>
          </p:cNvSpPr>
          <p:nvPr/>
        </p:nvSpPr>
        <p:spPr bwMode="auto">
          <a:xfrm>
            <a:off x="1371600" y="457200"/>
            <a:ext cx="6291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Between vs. Within Subjects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9703" name="Picture 10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6670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031"/>
          <p:cNvSpPr txBox="1">
            <a:spLocks noChangeArrowheads="1"/>
          </p:cNvSpPr>
          <p:nvPr/>
        </p:nvSpPr>
        <p:spPr bwMode="auto">
          <a:xfrm>
            <a:off x="684213" y="5157788"/>
            <a:ext cx="2735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Between group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584325" y="2022475"/>
            <a:ext cx="5883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Each comparison (e.g. Semantic vs. Phobic)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could be done by doing a Paired Sample t-Test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78089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1812925" y="4613275"/>
            <a:ext cx="450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T(9) = 3.767,  P=0.004 (two-tailed)</a:t>
            </a:r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 flipH="1" flipV="1">
            <a:off x="2286000" y="50292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31748" name="AutoShape 2"/>
          <p:cNvSpPr>
            <a:spLocks noChangeArrowheads="1"/>
          </p:cNvSpPr>
          <p:nvPr/>
        </p:nvSpPr>
        <p:spPr bwMode="auto">
          <a:xfrm>
            <a:off x="1981200" y="31242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31.45 on 9 d.f.</a:t>
            </a:r>
          </a:p>
        </p:txBody>
      </p:sp>
      <p:sp>
        <p:nvSpPr>
          <p:cNvPr id="31749" name="AutoShape 3"/>
          <p:cNvSpPr>
            <a:spLocks noChangeArrowheads="1"/>
          </p:cNvSpPr>
          <p:nvPr/>
        </p:nvSpPr>
        <p:spPr bwMode="auto">
          <a:xfrm>
            <a:off x="4114800" y="32004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29.5 on 10 d.f.</a:t>
            </a:r>
          </a:p>
        </p:txBody>
      </p:sp>
      <p:sp>
        <p:nvSpPr>
          <p:cNvPr id="31750" name="AutoShape 4"/>
          <p:cNvSpPr>
            <a:spLocks noChangeArrowheads="1"/>
          </p:cNvSpPr>
          <p:nvPr/>
        </p:nvSpPr>
        <p:spPr bwMode="auto">
          <a:xfrm>
            <a:off x="3429000" y="44958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18.05 on 1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1751" name="AutoShape 5"/>
          <p:cNvSpPr>
            <a:spLocks noChangeArrowheads="1"/>
          </p:cNvSpPr>
          <p:nvPr/>
        </p:nvSpPr>
        <p:spPr bwMode="auto">
          <a:xfrm>
            <a:off x="5334000" y="44958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11.45 on 9 d.f.</a:t>
            </a:r>
          </a:p>
        </p:txBody>
      </p:sp>
      <p:sp>
        <p:nvSpPr>
          <p:cNvPr id="31752" name="AutoShape 6"/>
          <p:cNvSpPr>
            <a:spLocks noChangeArrowheads="1"/>
          </p:cNvSpPr>
          <p:nvPr/>
        </p:nvSpPr>
        <p:spPr bwMode="auto">
          <a:xfrm>
            <a:off x="3048000" y="17526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60.95  on 19 d.f.</a:t>
            </a:r>
          </a:p>
        </p:txBody>
      </p:sp>
      <p:cxnSp>
        <p:nvCxnSpPr>
          <p:cNvPr id="31753" name="AutoShape 9"/>
          <p:cNvCxnSpPr>
            <a:cxnSpLocks noChangeShapeType="1"/>
            <a:stCxn id="31752" idx="2"/>
            <a:endCxn id="31748" idx="0"/>
          </p:cNvCxnSpPr>
          <p:nvPr/>
        </p:nvCxnSpPr>
        <p:spPr bwMode="auto">
          <a:xfrm flipH="1">
            <a:off x="2705100" y="26670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10"/>
          <p:cNvCxnSpPr>
            <a:cxnSpLocks noChangeShapeType="1"/>
            <a:stCxn id="31752" idx="2"/>
            <a:endCxn id="31749" idx="0"/>
          </p:cNvCxnSpPr>
          <p:nvPr/>
        </p:nvCxnSpPr>
        <p:spPr bwMode="auto">
          <a:xfrm>
            <a:off x="4038600" y="26670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AutoShape 11"/>
          <p:cNvCxnSpPr>
            <a:cxnSpLocks noChangeShapeType="1"/>
            <a:stCxn id="31749" idx="2"/>
            <a:endCxn id="31750" idx="0"/>
          </p:cNvCxnSpPr>
          <p:nvPr/>
        </p:nvCxnSpPr>
        <p:spPr bwMode="auto">
          <a:xfrm flipH="1">
            <a:off x="4229100" y="41148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6" name="AutoShape 12"/>
          <p:cNvCxnSpPr>
            <a:cxnSpLocks noChangeShapeType="1"/>
            <a:stCxn id="31749" idx="2"/>
            <a:endCxn id="31751" idx="0"/>
          </p:cNvCxnSpPr>
          <p:nvPr/>
        </p:nvCxnSpPr>
        <p:spPr bwMode="auto">
          <a:xfrm>
            <a:off x="4914900" y="41148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295400" y="6096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ANOVA of Paired t-Test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93038" cy="609600"/>
          </a:xfrm>
        </p:spPr>
        <p:txBody>
          <a:bodyPr/>
          <a:lstStyle/>
          <a:p>
            <a:pPr eaLnBrk="1" hangingPunct="1"/>
            <a:r>
              <a:rPr lang="en-US" altLang="en-US" smtClean="0"/>
              <a:t>Why use Repeated Measures designs?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Repeated Measures ANOVA combines the evidence from all these Paired Samples T-Tests to get more powerful tests because they have (typically)</a:t>
            </a:r>
          </a:p>
          <a:p>
            <a:pPr lvl="1" eaLnBrk="1" hangingPunct="1"/>
            <a:r>
              <a:rPr lang="en-GB" altLang="en-US" smtClean="0"/>
              <a:t>Higher degrees of freedom</a:t>
            </a:r>
          </a:p>
          <a:p>
            <a:pPr lvl="1" eaLnBrk="1" hangingPunct="1"/>
            <a:r>
              <a:rPr lang="en-GB" altLang="en-US" smtClean="0"/>
              <a:t>Smaller Mean Square Error 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graphicFrame>
        <p:nvGraphicFramePr>
          <p:cNvPr id="33796" name="Object 2"/>
          <p:cNvGraphicFramePr>
            <a:graphicFrameLocks noChangeAspect="1"/>
          </p:cNvGraphicFramePr>
          <p:nvPr/>
        </p:nvGraphicFramePr>
        <p:xfrm>
          <a:off x="2128838" y="1333500"/>
          <a:ext cx="4886325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2" name="Photo Editor Photo" r:id="rId3" imgW="4885714" imgH="4191585" progId="MSPhotoEd.3">
                  <p:embed/>
                </p:oleObj>
              </mc:Choice>
              <mc:Fallback>
                <p:oleObj name="Photo Editor Photo" r:id="rId3" imgW="4885714" imgH="419158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38" y="1333500"/>
                        <a:ext cx="4886325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Line 4"/>
          <p:cNvSpPr>
            <a:spLocks noChangeShapeType="1"/>
          </p:cNvSpPr>
          <p:nvPr/>
        </p:nvSpPr>
        <p:spPr bwMode="auto">
          <a:xfrm flipH="1" flipV="1">
            <a:off x="7010400" y="2895600"/>
            <a:ext cx="12954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1208088" y="684213"/>
            <a:ext cx="7856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Analyze -&gt; General Linear Models -&gt; Repeated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we will cover in this talk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47800"/>
            <a:ext cx="8704263" cy="468471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sample t-Test vs. Paired t-Test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Repeated Measures as an extension of paired measures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factor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Sphericity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(or more) factors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designs combining Within- and Between-Subject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Models, e.g. both Subjects &amp; Items as Random Effects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Testing for Normality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degree of freedom approach</a:t>
            </a:r>
          </a:p>
          <a:p>
            <a:pPr eaLnBrk="1" hangingPunct="1">
              <a:lnSpc>
                <a:spcPct val="90000"/>
              </a:lnSpc>
            </a:pPr>
            <a:endParaRPr lang="en-US" altLang="en-US" sz="2300" smtClean="0"/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05175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Line 6"/>
          <p:cNvSpPr>
            <a:spLocks noChangeShapeType="1"/>
          </p:cNvSpPr>
          <p:nvPr/>
        </p:nvSpPr>
        <p:spPr bwMode="auto">
          <a:xfrm flipV="1">
            <a:off x="1600200" y="4219575"/>
            <a:ext cx="16002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>
            <a:off x="3505200" y="2466975"/>
            <a:ext cx="8382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847850" y="1744663"/>
            <a:ext cx="4924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Name the repeated measures factor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state the number of levels</a:t>
            </a:r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1143000" y="38369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862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Line 5"/>
          <p:cNvSpPr>
            <a:spLocks noChangeShapeType="1"/>
          </p:cNvSpPr>
          <p:nvPr/>
        </p:nvSpPr>
        <p:spPr bwMode="auto">
          <a:xfrm flipH="1" flipV="1">
            <a:off x="6096000" y="54102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7696200" y="5865813"/>
            <a:ext cx="1281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1374775" y="2132013"/>
            <a:ext cx="71897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We can assign a name to the Repeated Measure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(by default it will unhelpfully be called MEASURE_1)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5848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6215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Line 3"/>
          <p:cNvSpPr>
            <a:spLocks noChangeShapeType="1"/>
          </p:cNvSpPr>
          <p:nvPr/>
        </p:nvSpPr>
        <p:spPr bwMode="auto">
          <a:xfrm flipH="1">
            <a:off x="4343400" y="3886200"/>
            <a:ext cx="251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6400800" y="3960813"/>
            <a:ext cx="237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Insert name here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270510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Line 3"/>
          <p:cNvSpPr>
            <a:spLocks noChangeShapeType="1"/>
          </p:cNvSpPr>
          <p:nvPr/>
        </p:nvSpPr>
        <p:spPr bwMode="auto">
          <a:xfrm>
            <a:off x="2638425" y="4857750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2257425" y="42465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7895" name="Text Box 5"/>
          <p:cNvSpPr txBox="1">
            <a:spLocks noChangeArrowheads="1"/>
          </p:cNvSpPr>
          <p:nvPr/>
        </p:nvSpPr>
        <p:spPr bwMode="auto">
          <a:xfrm>
            <a:off x="1066800" y="1616075"/>
            <a:ext cx="7086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call the Repeated Measure ‘Correct’ to reflect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that all four columns are ‘Number Correct’</a:t>
            </a:r>
          </a:p>
        </p:txBody>
      </p:sp>
      <p:sp>
        <p:nvSpPr>
          <p:cNvPr id="37896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2847975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Line 3"/>
          <p:cNvSpPr>
            <a:spLocks noChangeShapeType="1"/>
          </p:cNvSpPr>
          <p:nvPr/>
        </p:nvSpPr>
        <p:spPr bwMode="auto">
          <a:xfrm flipH="1" flipV="1">
            <a:off x="5622925" y="3252788"/>
            <a:ext cx="1066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6597650" y="3140075"/>
            <a:ext cx="1022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Define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2070100" y="1692275"/>
            <a:ext cx="55387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now need to indicate the relationship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between the Factor and the 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39940" name="Line 5"/>
          <p:cNvSpPr>
            <a:spLocks noChangeShapeType="1"/>
          </p:cNvSpPr>
          <p:nvPr/>
        </p:nvSpPr>
        <p:spPr bwMode="auto">
          <a:xfrm flipV="1">
            <a:off x="1447800" y="1981200"/>
            <a:ext cx="1143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457200" y="20574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Select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954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Line 9"/>
          <p:cNvSpPr>
            <a:spLocks noChangeShapeType="1"/>
          </p:cNvSpPr>
          <p:nvPr/>
        </p:nvSpPr>
        <p:spPr bwMode="auto">
          <a:xfrm flipV="1">
            <a:off x="1828800" y="25146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4" name="Text Box 11"/>
          <p:cNvSpPr txBox="1">
            <a:spLocks noChangeArrowheads="1"/>
          </p:cNvSpPr>
          <p:nvPr/>
        </p:nvSpPr>
        <p:spPr bwMode="auto">
          <a:xfrm>
            <a:off x="609600" y="2895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Apply</a:t>
            </a:r>
          </a:p>
        </p:txBody>
      </p:sp>
      <p:sp>
        <p:nvSpPr>
          <p:cNvPr id="39945" name="Text Box 12"/>
          <p:cNvSpPr txBox="1">
            <a:spLocks noChangeArrowheads="1"/>
          </p:cNvSpPr>
          <p:nvPr/>
        </p:nvSpPr>
        <p:spPr bwMode="auto">
          <a:xfrm>
            <a:off x="1392238" y="5373688"/>
            <a:ext cx="6364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‘Control’ corresponds to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Level 1 of ‘priming’ for measure ‘Correct’, etc.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9946" name="Text Box 13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19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2209800" y="533400"/>
            <a:ext cx="3521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</p:txBody>
      </p:sp>
      <p:pic>
        <p:nvPicPr>
          <p:cNvPr id="4198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3716338"/>
            <a:ext cx="622617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5720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Line 9"/>
          <p:cNvSpPr>
            <a:spLocks noChangeShapeType="1"/>
          </p:cNvSpPr>
          <p:nvPr/>
        </p:nvSpPr>
        <p:spPr bwMode="auto">
          <a:xfrm>
            <a:off x="2133600" y="1524000"/>
            <a:ext cx="49530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 flipV="1">
            <a:off x="2133600" y="1524000"/>
            <a:ext cx="46482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Text Box 11"/>
          <p:cNvSpPr txBox="1">
            <a:spLocks noChangeArrowheads="1"/>
          </p:cNvSpPr>
          <p:nvPr/>
        </p:nvSpPr>
        <p:spPr bwMode="auto">
          <a:xfrm>
            <a:off x="539750" y="2060575"/>
            <a:ext cx="1439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Ignore this bit!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1752600" y="3048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43013" name="AutoShape 3"/>
          <p:cNvSpPr>
            <a:spLocks noChangeArrowheads="1"/>
          </p:cNvSpPr>
          <p:nvPr/>
        </p:nvSpPr>
        <p:spPr bwMode="auto">
          <a:xfrm>
            <a:off x="3886200" y="3124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43014" name="AutoShape 4"/>
          <p:cNvSpPr>
            <a:spLocks noChangeArrowheads="1"/>
          </p:cNvSpPr>
          <p:nvPr/>
        </p:nvSpPr>
        <p:spPr bwMode="auto">
          <a:xfrm>
            <a:off x="3200400" y="4419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43015" name="AutoShape 5"/>
          <p:cNvSpPr>
            <a:spLocks noChangeArrowheads="1"/>
          </p:cNvSpPr>
          <p:nvPr/>
        </p:nvSpPr>
        <p:spPr bwMode="auto">
          <a:xfrm>
            <a:off x="5105400" y="44196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43016" name="AutoShape 6"/>
          <p:cNvSpPr>
            <a:spLocks noChangeArrowheads="1"/>
          </p:cNvSpPr>
          <p:nvPr/>
        </p:nvSpPr>
        <p:spPr bwMode="auto">
          <a:xfrm>
            <a:off x="2819400" y="1676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43017" name="AutoShape 7"/>
          <p:cNvCxnSpPr>
            <a:cxnSpLocks noChangeShapeType="1"/>
            <a:stCxn id="43016" idx="2"/>
            <a:endCxn id="43012" idx="0"/>
          </p:cNvCxnSpPr>
          <p:nvPr/>
        </p:nvCxnSpPr>
        <p:spPr bwMode="auto">
          <a:xfrm flipH="1">
            <a:off x="2476500" y="2590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8" name="AutoShape 8"/>
          <p:cNvCxnSpPr>
            <a:cxnSpLocks noChangeShapeType="1"/>
            <a:stCxn id="43016" idx="2"/>
            <a:endCxn id="43013" idx="0"/>
          </p:cNvCxnSpPr>
          <p:nvPr/>
        </p:nvCxnSpPr>
        <p:spPr bwMode="auto">
          <a:xfrm>
            <a:off x="3810000" y="2590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AutoShape 9"/>
          <p:cNvCxnSpPr>
            <a:cxnSpLocks noChangeShapeType="1"/>
            <a:stCxn id="43013" idx="2"/>
            <a:endCxn id="43014" idx="0"/>
          </p:cNvCxnSpPr>
          <p:nvPr/>
        </p:nvCxnSpPr>
        <p:spPr bwMode="auto">
          <a:xfrm flipH="1">
            <a:off x="4000500" y="40386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0" name="AutoShape 10"/>
          <p:cNvCxnSpPr>
            <a:cxnSpLocks noChangeShapeType="1"/>
            <a:stCxn id="43013" idx="2"/>
            <a:endCxn id="43015" idx="0"/>
          </p:cNvCxnSpPr>
          <p:nvPr/>
        </p:nvCxnSpPr>
        <p:spPr bwMode="auto">
          <a:xfrm>
            <a:off x="4686300" y="40386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1" name="Rectangle 25"/>
          <p:cNvSpPr>
            <a:spLocks noChangeArrowheads="1"/>
          </p:cNvSpPr>
          <p:nvPr/>
        </p:nvSpPr>
        <p:spPr bwMode="auto">
          <a:xfrm>
            <a:off x="2209800" y="333375"/>
            <a:ext cx="617855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 b="1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(1)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C1 C2      mean(sub)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1	  1    1            1          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2	  2    2            2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3	  3    3            3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4	  2    5          3.5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cond  2   2.75     2.375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Subjects tested in more than one condition</a:t>
            </a:r>
          </a:p>
          <a:p>
            <a:pPr lvl="1" eaLnBrk="1" hangingPunct="1"/>
            <a:r>
              <a:rPr lang="en-US" altLang="en-US" smtClean="0"/>
              <a:t>Increased sensitivity</a:t>
            </a:r>
          </a:p>
          <a:p>
            <a:pPr lvl="1" eaLnBrk="1" hangingPunct="1"/>
            <a:r>
              <a:rPr lang="en-US" altLang="en-US" smtClean="0"/>
              <a:t>but added complications!</a:t>
            </a:r>
          </a:p>
          <a:p>
            <a:pPr eaLnBrk="1" hangingPunct="1"/>
            <a:r>
              <a:rPr lang="en-US" altLang="en-US" smtClean="0">
                <a:solidFill>
                  <a:srgbClr val="F8124E"/>
                </a:solidFill>
              </a:rPr>
              <a:t>Not looking at the Temporal/Time Series aspects of Repeated Measures.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(2)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Total SS = (1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(5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11.875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Condition SS = 4(2 – 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+ 4(2.75-2.375)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1.125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SS = 2(1-2.375)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… + 2(3.5-2.375)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 = 7.375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x Condition SS = Total SS – Condition SS – Sub SS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smtClean="0"/>
              <a:t>For more details (including algebra for balanced designs):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b="1" smtClean="0"/>
              <a:t>http://imaging.mrc-cbu.cam.ac.uk/statswiki/FAQ/ss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1219200" y="1447800"/>
            <a:ext cx="652145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Repeated Measures ANOVA relies on homogeneity assumptions for the distribution of Within-Subject variability.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SPHERICITY is the technical name given to this criterion.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Mauchly’s Test of Sphericity</a:t>
            </a:r>
          </a:p>
        </p:txBody>
      </p:sp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8620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Text Box 4"/>
          <p:cNvSpPr txBox="1">
            <a:spLocks noChangeArrowheads="1"/>
          </p:cNvSpPr>
          <p:nvPr/>
        </p:nvSpPr>
        <p:spPr bwMode="auto">
          <a:xfrm>
            <a:off x="1981200" y="411163"/>
            <a:ext cx="43354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</a:t>
            </a:r>
            <a:r>
              <a:rPr lang="en-GB" altLang="en-US" sz="2400"/>
              <a:t> rears its ugly 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33985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981200" y="411163"/>
            <a:ext cx="56769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 adjustments in action</a:t>
            </a:r>
            <a:endParaRPr lang="en-GB" altLang="en-US" sz="2400"/>
          </a:p>
        </p:txBody>
      </p:sp>
      <p:pic>
        <p:nvPicPr>
          <p:cNvPr id="471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767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AutoShape 5"/>
          <p:cNvSpPr>
            <a:spLocks noChangeArrowheads="1"/>
          </p:cNvSpPr>
          <p:nvPr/>
        </p:nvSpPr>
        <p:spPr bwMode="auto">
          <a:xfrm>
            <a:off x="5364163" y="21336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2" name="AutoShape 6"/>
          <p:cNvSpPr>
            <a:spLocks noChangeArrowheads="1"/>
          </p:cNvSpPr>
          <p:nvPr/>
        </p:nvSpPr>
        <p:spPr bwMode="auto">
          <a:xfrm>
            <a:off x="2090738" y="4983163"/>
            <a:ext cx="1185862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3" name="AutoShape 7"/>
          <p:cNvSpPr>
            <a:spLocks noChangeArrowheads="1"/>
          </p:cNvSpPr>
          <p:nvPr/>
        </p:nvSpPr>
        <p:spPr bwMode="auto">
          <a:xfrm>
            <a:off x="4067175" y="4941888"/>
            <a:ext cx="720725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4" name="AutoShape 8"/>
          <p:cNvSpPr>
            <a:spLocks noChangeArrowheads="1"/>
          </p:cNvSpPr>
          <p:nvPr/>
        </p:nvSpPr>
        <p:spPr bwMode="auto">
          <a:xfrm>
            <a:off x="5446713" y="23495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1660525" y="533400"/>
            <a:ext cx="597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Strategies for handling violation of sphericity</a:t>
            </a: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1660525" y="1600200"/>
            <a:ext cx="6873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Single Degree of Freedom contrasts (modelled on Paired Sample T-Test) using corresponding error terms.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1676400" y="3048000"/>
            <a:ext cx="6959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Epsilon: Correction factor for degrees of freedom in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 Ratios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Huynh-Feldt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Lower bound</a:t>
            </a:r>
          </a:p>
        </p:txBody>
      </p:sp>
      <p:sp>
        <p:nvSpPr>
          <p:cNvPr id="48135" name="Text Box 5"/>
          <p:cNvSpPr txBox="1">
            <a:spLocks noChangeArrowheads="1"/>
          </p:cNvSpPr>
          <p:nvPr/>
        </p:nvSpPr>
        <p:spPr bwMode="auto">
          <a:xfrm>
            <a:off x="1660525" y="5146675"/>
            <a:ext cx="3133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Multivariate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0386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2286000" y="1828800"/>
            <a:ext cx="4913313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Unadjusted:	F(3, 27) 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G-G:		F(2.2, 20.1)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H-F:		F(3.0,26.9)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Lower bound:	F(1, 9)	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I.e. the observed F-ratio is assessed against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a distribution with adjusted degrees of freedom.</a:t>
            </a:r>
          </a:p>
        </p:txBody>
      </p:sp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Correction Factors</a:t>
            </a:r>
          </a:p>
        </p:txBody>
      </p:sp>
      <p:sp>
        <p:nvSpPr>
          <p:cNvPr id="49159" name="AutoShape 5"/>
          <p:cNvSpPr>
            <a:spLocks noChangeArrowheads="1"/>
          </p:cNvSpPr>
          <p:nvPr/>
        </p:nvSpPr>
        <p:spPr bwMode="auto">
          <a:xfrm>
            <a:off x="3348038" y="50133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9160" name="AutoShape 6"/>
          <p:cNvSpPr>
            <a:spLocks noChangeArrowheads="1"/>
          </p:cNvSpPr>
          <p:nvPr/>
        </p:nvSpPr>
        <p:spPr bwMode="auto">
          <a:xfrm>
            <a:off x="3363913" y="56610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50180" name="Text Box 2"/>
          <p:cNvSpPr txBox="1">
            <a:spLocks noChangeArrowheads="1"/>
          </p:cNvSpPr>
          <p:nvPr/>
        </p:nvSpPr>
        <p:spPr bwMode="auto">
          <a:xfrm>
            <a:off x="20415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1600200" y="2436813"/>
            <a:ext cx="73707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Strategy: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Mauchly is OK, quote unadjusted.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not, use 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G-G is known to be conservative.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H-F attempts to correct for this but can overcorrect!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Field (2012) however notes the Mauchly test has low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power for small N</a:t>
            </a:r>
          </a:p>
        </p:txBody>
      </p: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Choice of Correction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889125" y="2859088"/>
            <a:ext cx="54403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2 x 2 Within Subject design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Valence: Positive vs. Negative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Orientation: Up vs. Down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All subjects tested in all 4 combinations.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43053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32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725613" y="455613"/>
            <a:ext cx="63388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 factors for Valence (Positive vs. Negative)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Orientation (Up vs. Down)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1336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1752600" y="30480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4876800" y="15240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H="1" flipV="1">
            <a:off x="6019800" y="3581400"/>
            <a:ext cx="990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42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H="1">
            <a:off x="6096000" y="2819400"/>
            <a:ext cx="16764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427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4478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 vs. Paired t-test</a:t>
            </a:r>
          </a:p>
          <a:p>
            <a:pPr lvl="1" eaLnBrk="1" hangingPunct="1"/>
            <a:r>
              <a:rPr lang="en-US" altLang="en-US" smtClean="0"/>
              <a:t>Two groups tested under each of two conditions</a:t>
            </a:r>
          </a:p>
          <a:p>
            <a:pPr lvl="1" eaLnBrk="1" hangingPunct="1"/>
            <a:r>
              <a:rPr lang="en-US" altLang="en-US" smtClean="0"/>
              <a:t>One group tested under both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52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57388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Line 3"/>
          <p:cNvSpPr>
            <a:spLocks noChangeShapeType="1"/>
          </p:cNvSpPr>
          <p:nvPr/>
        </p:nvSpPr>
        <p:spPr bwMode="auto">
          <a:xfrm>
            <a:off x="1752600" y="3810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2" name="Line 4"/>
          <p:cNvSpPr>
            <a:spLocks noChangeShapeType="1"/>
          </p:cNvSpPr>
          <p:nvPr/>
        </p:nvSpPr>
        <p:spPr bwMode="auto">
          <a:xfrm>
            <a:off x="1752600" y="4191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3" name="Line 5"/>
          <p:cNvSpPr>
            <a:spLocks noChangeShapeType="1"/>
          </p:cNvSpPr>
          <p:nvPr/>
        </p:nvSpPr>
        <p:spPr bwMode="auto">
          <a:xfrm flipH="1">
            <a:off x="6096000" y="23622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5257800" y="1828800"/>
            <a:ext cx="33528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‘posup’ corresponds to Level 1 of  Factor ‘valence’ and Level 1 of Factor ‘orient’ for measure ‘Correct’,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371600"/>
            <a:ext cx="6765925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AutoShape 3"/>
          <p:cNvSpPr>
            <a:spLocks noChangeArrowheads="1"/>
          </p:cNvSpPr>
          <p:nvPr/>
        </p:nvSpPr>
        <p:spPr bwMode="auto">
          <a:xfrm>
            <a:off x="168275" y="35814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Three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Strata</a:t>
            </a:r>
          </a:p>
        </p:txBody>
      </p:sp>
      <p:cxnSp>
        <p:nvCxnSpPr>
          <p:cNvPr id="58374" name="AutoShape 4"/>
          <p:cNvCxnSpPr>
            <a:cxnSpLocks noChangeShapeType="1"/>
            <a:endCxn id="58377" idx="1"/>
          </p:cNvCxnSpPr>
          <p:nvPr/>
        </p:nvCxnSpPr>
        <p:spPr bwMode="auto">
          <a:xfrm flipV="1">
            <a:off x="1082675" y="2819400"/>
            <a:ext cx="5334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5" name="AutoShape 5"/>
          <p:cNvCxnSpPr>
            <a:cxnSpLocks noChangeShapeType="1"/>
            <a:stCxn id="58373" idx="3"/>
            <a:endCxn id="58378" idx="1"/>
          </p:cNvCxnSpPr>
          <p:nvPr/>
        </p:nvCxnSpPr>
        <p:spPr bwMode="auto">
          <a:xfrm>
            <a:off x="1082675" y="4038600"/>
            <a:ext cx="533400" cy="114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6" name="AutoShape 6"/>
          <p:cNvCxnSpPr>
            <a:cxnSpLocks noChangeShapeType="1"/>
            <a:stCxn id="58373" idx="3"/>
            <a:endCxn id="58379" idx="1"/>
          </p:cNvCxnSpPr>
          <p:nvPr/>
        </p:nvCxnSpPr>
        <p:spPr bwMode="auto">
          <a:xfrm>
            <a:off x="1082675" y="4038600"/>
            <a:ext cx="533400" cy="1409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7" name="AutoShape 7"/>
          <p:cNvSpPr>
            <a:spLocks/>
          </p:cNvSpPr>
          <p:nvPr/>
        </p:nvSpPr>
        <p:spPr bwMode="auto">
          <a:xfrm>
            <a:off x="1616075" y="22098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8" name="AutoShape 8"/>
          <p:cNvSpPr>
            <a:spLocks/>
          </p:cNvSpPr>
          <p:nvPr/>
        </p:nvSpPr>
        <p:spPr bwMode="auto">
          <a:xfrm>
            <a:off x="1616075" y="35052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9" name="AutoShape 9"/>
          <p:cNvSpPr>
            <a:spLocks/>
          </p:cNvSpPr>
          <p:nvPr/>
        </p:nvSpPr>
        <p:spPr bwMode="auto">
          <a:xfrm>
            <a:off x="1616075" y="48006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0" name="Rectangle 10"/>
          <p:cNvSpPr>
            <a:spLocks noChangeArrowheads="1"/>
          </p:cNvSpPr>
          <p:nvPr/>
        </p:nvSpPr>
        <p:spPr bwMode="auto">
          <a:xfrm>
            <a:off x="2073275" y="2209800"/>
            <a:ext cx="152400" cy="1219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1" name="Rectangle 11"/>
          <p:cNvSpPr>
            <a:spLocks noChangeArrowheads="1"/>
          </p:cNvSpPr>
          <p:nvPr/>
        </p:nvSpPr>
        <p:spPr bwMode="auto">
          <a:xfrm>
            <a:off x="2073275" y="3505200"/>
            <a:ext cx="1524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2" name="Rectangle 12"/>
          <p:cNvSpPr>
            <a:spLocks noChangeArrowheads="1"/>
          </p:cNvSpPr>
          <p:nvPr/>
        </p:nvSpPr>
        <p:spPr bwMode="auto">
          <a:xfrm>
            <a:off x="2073275" y="4876800"/>
            <a:ext cx="152400" cy="1219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59396" name="AutoShape 2"/>
          <p:cNvSpPr>
            <a:spLocks noChangeArrowheads="1"/>
          </p:cNvSpPr>
          <p:nvPr/>
        </p:nvSpPr>
        <p:spPr bwMode="auto">
          <a:xfrm>
            <a:off x="1066800" y="1524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59397" name="AutoShape 3"/>
          <p:cNvSpPr>
            <a:spLocks noChangeArrowheads="1"/>
          </p:cNvSpPr>
          <p:nvPr/>
        </p:nvSpPr>
        <p:spPr bwMode="auto">
          <a:xfrm>
            <a:off x="3200400" y="1600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59398" name="AutoShape 4"/>
          <p:cNvSpPr>
            <a:spLocks noChangeArrowheads="1"/>
          </p:cNvSpPr>
          <p:nvPr/>
        </p:nvSpPr>
        <p:spPr bwMode="auto">
          <a:xfrm>
            <a:off x="1295400" y="2895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399" name="AutoShape 5"/>
          <p:cNvSpPr>
            <a:spLocks noChangeArrowheads="1"/>
          </p:cNvSpPr>
          <p:nvPr/>
        </p:nvSpPr>
        <p:spPr bwMode="auto">
          <a:xfrm>
            <a:off x="5638800" y="27432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59400" name="AutoShape 6"/>
          <p:cNvSpPr>
            <a:spLocks noChangeArrowheads="1"/>
          </p:cNvSpPr>
          <p:nvPr/>
        </p:nvSpPr>
        <p:spPr bwMode="auto">
          <a:xfrm>
            <a:off x="2133600" y="152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59401" name="AutoShape 7"/>
          <p:cNvCxnSpPr>
            <a:cxnSpLocks noChangeShapeType="1"/>
            <a:stCxn id="59400" idx="2"/>
            <a:endCxn id="59396" idx="0"/>
          </p:cNvCxnSpPr>
          <p:nvPr/>
        </p:nvCxnSpPr>
        <p:spPr bwMode="auto">
          <a:xfrm flipH="1">
            <a:off x="1790700" y="1066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2" name="AutoShape 8"/>
          <p:cNvCxnSpPr>
            <a:cxnSpLocks noChangeShapeType="1"/>
            <a:stCxn id="59400" idx="2"/>
            <a:endCxn id="59397" idx="0"/>
          </p:cNvCxnSpPr>
          <p:nvPr/>
        </p:nvCxnSpPr>
        <p:spPr bwMode="auto">
          <a:xfrm>
            <a:off x="3124200" y="1066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3" name="AutoShape 9"/>
          <p:cNvCxnSpPr>
            <a:cxnSpLocks noChangeShapeType="1"/>
            <a:stCxn id="59397" idx="2"/>
            <a:endCxn id="59398" idx="0"/>
          </p:cNvCxnSpPr>
          <p:nvPr/>
        </p:nvCxnSpPr>
        <p:spPr bwMode="auto">
          <a:xfrm flipH="1">
            <a:off x="2095500" y="2514600"/>
            <a:ext cx="19050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4" name="AutoShape 10"/>
          <p:cNvCxnSpPr>
            <a:cxnSpLocks noChangeShapeType="1"/>
            <a:stCxn id="59397" idx="2"/>
            <a:endCxn id="59399" idx="0"/>
          </p:cNvCxnSpPr>
          <p:nvPr/>
        </p:nvCxnSpPr>
        <p:spPr bwMode="auto">
          <a:xfrm>
            <a:off x="4000500" y="2514600"/>
            <a:ext cx="2590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5" name="AutoShape 11"/>
          <p:cNvSpPr>
            <a:spLocks noChangeArrowheads="1"/>
          </p:cNvSpPr>
          <p:nvPr/>
        </p:nvSpPr>
        <p:spPr bwMode="auto">
          <a:xfrm>
            <a:off x="9144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32.4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6" name="AutoShape 12"/>
          <p:cNvSpPr>
            <a:spLocks noChangeArrowheads="1"/>
          </p:cNvSpPr>
          <p:nvPr/>
        </p:nvSpPr>
        <p:spPr bwMode="auto">
          <a:xfrm>
            <a:off x="19812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6.4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7" name="AutoShape 13"/>
          <p:cNvSpPr>
            <a:spLocks noChangeArrowheads="1"/>
          </p:cNvSpPr>
          <p:nvPr/>
        </p:nvSpPr>
        <p:spPr bwMode="auto">
          <a:xfrm>
            <a:off x="3048000" y="50292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0.1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8" name="AutoShape 14"/>
          <p:cNvSpPr>
            <a:spLocks noChangeArrowheads="1"/>
          </p:cNvSpPr>
          <p:nvPr/>
        </p:nvSpPr>
        <p:spPr bwMode="auto">
          <a:xfrm>
            <a:off x="4876800" y="4343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9" name="AutoShape 15"/>
          <p:cNvSpPr>
            <a:spLocks noChangeArrowheads="1"/>
          </p:cNvSpPr>
          <p:nvPr/>
        </p:nvSpPr>
        <p:spPr bwMode="auto">
          <a:xfrm>
            <a:off x="59436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</a:p>
        </p:txBody>
      </p:sp>
      <p:sp>
        <p:nvSpPr>
          <p:cNvPr id="59410" name="AutoShape 16"/>
          <p:cNvSpPr>
            <a:spLocks noChangeArrowheads="1"/>
          </p:cNvSpPr>
          <p:nvPr/>
        </p:nvSpPr>
        <p:spPr bwMode="auto">
          <a:xfrm>
            <a:off x="7239000" y="52578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12.4 on 9</a:t>
            </a:r>
          </a:p>
        </p:txBody>
      </p:sp>
      <p:cxnSp>
        <p:nvCxnSpPr>
          <p:cNvPr id="59411" name="AutoShape 18"/>
          <p:cNvCxnSpPr>
            <a:cxnSpLocks noChangeShapeType="1"/>
            <a:stCxn id="59398" idx="2"/>
            <a:endCxn id="59405" idx="0"/>
          </p:cNvCxnSpPr>
          <p:nvPr/>
        </p:nvCxnSpPr>
        <p:spPr bwMode="auto">
          <a:xfrm flipH="1">
            <a:off x="1371600" y="4267200"/>
            <a:ext cx="7239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2" name="AutoShape 19"/>
          <p:cNvCxnSpPr>
            <a:cxnSpLocks noChangeShapeType="1"/>
            <a:stCxn id="59398" idx="2"/>
            <a:endCxn id="59406" idx="0"/>
          </p:cNvCxnSpPr>
          <p:nvPr/>
        </p:nvCxnSpPr>
        <p:spPr bwMode="auto">
          <a:xfrm>
            <a:off x="2095500" y="4267200"/>
            <a:ext cx="3429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3" name="AutoShape 20"/>
          <p:cNvCxnSpPr>
            <a:cxnSpLocks noChangeShapeType="1"/>
            <a:stCxn id="59398" idx="2"/>
            <a:endCxn id="59407" idx="0"/>
          </p:cNvCxnSpPr>
          <p:nvPr/>
        </p:nvCxnSpPr>
        <p:spPr bwMode="auto">
          <a:xfrm>
            <a:off x="2095500" y="4267200"/>
            <a:ext cx="1409700" cy="762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4" name="AutoShape 21"/>
          <p:cNvCxnSpPr>
            <a:cxnSpLocks noChangeShapeType="1"/>
            <a:stCxn id="59399" idx="2"/>
            <a:endCxn id="59408" idx="0"/>
          </p:cNvCxnSpPr>
          <p:nvPr/>
        </p:nvCxnSpPr>
        <p:spPr bwMode="auto">
          <a:xfrm flipH="1">
            <a:off x="5334000" y="4114800"/>
            <a:ext cx="12573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5" name="AutoShape 22"/>
          <p:cNvCxnSpPr>
            <a:cxnSpLocks noChangeShapeType="1"/>
            <a:stCxn id="59399" idx="2"/>
            <a:endCxn id="59409" idx="0"/>
          </p:cNvCxnSpPr>
          <p:nvPr/>
        </p:nvCxnSpPr>
        <p:spPr bwMode="auto">
          <a:xfrm flipH="1">
            <a:off x="6400800" y="4114800"/>
            <a:ext cx="1905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6" name="AutoShape 23"/>
          <p:cNvCxnSpPr>
            <a:cxnSpLocks noChangeShapeType="1"/>
            <a:stCxn id="59399" idx="2"/>
            <a:endCxn id="59410" idx="0"/>
          </p:cNvCxnSpPr>
          <p:nvPr/>
        </p:nvCxnSpPr>
        <p:spPr bwMode="auto">
          <a:xfrm>
            <a:off x="6591300" y="4114800"/>
            <a:ext cx="11049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SS computation generalises easily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Obtain Total SS, Between subject SS, Valence SS and Orientation SS as in earlier example 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We also need the interaction term: Valence x Orientation SS =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    Between Condition SS – Valence SS – Orientation SS</a:t>
            </a:r>
          </a:p>
          <a:p>
            <a:pPr eaLnBrk="1" hangingPunct="1"/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where Between Condition SS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10 (7.7 – 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+ 10 (5.1-6.45)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38.9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(where 7.7, 7, 6 and 5.1 are the 4 condition means each based on 10 subjects and 6.45 is the overall mean from 40 subjects)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Obtain the subjects by condition SS by subtraction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9945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1127125" y="573088"/>
            <a:ext cx="759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When Repeated Measures factors have only two levels ...</a:t>
            </a: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1593850" y="3960813"/>
            <a:ext cx="61785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… Sphericity is not an issue.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(This extends the case for the Paired Sample T-test and points the way to a Single Degree of Freedom contrast approach.)</a:t>
            </a: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381000" y="5103813"/>
            <a:ext cx="8001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note that there is a separate Sphericity test for each of the three strata, Valence, Orientation, and Valence x Orientation.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2468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633571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Mixed Design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with both Within- and Between- Subject factors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1736725" y="2859088"/>
            <a:ext cx="650716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Between Subjects factor: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Sex (2 levels, M vs F)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Within Subject factor: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Condition (4 levels, Con, Sem, Lex, Pho)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1590675"/>
            <a:ext cx="49053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462088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76400"/>
            <a:ext cx="338137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381000" y="2438400"/>
            <a:ext cx="37338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2 groups of 6 subjects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Each group tested under different conditions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25725"/>
            <a:ext cx="45720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1935163"/>
            <a:ext cx="6226175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7588" name="AutoShape 2"/>
          <p:cNvSpPr>
            <a:spLocks noChangeArrowheads="1"/>
          </p:cNvSpPr>
          <p:nvPr/>
        </p:nvSpPr>
        <p:spPr bwMode="auto">
          <a:xfrm>
            <a:off x="1233488" y="2632075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67589" name="AutoShape 3"/>
          <p:cNvSpPr>
            <a:spLocks noChangeArrowheads="1"/>
          </p:cNvSpPr>
          <p:nvPr/>
        </p:nvSpPr>
        <p:spPr bwMode="auto">
          <a:xfrm>
            <a:off x="4957763" y="2339975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67590" name="AutoShape 4"/>
          <p:cNvSpPr>
            <a:spLocks noChangeArrowheads="1"/>
          </p:cNvSpPr>
          <p:nvPr/>
        </p:nvSpPr>
        <p:spPr bwMode="auto">
          <a:xfrm>
            <a:off x="3505200" y="5365750"/>
            <a:ext cx="114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/3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591" name="AutoShape 5"/>
          <p:cNvSpPr>
            <a:spLocks noChangeArrowheads="1"/>
          </p:cNvSpPr>
          <p:nvPr/>
        </p:nvSpPr>
        <p:spPr bwMode="auto">
          <a:xfrm>
            <a:off x="5681663" y="3490913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Ss x 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67592" name="AutoShape 6"/>
          <p:cNvSpPr>
            <a:spLocks noChangeArrowheads="1"/>
          </p:cNvSpPr>
          <p:nvPr/>
        </p:nvSpPr>
        <p:spPr bwMode="auto">
          <a:xfrm>
            <a:off x="2709863" y="13335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67593" name="AutoShape 7"/>
          <p:cNvCxnSpPr>
            <a:cxnSpLocks noChangeShapeType="1"/>
            <a:stCxn id="67592" idx="2"/>
            <a:endCxn id="67588" idx="0"/>
          </p:cNvCxnSpPr>
          <p:nvPr/>
        </p:nvCxnSpPr>
        <p:spPr bwMode="auto">
          <a:xfrm flipH="1">
            <a:off x="1957388" y="2247900"/>
            <a:ext cx="1743075" cy="384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4" name="AutoShape 8"/>
          <p:cNvCxnSpPr>
            <a:cxnSpLocks noChangeShapeType="1"/>
            <a:stCxn id="67592" idx="2"/>
            <a:endCxn id="67589" idx="0"/>
          </p:cNvCxnSpPr>
          <p:nvPr/>
        </p:nvCxnSpPr>
        <p:spPr bwMode="auto">
          <a:xfrm>
            <a:off x="3700463" y="2247900"/>
            <a:ext cx="2057400" cy="92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AutoShape 9"/>
          <p:cNvCxnSpPr>
            <a:cxnSpLocks noChangeShapeType="1"/>
            <a:stCxn id="67589" idx="2"/>
            <a:endCxn id="67590" idx="0"/>
          </p:cNvCxnSpPr>
          <p:nvPr/>
        </p:nvCxnSpPr>
        <p:spPr bwMode="auto">
          <a:xfrm flipH="1">
            <a:off x="4076700" y="3254375"/>
            <a:ext cx="1681163" cy="2111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6" name="AutoShape 10"/>
          <p:cNvCxnSpPr>
            <a:cxnSpLocks noChangeShapeType="1"/>
            <a:stCxn id="67589" idx="2"/>
            <a:endCxn id="67591" idx="0"/>
          </p:cNvCxnSpPr>
          <p:nvPr/>
        </p:nvCxnSpPr>
        <p:spPr bwMode="auto">
          <a:xfrm>
            <a:off x="5757863" y="3254375"/>
            <a:ext cx="876300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7" name="AutoShape 11"/>
          <p:cNvSpPr>
            <a:spLocks noChangeArrowheads="1"/>
          </p:cNvSpPr>
          <p:nvPr/>
        </p:nvSpPr>
        <p:spPr bwMode="auto">
          <a:xfrm>
            <a:off x="5029200" y="521335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Sex x 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2.2/3</a:t>
            </a:r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67598" name="AutoShape 21"/>
          <p:cNvSpPr>
            <a:spLocks noChangeArrowheads="1"/>
          </p:cNvSpPr>
          <p:nvPr/>
        </p:nvSpPr>
        <p:spPr bwMode="auto">
          <a:xfrm>
            <a:off x="6781800" y="5289550"/>
            <a:ext cx="1752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(Priming)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26.4/24</a:t>
            </a:r>
          </a:p>
        </p:txBody>
      </p:sp>
      <p:sp>
        <p:nvSpPr>
          <p:cNvPr id="67599" name="AutoShape 22"/>
          <p:cNvSpPr>
            <a:spLocks noChangeArrowheads="1"/>
          </p:cNvSpPr>
          <p:nvPr/>
        </p:nvSpPr>
        <p:spPr bwMode="auto">
          <a:xfrm>
            <a:off x="19050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(Between)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34/8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600" name="AutoShape 23"/>
          <p:cNvSpPr>
            <a:spLocks noChangeArrowheads="1"/>
          </p:cNvSpPr>
          <p:nvPr/>
        </p:nvSpPr>
        <p:spPr bwMode="auto">
          <a:xfrm>
            <a:off x="5334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Sex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14.4/1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67601" name="AutoShape 24"/>
          <p:cNvCxnSpPr>
            <a:cxnSpLocks noChangeShapeType="1"/>
            <a:stCxn id="67588" idx="2"/>
            <a:endCxn id="67600" idx="0"/>
          </p:cNvCxnSpPr>
          <p:nvPr/>
        </p:nvCxnSpPr>
        <p:spPr bwMode="auto">
          <a:xfrm flipH="1">
            <a:off x="990600" y="3546475"/>
            <a:ext cx="966788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2" name="AutoShape 25"/>
          <p:cNvCxnSpPr>
            <a:cxnSpLocks noChangeShapeType="1"/>
            <a:stCxn id="67588" idx="2"/>
            <a:endCxn id="67599" idx="0"/>
          </p:cNvCxnSpPr>
          <p:nvPr/>
        </p:nvCxnSpPr>
        <p:spPr bwMode="auto">
          <a:xfrm>
            <a:off x="1957388" y="3546475"/>
            <a:ext cx="404812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3" name="AutoShape 26"/>
          <p:cNvCxnSpPr>
            <a:cxnSpLocks noChangeShapeType="1"/>
            <a:stCxn id="67591" idx="2"/>
            <a:endCxn id="67597" idx="0"/>
          </p:cNvCxnSpPr>
          <p:nvPr/>
        </p:nvCxnSpPr>
        <p:spPr bwMode="auto">
          <a:xfrm flipH="1">
            <a:off x="5715000" y="4862513"/>
            <a:ext cx="919163" cy="350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4" name="AutoShape 27"/>
          <p:cNvCxnSpPr>
            <a:cxnSpLocks noChangeShapeType="1"/>
            <a:stCxn id="67591" idx="2"/>
            <a:endCxn id="67598" idx="0"/>
          </p:cNvCxnSpPr>
          <p:nvPr/>
        </p:nvCxnSpPr>
        <p:spPr bwMode="auto">
          <a:xfrm>
            <a:off x="6634163" y="4862513"/>
            <a:ext cx="1023937" cy="427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05" name="Text Box 29"/>
          <p:cNvSpPr txBox="1">
            <a:spLocks noChangeArrowheads="1"/>
          </p:cNvSpPr>
          <p:nvPr/>
        </p:nvSpPr>
        <p:spPr bwMode="auto">
          <a:xfrm>
            <a:off x="900113" y="649288"/>
            <a:ext cx="7824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Hierarchical Decomposition in 1W2B RM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computation of SS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Follows from earlier couple of examples since…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… the ‘top’ part of the F test namely SS of terms, e.g. condition, sex which do not have ‘subjects’ in their name are the same whether the term is a between or a within subject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2133600" y="1676400"/>
            <a:ext cx="4240213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Pro: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sensitive/powerful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efficient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Con: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Fatigue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Transfer effects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Learning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Issues: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Blocked vs Mixed</a:t>
            </a: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1371600" y="5334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Pros and Cons of Repeated Measures Designs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Within Subject Designs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altLang="en-US" sz="2000" smtClean="0"/>
              <a:t>Advantages: reduces background 'noise', eliminates individual differences, need fewer subjects, repeated measures statistical tests more sensitive.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Disadvantages: Order effects: learning/practice ; fatigue; practical problems (e.g. long-acting effects of the independent variable, e.g. teaching methods.) 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Solutions: Counterbalance order (can be difficult); Train until asymptote on learning curve is reached (time-consuming). Test on different days.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Between Subject Design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Advantages: no order effects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Disadvantages: more individual differences, less sensitivity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600" smtClean="0"/>
              <a:t>Could use pre-test baseline / difference score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Question: Are Subjects a confound? I.e. could your results simply be due to individual differences between subjects?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Very important: Random sampling and random allocation to conditions.</a:t>
            </a:r>
            <a:endParaRPr lang="en-US" altLang="en-US" sz="24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ANOVA Designs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Some Between Subject Factors</a:t>
            </a:r>
          </a:p>
          <a:p>
            <a:pPr eaLnBrk="1" hangingPunct="1"/>
            <a:r>
              <a:rPr lang="en-US" altLang="en-US" smtClean="0"/>
              <a:t>Some Within Subject  (Repeated Measures)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Further issue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‘Language as Fixed Effect’</a:t>
            </a:r>
          </a:p>
          <a:p>
            <a:pPr lvl="1" eaLnBrk="1" hangingPunct="1"/>
            <a:r>
              <a:rPr lang="en-GB" altLang="en-US" smtClean="0"/>
              <a:t>Omitted from the presentation but available in the slides</a:t>
            </a:r>
          </a:p>
          <a:p>
            <a:pPr eaLnBrk="1" hangingPunct="1"/>
            <a:r>
              <a:rPr lang="en-GB" altLang="en-US" smtClean="0"/>
              <a:t>‘Normality’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47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More Random Effects Factors</a:t>
            </a:r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Clark 1973 </a:t>
            </a:r>
            <a:r>
              <a:rPr lang="en-US" altLang="en-US" i="1" smtClean="0"/>
              <a:t>Language as Fixed Effect Fallacy</a:t>
            </a:r>
          </a:p>
          <a:p>
            <a:pPr eaLnBrk="1" hangingPunct="1"/>
            <a:r>
              <a:rPr lang="en-US" altLang="en-US" smtClean="0"/>
              <a:t>Are the Items a (random) sample from a population to which you want to generalise?</a:t>
            </a:r>
          </a:p>
          <a:p>
            <a:pPr eaLnBrk="1" hangingPunct="1"/>
            <a:r>
              <a:rPr lang="en-US" altLang="en-US" smtClean="0"/>
              <a:t>If so, Items should be included as a Random Factor too.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graphicFrame>
        <p:nvGraphicFramePr>
          <p:cNvPr id="11269" name="Object 3"/>
          <p:cNvGraphicFramePr>
            <a:graphicFrameLocks noChangeAspect="1"/>
          </p:cNvGraphicFramePr>
          <p:nvPr/>
        </p:nvGraphicFramePr>
        <p:xfrm>
          <a:off x="3124200" y="16764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2743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/>
              <a:t>Comparison of the two conditions will have to take account of the full between-subject variability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Model ANOVA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This describes the situation where we have one or more Fixed Effects Factor and one or more Random Effects Factor</a:t>
            </a:r>
          </a:p>
          <a:p>
            <a:pPr eaLnBrk="1" hangingPunct="1"/>
            <a:r>
              <a:rPr lang="en-US" altLang="en-US" smtClean="0"/>
              <a:t>A full analysis is (now) possible but complicated.</a:t>
            </a:r>
          </a:p>
          <a:p>
            <a:pPr lvl="1" eaLnBrk="1" hangingPunct="1"/>
            <a:r>
              <a:rPr lang="en-US" altLang="en-US" smtClean="0"/>
              <a:t>MIXED MODELS &amp; REML</a:t>
            </a:r>
          </a:p>
          <a:p>
            <a:pPr eaLnBrk="1" hangingPunct="1"/>
            <a:r>
              <a:rPr lang="en-US" altLang="en-US" smtClean="0"/>
              <a:t>A controversial compromise has now been adopted in some fields/journals.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68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‘By Subject’ and ‘By Item’ ANOVAs</a:t>
            </a:r>
            <a:endParaRPr lang="en-US" altLang="en-US" smtClean="0"/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Clark (</a:t>
            </a:r>
            <a:r>
              <a:rPr lang="en-US" altLang="en-US" smtClean="0">
                <a:latin typeface="Georgia" panose="02040502050405020303" pitchFamily="18" charset="0"/>
              </a:rPr>
              <a:t>1973</a:t>
            </a:r>
            <a:r>
              <a:rPr lang="en-US" altLang="en-US" smtClean="0"/>
              <a:t>) did a review of published studies where separate ‘By Item’ and ‘By Subject’ analyses had been published.</a:t>
            </a:r>
          </a:p>
          <a:p>
            <a:pPr eaLnBrk="1" hangingPunct="1"/>
            <a:r>
              <a:rPr lang="en-US" altLang="en-US" smtClean="0"/>
              <a:t>It was not possible (then, and without full data) to calculate the appropriate Quasi-F (F’) statistic taking simultaneous account of Subject and Item variability.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</a:t>
            </a:r>
            <a:r>
              <a:rPr lang="en-US" altLang="en-US" baseline="-25000" smtClean="0"/>
              <a:t>1</a:t>
            </a:r>
            <a:r>
              <a:rPr lang="en-US" altLang="en-US" smtClean="0"/>
              <a:t>, F</a:t>
            </a:r>
            <a:r>
              <a:rPr lang="en-US" altLang="en-US" baseline="-25000" smtClean="0"/>
              <a:t>2</a:t>
            </a:r>
            <a:r>
              <a:rPr lang="en-US" altLang="en-US" smtClean="0"/>
              <a:t> and Min-F’</a:t>
            </a:r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 showed that F’ must lie between an upper bound Max-F’ and a lower bound Min-F’ which could the calculated from knowledge of F</a:t>
            </a:r>
            <a:r>
              <a:rPr lang="en-US" altLang="en-US" baseline="-25000" smtClean="0"/>
              <a:t>1</a:t>
            </a:r>
            <a:r>
              <a:rPr lang="en-US" altLang="en-US" smtClean="0"/>
              <a:t> (‘By Subject’) and F</a:t>
            </a:r>
            <a:r>
              <a:rPr lang="en-US" altLang="en-US" baseline="-25000" smtClean="0"/>
              <a:t>2</a:t>
            </a:r>
            <a:r>
              <a:rPr lang="en-US" altLang="en-US" smtClean="0"/>
              <a:t> (‘By Item’) and their degrees of freedom.</a:t>
            </a:r>
          </a:p>
          <a:p>
            <a:pPr eaLnBrk="1" hangingPunct="1"/>
            <a:r>
              <a:rPr lang="en-US" altLang="en-US" smtClean="0"/>
              <a:t>High enough Min-F’ could allow simultaneous generalisation to both Subjects and to Items.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88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Amnesia sets in ...</a:t>
            </a:r>
          </a:p>
        </p:txBody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For a while everyone used and reported Min-F’ and groaned that it presented a much higher hurdle for significance.</a:t>
            </a:r>
          </a:p>
          <a:p>
            <a:pPr eaLnBrk="1" hangingPunct="1"/>
            <a:r>
              <a:rPr lang="en-US" altLang="en-US" smtClean="0"/>
              <a:t>Gradually the community forgot and now people tend just to look at F</a:t>
            </a:r>
            <a:r>
              <a:rPr lang="en-US" altLang="en-US" baseline="-25000" smtClean="0"/>
              <a:t>1</a:t>
            </a:r>
            <a:r>
              <a:rPr lang="en-US" altLang="en-US" smtClean="0"/>
              <a:t> and F</a:t>
            </a:r>
            <a:r>
              <a:rPr lang="en-US" altLang="en-US" baseline="-25000" smtClean="0"/>
              <a:t>2</a:t>
            </a:r>
            <a:r>
              <a:rPr lang="en-US" altLang="en-US" smtClean="0"/>
              <a:t> on their own and reject a Null Hypothesis if both are significant.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People have started arguing (again)</a:t>
            </a:r>
            <a:endParaRPr lang="en-US" altLang="en-US" smtClean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Raaijmakers, J. G. W., Schrijnemakers, J. M. C., &amp; Gremmen, F. (1999). How to deal with "The language-as fixed-effect fallacy": Common misconceptions and solutions. Journal of Memory and Language, 41, 416-426. 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400" u="sng" smtClean="0">
                <a:hlinkClick r:id="rId2"/>
              </a:rPr>
              <a:t>http://www.cnbc.cmu.edu/~laurag/papers/raaijmakers.etal.99.pdf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600" smtClean="0"/>
              <a:t>Quene, H &amp; van den Bergh, H (submitted to JML in 2001). On Multi-Level Analysis as a remedy against </a:t>
            </a:r>
            <a:r>
              <a:rPr lang="en-US" altLang="en-US" sz="1800" smtClean="0"/>
              <a:t>"The language-as fixed-effect fallacy”.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400" u="sng" smtClean="0">
                <a:solidFill>
                  <a:srgbClr val="0099CC"/>
                </a:solidFill>
                <a:hlinkClick r:id="rId3"/>
              </a:rPr>
              <a:t>http://www.let.uu.nl/~Hugo.Quene/personal/onderzoek/jml_v12.pdf</a:t>
            </a: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Issues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Items not a Random Factor</a:t>
            </a:r>
          </a:p>
          <a:p>
            <a:pPr lvl="1" eaLnBrk="1" hangingPunct="1"/>
            <a:r>
              <a:rPr lang="en-US" altLang="en-US" smtClean="0"/>
              <a:t>Can you regard the set of items as a fixed test?</a:t>
            </a:r>
          </a:p>
          <a:p>
            <a:pPr lvl="1" eaLnBrk="1" hangingPunct="1"/>
            <a:r>
              <a:rPr lang="en-US" altLang="en-US" smtClean="0"/>
              <a:t>Counterbalancing could help with some designs (Raaijmakers)</a:t>
            </a:r>
          </a:p>
          <a:p>
            <a:pPr eaLnBrk="1" hangingPunct="1"/>
            <a:r>
              <a:rPr lang="en-US" altLang="en-US" smtClean="0"/>
              <a:t>Items are a Random Factor</a:t>
            </a:r>
          </a:p>
          <a:p>
            <a:pPr lvl="1" eaLnBrk="1" hangingPunct="1"/>
            <a:r>
              <a:rPr lang="en-US" altLang="en-US" smtClean="0"/>
              <a:t>Complex Mixed Model ANOVA is now computationally available.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Testing for Normality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ANOVA models are based on assumptions of Normality</a:t>
            </a:r>
          </a:p>
          <a:p>
            <a:pPr lvl="1" eaLnBrk="1" hangingPunct="1"/>
            <a:r>
              <a:rPr lang="en-US" altLang="en-US" smtClean="0"/>
              <a:t>Tests of normality should be applied to the </a:t>
            </a:r>
            <a:r>
              <a:rPr lang="en-US" altLang="en-US" i="1" smtClean="0">
                <a:solidFill>
                  <a:srgbClr val="0099CC"/>
                </a:solidFill>
              </a:rPr>
              <a:t>residuals</a:t>
            </a:r>
            <a:r>
              <a:rPr lang="en-US" altLang="en-US" smtClean="0"/>
              <a:t> rather than to the raw data</a:t>
            </a:r>
          </a:p>
          <a:p>
            <a:pPr lvl="1" eaLnBrk="1" hangingPunct="1"/>
            <a:r>
              <a:rPr lang="en-US" altLang="en-US" smtClean="0"/>
              <a:t>When assessing normality in a within subject design it is the distribution of the differences between pairs of conditions that matters</a:t>
            </a:r>
          </a:p>
          <a:p>
            <a:pPr lvl="1" eaLnBrk="1" hangingPunct="1"/>
            <a:r>
              <a:rPr lang="en-US" altLang="en-US" smtClean="0"/>
              <a:t>This means you have to do the ANOVA </a:t>
            </a:r>
            <a:r>
              <a:rPr lang="en-US" altLang="en-US" u="sng" smtClean="0"/>
              <a:t>before</a:t>
            </a:r>
            <a:r>
              <a:rPr lang="en-US" altLang="en-US" smtClean="0"/>
              <a:t> you can decide on (non-)normality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29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Saving and assessing the residuals</a:t>
            </a:r>
          </a:p>
        </p:txBody>
      </p:sp>
      <p:pic>
        <p:nvPicPr>
          <p:cNvPr id="82949" name="Picture 3"/>
          <p:cNvPicPr>
            <a:picLocks noGrp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828800"/>
            <a:ext cx="4168775" cy="3438525"/>
          </a:xfrm>
        </p:spPr>
      </p:pic>
      <p:sp>
        <p:nvSpPr>
          <p:cNvPr id="82950" name="Line 5"/>
          <p:cNvSpPr>
            <a:spLocks noChangeShapeType="1"/>
          </p:cNvSpPr>
          <p:nvPr/>
        </p:nvSpPr>
        <p:spPr bwMode="auto">
          <a:xfrm flipH="1" flipV="1">
            <a:off x="3429000" y="51054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4079875" y="5526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1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6553200" y="1524000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2</a:t>
            </a:r>
          </a:p>
        </p:txBody>
      </p:sp>
      <p:sp>
        <p:nvSpPr>
          <p:cNvPr id="82953" name="Line 10"/>
          <p:cNvSpPr>
            <a:spLocks noChangeShapeType="1"/>
          </p:cNvSpPr>
          <p:nvPr/>
        </p:nvSpPr>
        <p:spPr bwMode="auto">
          <a:xfrm flipH="1">
            <a:off x="4648200" y="1676400"/>
            <a:ext cx="838200" cy="76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4" name="Text Box 11"/>
          <p:cNvSpPr txBox="1">
            <a:spLocks noChangeArrowheads="1"/>
          </p:cNvSpPr>
          <p:nvPr/>
        </p:nvSpPr>
        <p:spPr bwMode="auto">
          <a:xfrm>
            <a:off x="5375275" y="1335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4</a:t>
            </a:r>
          </a:p>
        </p:txBody>
      </p:sp>
      <p:sp>
        <p:nvSpPr>
          <p:cNvPr id="82955" name="Text Box 12"/>
          <p:cNvSpPr txBox="1">
            <a:spLocks noChangeArrowheads="1"/>
          </p:cNvSpPr>
          <p:nvPr/>
        </p:nvSpPr>
        <p:spPr bwMode="auto">
          <a:xfrm>
            <a:off x="7280275" y="54498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3</a:t>
            </a:r>
          </a:p>
        </p:txBody>
      </p:sp>
      <p:pic>
        <p:nvPicPr>
          <p:cNvPr id="8295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14600"/>
            <a:ext cx="35337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7" name="Line 6"/>
          <p:cNvSpPr>
            <a:spLocks noChangeShapeType="1"/>
          </p:cNvSpPr>
          <p:nvPr/>
        </p:nvSpPr>
        <p:spPr bwMode="auto">
          <a:xfrm>
            <a:off x="6705600" y="2133600"/>
            <a:ext cx="152400" cy="1066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8" name="Line 9"/>
          <p:cNvSpPr>
            <a:spLocks noChangeShapeType="1"/>
          </p:cNvSpPr>
          <p:nvPr/>
        </p:nvSpPr>
        <p:spPr bwMode="auto">
          <a:xfrm flipH="1" flipV="1">
            <a:off x="6705600" y="50292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397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633538"/>
            <a:ext cx="53054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(2)</a:t>
            </a:r>
          </a:p>
        </p:txBody>
      </p:sp>
      <p:sp>
        <p:nvSpPr>
          <p:cNvPr id="83974" name="AutoShape 4"/>
          <p:cNvSpPr>
            <a:spLocks noChangeArrowheads="1"/>
          </p:cNvSpPr>
          <p:nvPr/>
        </p:nvSpPr>
        <p:spPr bwMode="auto">
          <a:xfrm>
            <a:off x="4648200" y="4648200"/>
            <a:ext cx="1981200" cy="76200"/>
          </a:xfrm>
          <a:prstGeom prst="bracePair">
            <a:avLst>
              <a:gd name="adj" fmla="val 8333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49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(3)</a:t>
            </a:r>
          </a:p>
        </p:txBody>
      </p:sp>
      <p:pic>
        <p:nvPicPr>
          <p:cNvPr id="8499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33623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46196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454501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5000" name="Object 12"/>
          <p:cNvGraphicFramePr>
            <a:graphicFrameLocks noChangeAspect="1"/>
          </p:cNvGraphicFramePr>
          <p:nvPr/>
        </p:nvGraphicFramePr>
        <p:xfrm>
          <a:off x="5264150" y="4114800"/>
          <a:ext cx="2660650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5" name="Picture" r:id="rId6" imgW="4433824" imgH="3609984" progId="StaticEnhancedMetafile">
                  <p:embed/>
                </p:oleObj>
              </mc:Choice>
              <mc:Fallback>
                <p:oleObj name="Picture" r:id="rId6" imgW="4433824" imgH="3609984" progId="StaticEnhancedMetafil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4114800"/>
                        <a:ext cx="2660650" cy="216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001" name="Text Box 13"/>
          <p:cNvSpPr txBox="1">
            <a:spLocks noChangeArrowheads="1"/>
          </p:cNvSpPr>
          <p:nvPr/>
        </p:nvSpPr>
        <p:spPr bwMode="auto">
          <a:xfrm>
            <a:off x="381000" y="59436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20859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Line 6"/>
          <p:cNvSpPr>
            <a:spLocks noChangeShapeType="1"/>
          </p:cNvSpPr>
          <p:nvPr/>
        </p:nvSpPr>
        <p:spPr bwMode="auto">
          <a:xfrm flipH="1" flipV="1">
            <a:off x="3429000" y="4419600"/>
            <a:ext cx="533400" cy="1447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5029200" y="33528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60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(4)</a:t>
            </a:r>
          </a:p>
        </p:txBody>
      </p:sp>
      <p:sp>
        <p:nvSpPr>
          <p:cNvPr id="86021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Using the script at http://imaging.mrc-cbu.cam.ac.uk/statswiki/FAQ</a:t>
            </a:r>
            <a:r>
              <a:rPr lang="en-US" altLang="en-US" sz="2400">
                <a:latin typeface="Times New Roman" panose="02020603050405020304" pitchFamily="18" charset="0"/>
              </a:rPr>
              <a:t>/</a:t>
            </a:r>
            <a:r>
              <a:rPr lang="en-US" altLang="en-US" sz="2400"/>
              <a:t>ResidsRepMeas</a:t>
            </a: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86022" name="Text Box 4"/>
          <p:cNvSpPr txBox="1">
            <a:spLocks noChangeArrowheads="1"/>
          </p:cNvSpPr>
          <p:nvPr/>
        </p:nvSpPr>
        <p:spPr bwMode="auto">
          <a:xfrm>
            <a:off x="457200" y="2743200"/>
            <a:ext cx="8382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compute sum = cdf.chisq(zre_1**2 + zre_2**2 + zre_3**2 + zre_4**2,4).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200" b="1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NPAR TESTS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/K-S(UNIFORM)= sum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/MISSING ANALYSIS.</a:t>
            </a:r>
          </a:p>
        </p:txBody>
      </p:sp>
      <p:pic>
        <p:nvPicPr>
          <p:cNvPr id="8602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33655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Text Box 6"/>
          <p:cNvSpPr txBox="1">
            <a:spLocks noChangeArrowheads="1"/>
          </p:cNvSpPr>
          <p:nvPr/>
        </p:nvSpPr>
        <p:spPr bwMode="auto">
          <a:xfrm>
            <a:off x="4419600" y="37338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70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 degree of freedom approach for within-subject designs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Propagates from the feature that repeated measures ANOVA of paired measures are equivalent to simple ANOVA of the differences between the pair of measures</a:t>
            </a:r>
          </a:p>
          <a:p>
            <a:pPr lvl="1" eaLnBrk="1" hangingPunct="1"/>
            <a:r>
              <a:rPr lang="en-US" altLang="en-US" smtClean="0"/>
              <a:t>Choose a contrast of interest, e.g. </a:t>
            </a:r>
          </a:p>
          <a:p>
            <a:pPr lvl="2" eaLnBrk="1" hangingPunct="1"/>
            <a:r>
              <a:rPr lang="en-US" altLang="en-US" smtClean="0"/>
              <a:t>difference; </a:t>
            </a:r>
          </a:p>
          <a:p>
            <a:pPr lvl="2" eaLnBrk="1" hangingPunct="1"/>
            <a:r>
              <a:rPr lang="en-US" altLang="en-US" smtClean="0"/>
              <a:t>slope; </a:t>
            </a:r>
          </a:p>
          <a:p>
            <a:pPr lvl="2" eaLnBrk="1" hangingPunct="1"/>
            <a:r>
              <a:rPr lang="en-US" altLang="en-US" smtClean="0"/>
              <a:t>interaction</a:t>
            </a:r>
          </a:p>
          <a:p>
            <a:pPr lvl="1" eaLnBrk="1" hangingPunct="1"/>
            <a:r>
              <a:rPr lang="en-US" altLang="en-US" smtClean="0"/>
              <a:t>Perform a simple ANOVA on this derived measure which represents 1 of the available within-subject degrees of freedom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Thursday 23 November at 11:00</a:t>
            </a:r>
          </a:p>
          <a:p>
            <a:pPr eaLnBrk="1" hangingPunct="1"/>
            <a:endParaRPr lang="en-US" altLang="en-US" smtClean="0"/>
          </a:p>
          <a:p>
            <a:pPr lvl="1" eaLnBrk="1" hangingPunct="1"/>
            <a:r>
              <a:rPr lang="en-US" altLang="en-US" smtClean="0">
                <a:latin typeface="Verdana" panose="020B0604030504040204" pitchFamily="34" charset="0"/>
              </a:rPr>
              <a:t>Post-hoc tests, multiple comparisons, contrasts and 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Line 8"/>
          <p:cNvSpPr>
            <a:spLocks noChangeShapeType="1"/>
          </p:cNvSpPr>
          <p:nvPr/>
        </p:nvSpPr>
        <p:spPr bwMode="auto">
          <a:xfrm flipH="1">
            <a:off x="4572000" y="2743200"/>
            <a:ext cx="1752600" cy="2286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Office\Templates\statstalks-INS.pot</Template>
  <TotalTime>2710</TotalTime>
  <Words>2568</Words>
  <Application>Microsoft Office PowerPoint</Application>
  <PresentationFormat>On-screen Show (4:3)</PresentationFormat>
  <Paragraphs>469</Paragraphs>
  <Slides>82</Slides>
  <Notes>1</Notes>
  <HiddenSlides>7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82</vt:i4>
      </vt:variant>
    </vt:vector>
  </HeadingPairs>
  <TitlesOfParts>
    <vt:vector size="94" baseType="lpstr">
      <vt:lpstr>Wingdings</vt:lpstr>
      <vt:lpstr>Verdana</vt:lpstr>
      <vt:lpstr>Albertus Medium</vt:lpstr>
      <vt:lpstr>Tahoma</vt:lpstr>
      <vt:lpstr>Times New Roman</vt:lpstr>
      <vt:lpstr>Georgia</vt:lpstr>
      <vt:lpstr>Courier New</vt:lpstr>
      <vt:lpstr>statstalks-INS</vt:lpstr>
      <vt:lpstr>Equation</vt:lpstr>
      <vt:lpstr>Picture</vt:lpstr>
      <vt:lpstr>Worksheet</vt:lpstr>
      <vt:lpstr>Photo Editor Photo</vt:lpstr>
      <vt:lpstr>MRC Cognition and Brain Sciences Unit  Graduate Statistics Course</vt:lpstr>
      <vt:lpstr>6: Repeated Measures ANOVA</vt:lpstr>
      <vt:lpstr>What we will cover in this talk</vt:lpstr>
      <vt:lpstr>Repeated Measures</vt:lpstr>
      <vt:lpstr>Repeated Measures</vt:lpstr>
      <vt:lpstr>Independent samples t-test</vt:lpstr>
      <vt:lpstr>Independent samples t-test</vt:lpstr>
      <vt:lpstr>Independent samples t-test</vt:lpstr>
      <vt:lpstr>Independent samples t-test</vt:lpstr>
      <vt:lpstr>Independent samples t-test</vt:lpstr>
      <vt:lpstr>Paired samples t-test</vt:lpstr>
      <vt:lpstr>Paired samples t-test</vt:lpstr>
      <vt:lpstr>Two ways of comparing Score 1 and Score 2</vt:lpstr>
      <vt:lpstr>Paired samples t-test</vt:lpstr>
      <vt:lpstr>Repeated Measures</vt:lpstr>
      <vt:lpstr>Random Factors and Generalisability</vt:lpstr>
      <vt:lpstr>Random Factors and Generalisability</vt:lpstr>
      <vt:lpstr>Random Factors and Error Terms</vt:lpstr>
      <vt:lpstr>Between Subject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use Repeated Measures designs?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illustration of computing SS (1)</vt:lpstr>
      <vt:lpstr>Numerical illustration of computing SS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SS computation generalises easily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computation of SS</vt:lpstr>
      <vt:lpstr>PowerPoint Presentation</vt:lpstr>
      <vt:lpstr>Within Subject Designs</vt:lpstr>
      <vt:lpstr>Between Subject Design</vt:lpstr>
      <vt:lpstr>Mixed ANOVA Designs</vt:lpstr>
      <vt:lpstr>Further issue</vt:lpstr>
      <vt:lpstr>More Random Effects Factors</vt:lpstr>
      <vt:lpstr>Mixed Model ANOVA</vt:lpstr>
      <vt:lpstr>‘By Subject’ and ‘By Item’ ANOVAs</vt:lpstr>
      <vt:lpstr>F1, F2 and Min-F’</vt:lpstr>
      <vt:lpstr>Amnesia sets in ...</vt:lpstr>
      <vt:lpstr>People have started arguing (again)</vt:lpstr>
      <vt:lpstr>Issues</vt:lpstr>
      <vt:lpstr>Testing for Normality</vt:lpstr>
      <vt:lpstr>Saving and assessing the residuals</vt:lpstr>
      <vt:lpstr>Residuals (2)</vt:lpstr>
      <vt:lpstr>Residuals (3)</vt:lpstr>
      <vt:lpstr>Residuals (4)</vt:lpstr>
      <vt:lpstr>Single degree of freedom approach for within-subject designs</vt:lpstr>
      <vt:lpstr>Next week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CBU</dc:creator>
  <cp:lastModifiedBy>Peter Watson</cp:lastModifiedBy>
  <cp:revision>92</cp:revision>
  <cp:lastPrinted>2004-11-17T16:02:36Z</cp:lastPrinted>
  <dcterms:created xsi:type="dcterms:W3CDTF">2001-11-21T13:34:41Z</dcterms:created>
  <dcterms:modified xsi:type="dcterms:W3CDTF">2021-09-29T12:21:33Z</dcterms:modified>
</cp:coreProperties>
</file>