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319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5" r:id="rId29"/>
    <p:sldId id="315" r:id="rId30"/>
    <p:sldId id="316" r:id="rId31"/>
    <p:sldId id="317" r:id="rId32"/>
    <p:sldId id="291" r:id="rId33"/>
    <p:sldId id="293" r:id="rId34"/>
    <p:sldId id="295" r:id="rId35"/>
    <p:sldId id="296" r:id="rId36"/>
    <p:sldId id="297" r:id="rId37"/>
    <p:sldId id="300" r:id="rId38"/>
    <p:sldId id="301" r:id="rId39"/>
    <p:sldId id="320" r:id="rId40"/>
    <p:sldId id="321" r:id="rId41"/>
    <p:sldId id="313" r:id="rId42"/>
    <p:sldId id="322" r:id="rId43"/>
    <p:sldId id="302" r:id="rId44"/>
    <p:sldId id="303" r:id="rId45"/>
    <p:sldId id="323" r:id="rId46"/>
    <p:sldId id="304" r:id="rId47"/>
    <p:sldId id="307" r:id="rId4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9A0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49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210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6D78B3C-E2AE-45FD-8722-51AD828AECD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532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B519.9E61D32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2DC0944C-6ECF-48CD-81CF-1E70B845BE33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C2B9E53D-D956-4B9B-97BA-F057ABC99F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 descr="cid:image004.png@01D7B519.9E61D320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32377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0045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BB754D5C-11F7-44BB-A965-CD911B3D09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744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C2087011-9B9D-477A-9746-630390376B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8473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B9D75819-423D-47ED-B1F6-3B7F7B238A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617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130F7321-3265-4944-BC7D-1AC7648928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107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C139760B-DC7B-416E-B23C-6C10C3B7F0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203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B426B69F-29B1-42BA-A2EB-8CBF59EE65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3829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550D4626-610D-42E0-B495-4703A9D160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293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7B1FA30F-DD26-481E-95C7-DB77023A0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1788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D111223F-DD87-4B36-BA84-19B70121B9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454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9AA98DB9-C34E-4E06-8BA7-A5532089A2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799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40DFCF8B-5A9E-4D73-ADD3-3D3A231574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021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B3883AC7-1B0E-4748-9991-D9A8C57B2D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4409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cid:image004.png@01D7B519.9E61D320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2/20/2025</a:t>
            </a:fld>
            <a:r>
              <a:rPr lang="en-US" altLang="en-US"/>
              <a:t> </a:t>
            </a:r>
            <a:fld id="{B23CEA22-55E5-4191-84B9-6E45D1AB38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>
                <a:latin typeface="Tahoma" pitchFamily="34" charset="0"/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23" name="Picture 22" descr="cid:image004.png@01D7B519.9E61D320"/>
          <p:cNvPicPr/>
          <p:nvPr userDrawn="1"/>
        </p:nvPicPr>
        <p:blipFill>
          <a:blip r:embed="rId15" r:link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8262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  <p:sldLayoutId id="2147484038" r:id="rId12"/>
    <p:sldLayoutId id="2147484039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t-help.com/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1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/>
              <a:t>8: SAMPLE SIZE DETERMINATION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r>
              <a:rPr lang="en-GB" altLang="en-US" dirty="0" smtClean="0"/>
              <a:t>OR</a:t>
            </a:r>
          </a:p>
          <a:p>
            <a:pPr algn="ctr" eaLnBrk="1" hangingPunct="1"/>
            <a:r>
              <a:rPr lang="en-GB" altLang="en-US" dirty="0" smtClean="0"/>
              <a:t>May the </a:t>
            </a:r>
            <a:r>
              <a:rPr lang="en-GB" altLang="en-US" b="1" i="1" dirty="0" smtClean="0"/>
              <a:t>power</a:t>
            </a:r>
            <a:r>
              <a:rPr lang="en-GB" altLang="en-US" dirty="0" smtClean="0"/>
              <a:t>  be with you</a:t>
            </a:r>
          </a:p>
          <a:p>
            <a:pPr algn="ctr" eaLnBrk="1" hangingPunct="1"/>
            <a:endParaRPr lang="en-GB" altLang="en-US" dirty="0" smtClean="0"/>
          </a:p>
          <a:p>
            <a:pPr algn="ctr" eaLnBrk="1" hangingPunct="1"/>
            <a:r>
              <a:rPr lang="en-GB" altLang="en-US" dirty="0" smtClean="0"/>
              <a:t>Peter Watson</a:t>
            </a:r>
          </a:p>
          <a:p>
            <a:pPr algn="ctr" eaLnBrk="1" hangingPunct="1"/>
            <a:endParaRPr lang="en-GB" altLang="en-US" dirty="0" smtClean="0"/>
          </a:p>
          <a:p>
            <a:pPr algn="ctr" eaLnBrk="1" hangingPunct="1"/>
            <a:r>
              <a:rPr lang="en-GB" altLang="en-US" sz="1400" dirty="0" smtClean="0"/>
              <a:t>http://imaging.mrc-cbu.cam.ac.uk/statswiki/FAQ/powerFAQ</a:t>
            </a:r>
            <a:endParaRPr lang="en-GB" altLang="en-US" dirty="0" smtClean="0"/>
          </a:p>
          <a:p>
            <a:pPr eaLnBrk="1" hangingPunct="1"/>
            <a:endParaRPr lang="en-GB" alt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022" y="5229200"/>
            <a:ext cx="7803556" cy="4267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Power</a:t>
            </a:r>
            <a:endParaRPr lang="en-GB" altLang="en-US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Ability to correctly detect real effects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Power=1-P(wrongly concluding “no effect”)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Power usually 80%; ideally 90%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Boosting power</a:t>
            </a:r>
            <a:endParaRPr lang="en-GB" altLang="en-US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 one-tail instead of two-tail tests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 parametric instead of non-parametric equivalents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Increase sample size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Increase smallest interesting effect size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multivariate analyses (e.g. MANOVA) use fewer variables</a:t>
            </a:r>
            <a:endParaRPr lang="en-GB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Size</a:t>
            </a:r>
            <a:endParaRPr lang="en-GB" altLang="en-US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Decide smallest clinically important effect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Power tells us how many needed to reliably detect this effect or a larger one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Smaller effects more difficult to detect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Requested in APA guidelines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P-values can be misleading : e.g. chi-square highly sensitive to sample size; Earth is round, p&lt;0.05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Examples of effect sizes</a:t>
            </a:r>
            <a:endParaRPr lang="en-GB" altLang="en-US" smtClean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t-tests: Minimum Number of </a:t>
            </a:r>
            <a:r>
              <a:rPr lang="en-GB" altLang="en-US" dirty="0" err="1" smtClean="0"/>
              <a:t>sds</a:t>
            </a:r>
            <a:r>
              <a:rPr lang="en-GB" altLang="en-US" dirty="0" smtClean="0"/>
              <a:t> between 2 means to be clinically useful 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regression: amount explained in outcome to be clinically useful (correlation) 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crosstab chi-squares: odds ratios  </a:t>
            </a:r>
          </a:p>
          <a:p>
            <a:pPr eaLnBrk="1" hangingPunct="1"/>
            <a:endParaRPr lang="en-GB" altLang="en-US" dirty="0"/>
          </a:p>
          <a:p>
            <a:pPr eaLnBrk="1" hangingPunct="1"/>
            <a:r>
              <a:rPr lang="en-GB" altLang="en-US" smtClean="0"/>
              <a:t>Bakker et al. </a:t>
            </a:r>
            <a:r>
              <a:rPr lang="en-GB" altLang="en-US" dirty="0"/>
              <a:t>(2019) Avoid using ‘canned’ effect sizes if possible  </a:t>
            </a:r>
          </a:p>
          <a:p>
            <a:pPr marL="0" indent="0" eaLnBrk="1" hangingPunct="1">
              <a:buNone/>
            </a:pPr>
            <a:r>
              <a:rPr lang="en-GB" altLang="en-US" dirty="0" smtClean="0"/>
              <a:t> </a:t>
            </a:r>
          </a:p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2 samples of size 10; Type I error = 0.05</a:t>
            </a:r>
          </a:p>
        </p:txBody>
      </p:sp>
      <p:graphicFrame>
        <p:nvGraphicFramePr>
          <p:cNvPr id="17412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1703388"/>
          <a:ext cx="8228013" cy="451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5" name="Chart" r:id="rId3" imgW="7772785" imgH="4267446" progId="MSGraph.Chart.8">
                  <p:embed followColorScheme="full"/>
                </p:oleObj>
              </mc:Choice>
              <mc:Fallback>
                <p:oleObj name="Chart" r:id="rId3" imgW="7772785" imgH="4267446" progId="MSGraph.Chart.8">
                  <p:embed followColorScheme="full"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703388"/>
                        <a:ext cx="8228013" cy="451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size: t-tests</a:t>
            </a:r>
            <a:endParaRPr lang="en-GB" alt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Scale        Group	    Sd         Diff/Sd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Difference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inches	   10	                 5	             2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cm	         25.4	              12.7	             2	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ratio of discriminability and precision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solidFill>
                  <a:schemeClr val="bg2"/>
                </a:solidFill>
              </a:rPr>
              <a:t>Use own judgement</a:t>
            </a:r>
          </a:p>
        </p:txBody>
      </p:sp>
      <p:sp>
        <p:nvSpPr>
          <p:cNvPr id="19459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0">
            <a:blip r:embed="rId2"/>
            <a:stretch>
              <a:fillRect l="-444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Example 1</a:t>
            </a:r>
            <a:endParaRPr lang="en-GB" altLang="en-US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800" smtClean="0"/>
          </a:p>
          <a:p>
            <a:pPr eaLnBrk="1" hangingPunct="1"/>
            <a:endParaRPr lang="en-GB" altLang="en-US" sz="1800" smtClean="0"/>
          </a:p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Cornell Medical index (CMI) (Cohen, 1992)</a:t>
            </a:r>
          </a:p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Coffee drinkers &gt; Non-Coffee drinkers?</a:t>
            </a:r>
          </a:p>
          <a:p>
            <a:pPr eaLnBrk="1" hangingPunct="1"/>
            <a:endParaRPr lang="en-GB" altLang="en-US" sz="1600" smtClean="0"/>
          </a:p>
        </p:txBody>
      </p:sp>
      <p:sp>
        <p:nvSpPr>
          <p:cNvPr id="2048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800" smtClean="0"/>
          </a:p>
          <a:p>
            <a:pPr eaLnBrk="1" hangingPunct="1"/>
            <a:endParaRPr lang="en-GB" altLang="en-US" sz="1800" smtClean="0"/>
          </a:p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Effect Size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 = sid / CMI s.d.</a:t>
            </a:r>
          </a:p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sid = 3.5 (because CMI increases by 3.5 per person per decade)</a:t>
            </a:r>
            <a:r>
              <a:rPr lang="en-GB" altLang="en-US" sz="1600" smtClean="0">
                <a:solidFill>
                  <a:schemeClr val="bg2"/>
                </a:solidFill>
                <a:latin typeface="Arial Black" panose="020B0A04020102020204" pitchFamily="34" charset="0"/>
              </a:rPr>
              <a:t> </a:t>
            </a: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Example 2</a:t>
            </a:r>
            <a:endParaRPr lang="en-GB" altLang="en-US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Caliper (1/1000ths inch)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sid=.001 (inch)</a:t>
            </a:r>
          </a:p>
          <a:p>
            <a:pPr eaLnBrk="1" hangingPunct="1"/>
            <a:r>
              <a:rPr lang="en-GB" altLang="en-US" sz="1600" smtClean="0"/>
              <a:t>sd=.002 (prev. study)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Effect= .001/.002= .5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sp>
        <p:nvSpPr>
          <p:cNvPr id="2150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School ruler (1/16ths inch)</a:t>
            </a:r>
          </a:p>
          <a:p>
            <a:pPr eaLnBrk="1" hangingPunct="1"/>
            <a:r>
              <a:rPr lang="en-GB" altLang="en-US" sz="1600" smtClean="0"/>
              <a:t>sid=.5 (inch)</a:t>
            </a:r>
          </a:p>
          <a:p>
            <a:pPr eaLnBrk="1" hangingPunct="1"/>
            <a:r>
              <a:rPr lang="en-GB" altLang="en-US" sz="1600" smtClean="0"/>
              <a:t>sd=1 (prev. study)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Effect = .5/1 = .5</a:t>
            </a: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size: rules of thumb </a:t>
            </a:r>
            <a:endParaRPr lang="en-GB" altLang="en-US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t-test (difference in sds)</a:t>
            </a:r>
          </a:p>
          <a:p>
            <a:pPr eaLnBrk="1" hangingPunct="1"/>
            <a:r>
              <a:rPr lang="en-GB" altLang="en-US" sz="1600" smtClean="0"/>
              <a:t>correlation</a:t>
            </a:r>
          </a:p>
          <a:p>
            <a:pPr eaLnBrk="1" hangingPunct="1"/>
            <a:r>
              <a:rPr lang="en-GB" altLang="en-US" sz="1600" smtClean="0"/>
              <a:t>ANOVA: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400" u="sng" smtClean="0"/>
              <a:t>        SS(Groups)____ </a:t>
            </a:r>
            <a:r>
              <a:rPr lang="en-GB" altLang="en-US" sz="1400" smtClean="0"/>
              <a:t> =</a:t>
            </a:r>
            <a:r>
              <a:rPr lang="en-GB" altLang="en-US" sz="1400" u="sng" smtClean="0"/>
              <a:t>       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SS(Groups)+SS(W)</a:t>
            </a:r>
          </a:p>
          <a:p>
            <a:pPr eaLnBrk="1" hangingPunct="1"/>
            <a:r>
              <a:rPr lang="en-GB" altLang="en-US" sz="1600" smtClean="0"/>
              <a:t>Regression: f-sq = R</a:t>
            </a:r>
            <a:r>
              <a:rPr lang="en-GB" altLang="en-US" sz="1600" baseline="30000" smtClean="0"/>
              <a:t>2 </a:t>
            </a:r>
            <a:r>
              <a:rPr lang="en-GB" altLang="en-US" sz="1600" smtClean="0"/>
              <a:t>/ (1 - R</a:t>
            </a:r>
            <a:r>
              <a:rPr lang="en-GB" altLang="en-US" sz="1600" baseline="30000" smtClean="0"/>
              <a:t>2)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(R</a:t>
            </a:r>
            <a:r>
              <a:rPr lang="en-GB" altLang="en-US" sz="1600" baseline="30000" smtClean="0"/>
              <a:t>2</a:t>
            </a:r>
            <a:r>
              <a:rPr lang="en-GB" altLang="en-US" sz="1600" smtClean="0"/>
              <a:t> also called eta-squared)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Odds Ratio (also: d = ln(Odds Ratio) x sqrt(3)/pi)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(Mantel-Haenszel pooled estimate available for 2xC tables)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[Phi = Sqrt(chi-square/N)</a:t>
            </a:r>
          </a:p>
          <a:p>
            <a:pPr eaLnBrk="1" hangingPunct="1"/>
            <a:endParaRPr lang="en-GB" altLang="en-US" sz="1600" smtClean="0"/>
          </a:p>
        </p:txBody>
      </p:sp>
      <p:sp>
        <p:nvSpPr>
          <p:cNvPr id="22533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olidFill>
                  <a:schemeClr val="accent2"/>
                </a:solidFill>
              </a:rPr>
              <a:t>(Cohen,1988) used in G*POWER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small   medium large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0.20      0.50    0.80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0.10      0.30    0.50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0.10      0.25    0.40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0.02      0.15    0.35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(equivalently R</a:t>
            </a:r>
            <a:r>
              <a:rPr lang="en-GB" altLang="en-US" sz="1600" baseline="30000" smtClean="0"/>
              <a:t>2</a:t>
            </a:r>
            <a:r>
              <a:rPr lang="en-GB" altLang="en-US" sz="1600" smtClean="0"/>
              <a:t>=0.02  0.13   0.26)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olidFill>
                  <a:schemeClr val="accent2"/>
                </a:solidFill>
              </a:rPr>
              <a:t>See also Haddock et al (1998)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1.50      3.50    9.00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1.39      2.28    3.74 </a:t>
            </a:r>
            <a:r>
              <a:rPr lang="en-GB" altLang="en-US" sz="1600" smtClean="0">
                <a:solidFill>
                  <a:schemeClr val="accent2"/>
                </a:solidFill>
              </a:rPr>
              <a:t>(Cox, 1970)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0.10      0.30    0.50]</a:t>
            </a:r>
          </a:p>
          <a:p>
            <a:pPr eaLnBrk="1" hangingPunct="1"/>
            <a:r>
              <a:rPr lang="en-GB" altLang="en-US" sz="1600" smtClean="0">
                <a:solidFill>
                  <a:schemeClr val="hlink"/>
                </a:solidFill>
              </a:rPr>
              <a:t>Chi-square increases with 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Sample Size</a:t>
            </a:r>
            <a:endParaRPr lang="en-GB" alt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altLang="en-US" sz="1600" dirty="0" smtClean="0">
              <a:solidFill>
                <a:schemeClr val="bg2"/>
              </a:solidFill>
            </a:endParaRPr>
          </a:p>
          <a:p>
            <a:pPr eaLnBrk="1" hangingPunct="1">
              <a:defRPr/>
            </a:pPr>
            <a:r>
              <a:rPr lang="en-GB" altLang="en-US" sz="1600" dirty="0" smtClean="0"/>
              <a:t>Sample size </a:t>
            </a:r>
            <a:r>
              <a:rPr lang="en-GB" altLang="en-US" sz="1600" i="1" dirty="0" smtClean="0"/>
              <a:t>needed is independent</a:t>
            </a:r>
            <a:r>
              <a:rPr lang="en-GB" altLang="en-US" sz="1600" dirty="0" smtClean="0"/>
              <a:t> of population size</a:t>
            </a:r>
          </a:p>
          <a:p>
            <a:pPr eaLnBrk="1" hangingPunct="1">
              <a:defRPr/>
            </a:pPr>
            <a:endParaRPr lang="en-GB" altLang="en-US" sz="1600" dirty="0" smtClean="0"/>
          </a:p>
          <a:p>
            <a:pPr eaLnBrk="1" hangingPunct="1">
              <a:defRPr/>
            </a:pPr>
            <a:r>
              <a:rPr lang="en-GB" altLang="en-US" sz="1600" dirty="0" smtClean="0"/>
              <a:t>Too large a sample in a study</a:t>
            </a:r>
          </a:p>
          <a:p>
            <a:pPr lvl="1" eaLnBrk="1" hangingPunct="1">
              <a:defRPr/>
            </a:pPr>
            <a:r>
              <a:rPr lang="en-GB" altLang="en-US" sz="1400" dirty="0" smtClean="0"/>
              <a:t>economic and ethical problems</a:t>
            </a:r>
          </a:p>
          <a:p>
            <a:pPr lvl="1" eaLnBrk="1" hangingPunct="1">
              <a:defRPr/>
            </a:pPr>
            <a:endParaRPr lang="en-GB" altLang="en-US" sz="1400" dirty="0" smtClean="0"/>
          </a:p>
          <a:p>
            <a:pPr eaLnBrk="1" hangingPunct="1">
              <a:defRPr/>
            </a:pPr>
            <a:r>
              <a:rPr lang="en-GB" altLang="en-US" sz="1600" dirty="0" smtClean="0"/>
              <a:t>Too small a sample in a study</a:t>
            </a:r>
          </a:p>
          <a:p>
            <a:pPr lvl="1" eaLnBrk="1" hangingPunct="1">
              <a:defRPr/>
            </a:pPr>
            <a:r>
              <a:rPr lang="en-GB" altLang="en-US" sz="1400" dirty="0" smtClean="0"/>
              <a:t>risk failing to find a large effect e.g. group difference</a:t>
            </a:r>
          </a:p>
          <a:p>
            <a:pPr lvl="1" eaLnBrk="1" hangingPunct="1">
              <a:defRPr/>
            </a:pPr>
            <a:r>
              <a:rPr lang="en-GB" altLang="en-US" sz="1400" dirty="0" smtClean="0"/>
              <a:t>File drawer problem</a:t>
            </a:r>
          </a:p>
          <a:p>
            <a:pPr lvl="1" eaLnBrk="1" hangingPunct="1">
              <a:defRPr/>
            </a:pPr>
            <a:endParaRPr lang="en-GB" altLang="en-US" dirty="0" smtClean="0"/>
          </a:p>
          <a:p>
            <a:pPr eaLnBrk="1" hangingPunct="1">
              <a:defRPr/>
            </a:pPr>
            <a:r>
              <a:rPr lang="en-GB" altLang="en-US" sz="1600" dirty="0" smtClean="0"/>
              <a:t>need just enough to enable accurate detection (or power)</a:t>
            </a:r>
          </a:p>
          <a:p>
            <a:pPr eaLnBrk="1" hangingPunct="1">
              <a:defRPr/>
            </a:pPr>
            <a:endParaRPr lang="en-GB" altLang="en-US" sz="1600" dirty="0" smtClean="0"/>
          </a:p>
          <a:p>
            <a:pPr eaLnBrk="1" hangingPunct="1">
              <a:defRPr/>
            </a:pPr>
            <a:r>
              <a:rPr lang="en-GB" altLang="en-US" sz="1600" dirty="0" smtClean="0"/>
              <a:t>Make sure </a:t>
            </a:r>
            <a:r>
              <a:rPr lang="en-GB" altLang="en-US" sz="1600" dirty="0"/>
              <a:t>you take account of response rates: e.g. cancer sibling study: 222 </a:t>
            </a:r>
            <a:r>
              <a:rPr lang="en-GB" altLang="en-US" sz="1600" dirty="0" smtClean="0"/>
              <a:t>required </a:t>
            </a:r>
            <a:r>
              <a:rPr lang="en-GB" altLang="en-US" sz="1600" dirty="0"/>
              <a:t>to sample but 80% response rate </a:t>
            </a:r>
            <a:r>
              <a:rPr lang="en-GB" altLang="en-US" sz="1600" dirty="0" smtClean="0"/>
              <a:t>will </a:t>
            </a:r>
            <a:r>
              <a:rPr lang="en-GB" altLang="en-US" sz="1600" dirty="0"/>
              <a:t>reduce </a:t>
            </a:r>
            <a:r>
              <a:rPr lang="en-GB" altLang="en-US" sz="1600" dirty="0" smtClean="0"/>
              <a:t>sample; </a:t>
            </a:r>
            <a:endParaRPr lang="en-GB" altLang="en-US" sz="1600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/>
              <a:t>     New N = 1/(1-L) x old N: New N = 278. L = proportion lost (1-80%=20%   </a:t>
            </a:r>
            <a:r>
              <a:rPr lang="en-GB" altLang="en-US" sz="1600" dirty="0" smtClean="0"/>
              <a:t> in </a:t>
            </a:r>
            <a:r>
              <a:rPr lang="en-GB" altLang="en-US" sz="1600" dirty="0"/>
              <a:t>our example)</a:t>
            </a:r>
          </a:p>
          <a:p>
            <a:pPr eaLnBrk="1" hangingPunct="1">
              <a:defRPr/>
            </a:pPr>
            <a:endParaRPr lang="en-GB" altLang="en-US" sz="1600" dirty="0" smtClean="0"/>
          </a:p>
          <a:p>
            <a:pPr eaLnBrk="1" hangingPunct="1">
              <a:defRPr/>
            </a:pPr>
            <a:endParaRPr lang="en-GB" alt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Size:rules of thumb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5003800" cy="4724400"/>
          </a:xfrm>
        </p:spPr>
        <p:txBody>
          <a:bodyPr/>
          <a:lstStyle/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Proportions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p1 v p2 (2x2 </a:t>
            </a:r>
            <a:r>
              <a:rPr lang="en-GB" sz="1600" dirty="0" smtClean="0">
                <a:sym typeface="Symbol" pitchFamily="18" charset="2"/>
              </a:rPr>
              <a:t></a:t>
            </a:r>
            <a:r>
              <a:rPr lang="en-GB" sz="1600" baseline="30000" dirty="0" smtClean="0">
                <a:sym typeface="Symbol" pitchFamily="18" charset="2"/>
              </a:rPr>
              <a:t>2</a:t>
            </a:r>
            <a:r>
              <a:rPr lang="en-GB" sz="1600" dirty="0" smtClean="0">
                <a:sym typeface="Symbol" pitchFamily="18" charset="2"/>
              </a:rPr>
              <a:t>)</a:t>
            </a:r>
            <a:r>
              <a:rPr lang="en-GB" sz="1600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p v 0.5 (2x1 </a:t>
            </a:r>
            <a:r>
              <a:rPr lang="en-GB" sz="1600" dirty="0" smtClean="0">
                <a:sym typeface="Symbol" pitchFamily="18" charset="2"/>
              </a:rPr>
              <a:t></a:t>
            </a:r>
            <a:r>
              <a:rPr lang="en-GB" sz="1600" baseline="30000" dirty="0" smtClean="0">
                <a:sym typeface="Symbol" pitchFamily="18" charset="2"/>
              </a:rPr>
              <a:t>2</a:t>
            </a:r>
            <a:r>
              <a:rPr lang="en-GB" sz="1600" dirty="0" smtClean="0">
                <a:sym typeface="Symbol" pitchFamily="18" charset="2"/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Correlations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r1 v r2 (Fisher)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Conversion formulae can be used see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sz="1600" dirty="0">
                <a:hlinkClick r:id="rId2"/>
              </a:rPr>
              <a:t>http://www.stat-help.com</a:t>
            </a:r>
            <a:r>
              <a:rPr lang="en-GB" sz="1600" dirty="0" smtClean="0">
                <a:hlinkClick r:id="rId2"/>
              </a:rPr>
              <a:t>/</a:t>
            </a:r>
            <a:r>
              <a:rPr lang="en-GB" sz="1600" dirty="0" smtClean="0"/>
              <a:t> spreadsheets.html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GB" sz="1600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Including d, r, r^2, Odds Ratios which all measure correlations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GB" sz="1600" dirty="0"/>
          </a:p>
          <a:p>
            <a:pPr eaLnBrk="1" hangingPunct="1">
              <a:defRPr/>
            </a:pPr>
            <a:r>
              <a:rPr lang="en-GB" sz="1600" dirty="0" smtClean="0"/>
              <a:t>Cramer’s V extends Phi to larger 2-way tables</a:t>
            </a: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1600200"/>
            <a:ext cx="4032250" cy="4724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(Cohen, 1992)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small medium large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p2  0.50   0.65    0.78 (p1=0.4)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p    0.55   0.65    0.75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r1   0.10   0.29    0.46 (r2=0)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Key Features</a:t>
            </a:r>
            <a:endParaRPr lang="en-GB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Choice of test</a:t>
            </a:r>
          </a:p>
          <a:p>
            <a:pPr eaLnBrk="1" hangingPunct="1"/>
            <a:r>
              <a:rPr lang="en-GB" altLang="en-US" smtClean="0"/>
              <a:t>One-tailed or Two-tailed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Effect Size</a:t>
            </a:r>
          </a:p>
          <a:p>
            <a:pPr eaLnBrk="1" hangingPunct="1"/>
            <a:r>
              <a:rPr lang="en-GB" altLang="en-US" smtClean="0"/>
              <a:t>Desired power</a:t>
            </a:r>
          </a:p>
          <a:p>
            <a:pPr eaLnBrk="1" hangingPunct="1"/>
            <a:r>
              <a:rPr lang="en-GB" altLang="en-US" smtClean="0"/>
              <a:t>Type 1 error(chance of a false positive)</a:t>
            </a:r>
          </a:p>
          <a:p>
            <a:pPr eaLnBrk="1" hangingPunct="1"/>
            <a:r>
              <a:rPr lang="en-GB" altLang="en-US" smtClean="0"/>
              <a:t>Sample Size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Power evaluation methods</a:t>
            </a:r>
            <a:r>
              <a:rPr lang="en-GB" altLang="en-US" smtClean="0"/>
              <a:t> 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Nomogram</a:t>
            </a:r>
          </a:p>
          <a:p>
            <a:pPr eaLnBrk="1" hangingPunct="1"/>
            <a:r>
              <a:rPr lang="en-GB" altLang="en-US" dirty="0" smtClean="0"/>
              <a:t>G*Power freeware</a:t>
            </a:r>
          </a:p>
          <a:p>
            <a:pPr eaLnBrk="1" hangingPunct="1"/>
            <a:r>
              <a:rPr lang="en-GB" altLang="en-US" dirty="0" smtClean="0"/>
              <a:t>R syntax (also available in SPSS)</a:t>
            </a:r>
          </a:p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Example</a:t>
            </a:r>
            <a:endParaRPr lang="en-GB" alt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Patient vs Control group: measure of spatial memory.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From earlier work on memory:</a:t>
            </a:r>
          </a:p>
          <a:p>
            <a:pPr eaLnBrk="1" hangingPunct="1"/>
            <a:r>
              <a:rPr lang="en-GB" altLang="en-US" smtClean="0"/>
              <a:t>Smallest interesting difference (sid)=3</a:t>
            </a:r>
          </a:p>
          <a:p>
            <a:pPr eaLnBrk="1" hangingPunct="1"/>
            <a:r>
              <a:rPr lang="en-GB" altLang="en-US" smtClean="0"/>
              <a:t>Common group standard deviation=4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Deciding analysis</a:t>
            </a:r>
            <a:endParaRPr lang="en-GB" altLang="en-US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Two independent groups; continuous Normally distributed outcome measure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Suggests unpaired t-test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Nomogram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Graphical display in Altman (1991)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(Two-tailed tests)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Input Effect Size=sid/memory s.d.=3/4</a:t>
            </a:r>
          </a:p>
          <a:p>
            <a:pPr eaLnBrk="1" hangingPunct="1"/>
            <a:r>
              <a:rPr lang="en-GB" altLang="en-US" smtClean="0"/>
              <a:t>Power=0.90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Read off </a:t>
            </a:r>
            <a:r>
              <a:rPr lang="en-GB" altLang="en-US" b="1" i="1" smtClean="0"/>
              <a:t>Total</a:t>
            </a:r>
            <a:r>
              <a:rPr lang="en-GB" altLang="en-US" smtClean="0"/>
              <a:t>  sample size using a ruler!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>
                <a:solidFill>
                  <a:schemeClr val="tx1"/>
                </a:solidFill>
              </a:rPr>
              <a:t>Nomogram :  N=38 (=75/2) per group; Type 1 =0.05;</a:t>
            </a:r>
            <a:endParaRPr lang="en-GB" altLang="en-US" i="1" smtClean="0">
              <a:solidFill>
                <a:schemeClr val="bg2"/>
              </a:solidFill>
            </a:endParaRPr>
          </a:p>
        </p:txBody>
      </p:sp>
      <p:pic>
        <p:nvPicPr>
          <p:cNvPr id="29700" name="Picture 4" descr="nomogram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773238"/>
            <a:ext cx="7261225" cy="47244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bg2"/>
                </a:solidFill>
              </a:rPr>
              <a:t>Power computations using software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Input: Type 1 error, Effect Size + </a:t>
            </a:r>
            <a:r>
              <a:rPr lang="en-GB" altLang="en-US" b="1" dirty="0" smtClean="0"/>
              <a:t>either</a:t>
            </a:r>
            <a:r>
              <a:rPr lang="en-GB" altLang="en-US" dirty="0" smtClean="0"/>
              <a:t> power </a:t>
            </a:r>
            <a:r>
              <a:rPr lang="en-GB" altLang="en-US" b="1" i="1" dirty="0" smtClean="0"/>
              <a:t>or</a:t>
            </a:r>
            <a:r>
              <a:rPr lang="en-GB" altLang="en-US" dirty="0" smtClean="0"/>
              <a:t>  sample size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Input power: output = sample size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Input sample size: output = power</a:t>
            </a:r>
          </a:p>
          <a:p>
            <a:pPr eaLnBrk="1" hangingPunct="1"/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dirty="0" smtClean="0">
                <a:solidFill>
                  <a:schemeClr val="accent2"/>
                </a:solidFill>
              </a:rPr>
              <a:t>     DEMOS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b="1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b="1" dirty="0" smtClean="0">
                <a:solidFill>
                  <a:schemeClr val="accent2"/>
                </a:solidFill>
              </a:rPr>
              <a:t>GPOWER</a:t>
            </a:r>
          </a:p>
          <a:p>
            <a:pPr eaLnBrk="1" hangingPunct="1"/>
            <a:r>
              <a:rPr lang="en-GB" altLang="en-US" b="1" dirty="0" smtClean="0">
                <a:solidFill>
                  <a:schemeClr val="accent2"/>
                </a:solidFill>
              </a:rPr>
              <a:t>PEPI</a:t>
            </a:r>
          </a:p>
          <a:p>
            <a:pPr eaLnBrk="1" hangingPunct="1"/>
            <a:r>
              <a:rPr lang="en-GB" altLang="en-US" b="1" dirty="0" smtClean="0">
                <a:solidFill>
                  <a:schemeClr val="accent2"/>
                </a:solidFill>
              </a:rPr>
              <a:t>SPREADSHEET</a:t>
            </a:r>
          </a:p>
          <a:p>
            <a:pPr eaLnBrk="1" hangingPunct="1"/>
            <a:r>
              <a:rPr lang="en-GB" altLang="en-US" b="1" dirty="0" smtClean="0">
                <a:solidFill>
                  <a:schemeClr val="accent2"/>
                </a:solidFill>
              </a:rPr>
              <a:t>R (http://www.statmethods.net/stats/power.html)</a:t>
            </a:r>
          </a:p>
          <a:p>
            <a:pPr eaLnBrk="1" hangingPunct="1"/>
            <a:r>
              <a:rPr lang="en-GB" altLang="en-US" b="1" dirty="0" smtClean="0">
                <a:solidFill>
                  <a:schemeClr val="accent2"/>
                </a:solidFill>
              </a:rPr>
              <a:t>SPSS (also has in-built routines added V27+)</a:t>
            </a:r>
          </a:p>
          <a:p>
            <a:pPr eaLnBrk="1" hangingPunct="1"/>
            <a:endParaRPr lang="en-GB" altLang="en-US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Freeware</a:t>
            </a:r>
            <a:endParaRPr lang="en-GB" altLang="en-US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G*Power (versions 2 and 3)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http://www.psycho.uni-duesseldorf.de/aap/projects/gpower/index.html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(Also has an </a:t>
            </a:r>
            <a:r>
              <a:rPr lang="en-GB" altLang="en-US" smtClean="0">
                <a:solidFill>
                  <a:schemeClr val="accent2"/>
                </a:solidFill>
              </a:rPr>
              <a:t>on-line manual</a:t>
            </a:r>
            <a:r>
              <a:rPr lang="en-GB" altLang="en-US" smtClean="0"/>
              <a:t> with applications to AN(C)OVAs and chi-square)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(Correlations and groups)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http://www.sagebrushpress.com/PEPI.html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G*POWER 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3379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7313" y="1628775"/>
            <a:ext cx="3916362" cy="4724400"/>
          </a:xfrm>
          <a:noFill/>
        </p:spPr>
      </p:pic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5795963" y="5732463"/>
            <a:ext cx="863600" cy="865187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cxnSp>
        <p:nvCxnSpPr>
          <p:cNvPr id="33798" name="Straight Arrow Connector 7"/>
          <p:cNvCxnSpPr>
            <a:cxnSpLocks noChangeShapeType="1"/>
          </p:cNvCxnSpPr>
          <p:nvPr/>
        </p:nvCxnSpPr>
        <p:spPr bwMode="auto">
          <a:xfrm>
            <a:off x="3851275" y="5589588"/>
            <a:ext cx="2089150" cy="4318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9" name="Oval 8"/>
          <p:cNvSpPr>
            <a:spLocks noChangeArrowheads="1"/>
          </p:cNvSpPr>
          <p:nvPr/>
        </p:nvSpPr>
        <p:spPr bwMode="auto">
          <a:xfrm>
            <a:off x="5867400" y="4581525"/>
            <a:ext cx="865188" cy="8636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33800" name="TextBox 9"/>
          <p:cNvSpPr txBox="1">
            <a:spLocks noChangeArrowheads="1"/>
          </p:cNvSpPr>
          <p:nvPr/>
        </p:nvSpPr>
        <p:spPr bwMode="auto">
          <a:xfrm>
            <a:off x="6732588" y="4149725"/>
            <a:ext cx="1727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Sample size required</a:t>
            </a:r>
          </a:p>
        </p:txBody>
      </p:sp>
      <p:sp>
        <p:nvSpPr>
          <p:cNvPr id="33801" name="TextBox 10"/>
          <p:cNvSpPr txBox="1">
            <a:spLocks noChangeArrowheads="1"/>
          </p:cNvSpPr>
          <p:nvPr/>
        </p:nvSpPr>
        <p:spPr bwMode="auto">
          <a:xfrm>
            <a:off x="6588125" y="5805488"/>
            <a:ext cx="23050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Click calculate button</a:t>
            </a:r>
          </a:p>
        </p:txBody>
      </p:sp>
      <p:sp>
        <p:nvSpPr>
          <p:cNvPr id="33802" name="TextBox 11"/>
          <p:cNvSpPr txBox="1">
            <a:spLocks noChangeArrowheads="1"/>
          </p:cNvSpPr>
          <p:nvPr/>
        </p:nvSpPr>
        <p:spPr bwMode="auto">
          <a:xfrm>
            <a:off x="323850" y="3429000"/>
            <a:ext cx="2016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Enter ingredients</a:t>
            </a:r>
          </a:p>
        </p:txBody>
      </p:sp>
      <p:sp>
        <p:nvSpPr>
          <p:cNvPr id="33803" name="Oval 12"/>
          <p:cNvSpPr>
            <a:spLocks noChangeArrowheads="1"/>
          </p:cNvSpPr>
          <p:nvPr/>
        </p:nvSpPr>
        <p:spPr bwMode="auto">
          <a:xfrm>
            <a:off x="3779838" y="4221163"/>
            <a:ext cx="936625" cy="1152525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cxnSp>
        <p:nvCxnSpPr>
          <p:cNvPr id="15" name="Straight Arrow Connector 14"/>
          <p:cNvCxnSpPr>
            <a:stCxn id="33802" idx="2"/>
          </p:cNvCxnSpPr>
          <p:nvPr/>
        </p:nvCxnSpPr>
        <p:spPr bwMode="auto">
          <a:xfrm rot="16200000" flipH="1">
            <a:off x="2286795" y="3304381"/>
            <a:ext cx="322262" cy="2232025"/>
          </a:xfrm>
          <a:prstGeom prst="straightConnector1">
            <a:avLst/>
          </a:prstGeom>
          <a:ln w="38100"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Hypothesis Testing</a:t>
            </a:r>
            <a:endParaRPr lang="en-GB" altLang="en-US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b="1" smtClean="0"/>
          </a:p>
          <a:p>
            <a:pPr eaLnBrk="1" hangingPunct="1"/>
            <a:endParaRPr lang="en-GB" altLang="en-US" b="1" smtClean="0"/>
          </a:p>
          <a:p>
            <a:pPr eaLnBrk="1" hangingPunct="1"/>
            <a:r>
              <a:rPr lang="en-GB" altLang="en-US" b="1" smtClean="0"/>
              <a:t>Specify</a:t>
            </a:r>
            <a:r>
              <a:rPr lang="en-GB" altLang="en-US" smtClean="0"/>
              <a:t>: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Null Hypothesis - no effect</a:t>
            </a:r>
          </a:p>
          <a:p>
            <a:pPr lvl="1" eaLnBrk="1" hangingPunct="1"/>
            <a:r>
              <a:rPr lang="en-GB" altLang="en-US" smtClean="0"/>
              <a:t>Alternative Hypothesis - an effect</a:t>
            </a:r>
          </a:p>
          <a:p>
            <a:pPr lvl="1" eaLnBrk="1" hangingPunct="1"/>
            <a:r>
              <a:rPr lang="en-GB" altLang="en-US" smtClean="0"/>
              <a:t>do a statistical test </a:t>
            </a:r>
          </a:p>
          <a:p>
            <a:pPr lvl="1" eaLnBrk="1" hangingPunct="1"/>
            <a:r>
              <a:rPr lang="en-GB" altLang="en-US" smtClean="0"/>
              <a:t>probability of a false positive result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Can also obtain Cohen’s effect size rules of thumb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3482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14613" y="1600200"/>
            <a:ext cx="3914775" cy="4724400"/>
          </a:xfrm>
          <a:noFill/>
        </p:spPr>
      </p:pic>
      <p:sp>
        <p:nvSpPr>
          <p:cNvPr id="34821" name="TextBox 5"/>
          <p:cNvSpPr txBox="1">
            <a:spLocks noChangeArrowheads="1"/>
          </p:cNvSpPr>
          <p:nvPr/>
        </p:nvSpPr>
        <p:spPr bwMode="auto">
          <a:xfrm>
            <a:off x="250825" y="3068638"/>
            <a:ext cx="2305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Just hover cursor over effect size box</a:t>
            </a:r>
          </a:p>
        </p:txBody>
      </p:sp>
      <p:cxnSp>
        <p:nvCxnSpPr>
          <p:cNvPr id="34822" name="Straight Arrow Connector 7"/>
          <p:cNvCxnSpPr>
            <a:cxnSpLocks noChangeShapeType="1"/>
          </p:cNvCxnSpPr>
          <p:nvPr/>
        </p:nvCxnSpPr>
        <p:spPr bwMode="auto">
          <a:xfrm flipV="1">
            <a:off x="827088" y="4581525"/>
            <a:ext cx="3313112" cy="7143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Regression : uses R</a:t>
            </a:r>
            <a:r>
              <a:rPr lang="en-GB" altLang="en-US" baseline="30000" smtClean="0"/>
              <a:t>2</a:t>
            </a:r>
            <a:r>
              <a:rPr lang="en-GB" altLang="en-US" smtClean="0"/>
              <a:t>/(1-R</a:t>
            </a:r>
            <a:r>
              <a:rPr lang="en-GB" altLang="en-US" baseline="30000" smtClean="0"/>
              <a:t>2</a:t>
            </a:r>
            <a:r>
              <a:rPr lang="en-GB" altLang="en-US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3584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4438" y="1700213"/>
            <a:ext cx="3914775" cy="4724400"/>
          </a:xfr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Incorporating into a report</a:t>
            </a:r>
            <a:endParaRPr lang="en-GB" altLang="en-US" smtClean="0"/>
          </a:p>
        </p:txBody>
      </p:sp>
      <p:pic>
        <p:nvPicPr>
          <p:cNvPr id="37892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84350"/>
            <a:ext cx="8229600" cy="4356100"/>
          </a:xfr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Power Curves: group means differ by 3; Group sds of 4</a:t>
            </a:r>
            <a:endParaRPr lang="en-GB" altLang="en-US" i="1" smtClean="0">
              <a:solidFill>
                <a:schemeClr val="bg2"/>
              </a:solidFill>
            </a:endParaRPr>
          </a:p>
        </p:txBody>
      </p:sp>
      <p:graphicFrame>
        <p:nvGraphicFramePr>
          <p:cNvPr id="39940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1960563"/>
          <a:ext cx="8229600" cy="400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6" name="Chart" r:id="rId3" imgW="8182213" imgH="3981688" progId="MSGraph.Chart.8">
                  <p:embed followColorScheme="full"/>
                </p:oleObj>
              </mc:Choice>
              <mc:Fallback>
                <p:oleObj name="Chart" r:id="rId3" imgW="8182213" imgH="3981688" progId="MSGraph.Chart.8">
                  <p:embed followColorScheme="full"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60563"/>
                        <a:ext cx="8229600" cy="400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1371600" y="3505200"/>
            <a:ext cx="48768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3581400" y="3505200"/>
            <a:ext cx="0" cy="19050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6248400" y="3505200"/>
            <a:ext cx="0" cy="19050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bg2"/>
                </a:solidFill>
              </a:rPr>
              <a:t>Unequal sample sizes (Nomogram)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 TOTAL number used for equal sample sizes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 a formula to obtain new TOTAL for unequal groups sizes</a:t>
            </a:r>
            <a:endParaRPr lang="en-GB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bg2"/>
                </a:solidFill>
              </a:rPr>
              <a:t>Nomogram: unequal group sizes, 90% Power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Input: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Total Number=75 in our example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Ratio sizes: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group 2 / group 1=2 in our example</a:t>
            </a:r>
          </a:p>
          <a:p>
            <a:pPr eaLnBrk="1" hangingPunct="1"/>
            <a:endParaRPr lang="en-GB" altLang="en-US" sz="1600" smtClean="0"/>
          </a:p>
        </p:txBody>
      </p:sp>
      <p:sp>
        <p:nvSpPr>
          <p:cNvPr id="43013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Total Number =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u="sng" smtClean="0"/>
              <a:t>75x(1+2)x(1+2) </a:t>
            </a:r>
            <a:r>
              <a:rPr lang="en-GB" altLang="en-US" sz="1600" smtClean="0"/>
              <a:t> = 85</a:t>
            </a:r>
            <a:endParaRPr lang="en-GB" altLang="en-US" sz="1600" u="sng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4 x 2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Sample sizes 29 and 58</a:t>
            </a: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bg2"/>
                </a:solidFill>
              </a:rPr>
              <a:t>Unequal group sizes:Web Software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Power Calculator: input any group size and obtain a power value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PEPI: specify ratio of 2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>
                <a:solidFill>
                  <a:schemeClr val="tx1"/>
                </a:solidFill>
              </a:rPr>
              <a:t>Power Curves: group means differ  by 3; group sds = 4</a:t>
            </a:r>
            <a:endParaRPr lang="en-GB" altLang="en-US" i="1" smtClean="0">
              <a:solidFill>
                <a:schemeClr val="bg2"/>
              </a:solidFill>
            </a:endParaRPr>
          </a:p>
        </p:txBody>
      </p:sp>
      <p:graphicFrame>
        <p:nvGraphicFramePr>
          <p:cNvPr id="48132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61963" y="1965325"/>
          <a:ext cx="8218487" cy="399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78" name="Chart" r:id="rId3" imgW="8191738" imgH="3981688" progId="MSGraph.Chart.8">
                  <p:embed followColorScheme="full"/>
                </p:oleObj>
              </mc:Choice>
              <mc:Fallback>
                <p:oleObj name="Chart" r:id="rId3" imgW="8191738" imgH="3981688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1965325"/>
                        <a:ext cx="8218487" cy="399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3" name="Line 5"/>
          <p:cNvSpPr>
            <a:spLocks noChangeShapeType="1"/>
          </p:cNvSpPr>
          <p:nvPr/>
        </p:nvSpPr>
        <p:spPr bwMode="auto">
          <a:xfrm flipV="1">
            <a:off x="1600200" y="2971800"/>
            <a:ext cx="4953000" cy="762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5867400" y="2971800"/>
            <a:ext cx="0" cy="19812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6553200" y="2971800"/>
            <a:ext cx="0" cy="20574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>
                <a:solidFill>
                  <a:schemeClr val="tx1"/>
                </a:solidFill>
              </a:rPr>
              <a:t>Power=0.90, N</a:t>
            </a:r>
            <a:r>
              <a:rPr lang="en-GB" altLang="en-US" i="1" baseline="-25000" smtClean="0">
                <a:solidFill>
                  <a:schemeClr val="tx1"/>
                </a:solidFill>
              </a:rPr>
              <a:t>2</a:t>
            </a:r>
            <a:r>
              <a:rPr lang="en-GB" altLang="en-US" i="1" smtClean="0">
                <a:solidFill>
                  <a:schemeClr val="tx1"/>
                </a:solidFill>
              </a:rPr>
              <a:t>=2N</a:t>
            </a:r>
            <a:r>
              <a:rPr lang="en-GB" altLang="en-US" i="1" baseline="-25000" smtClean="0">
                <a:solidFill>
                  <a:schemeClr val="tx1"/>
                </a:solidFill>
              </a:rPr>
              <a:t>1</a:t>
            </a:r>
            <a:r>
              <a:rPr lang="en-GB" altLang="en-US" i="1" smtClean="0">
                <a:solidFill>
                  <a:schemeClr val="tx1"/>
                </a:solidFill>
              </a:rPr>
              <a:t>, 2-tailed Type 1 =0.05, sid=3, sd=4</a:t>
            </a:r>
            <a:endParaRPr lang="en-GB" altLang="en-US" i="1" smtClean="0">
              <a:solidFill>
                <a:schemeClr val="bg2"/>
              </a:solidFill>
            </a:endParaRP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altLang="en-US" sz="1600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altLang="en-US" sz="1600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Nomogram &amp; PEPI &amp;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Calculator &amp; Power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Curves: 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		N</a:t>
            </a:r>
            <a:r>
              <a:rPr lang="en-GB" altLang="en-US" sz="1600" baseline="-25000" dirty="0" smtClean="0"/>
              <a:t>1</a:t>
            </a:r>
            <a:r>
              <a:rPr lang="en-GB" altLang="en-US" sz="1600" dirty="0" smtClean="0"/>
              <a:t>  N</a:t>
            </a:r>
            <a:r>
              <a:rPr lang="en-GB" altLang="en-US" sz="1600" baseline="-25000" dirty="0" smtClean="0"/>
              <a:t>2</a:t>
            </a:r>
            <a:r>
              <a:rPr lang="en-GB" altLang="en-US" sz="1600" dirty="0" smtClean="0"/>
              <a:t>  Sum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        -----------------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Equal 38  38   76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err="1" smtClean="0"/>
              <a:t>Uneq</a:t>
            </a:r>
            <a:r>
              <a:rPr lang="en-GB" altLang="en-US" sz="1600" dirty="0" smtClean="0"/>
              <a:t> 29  58   87</a:t>
            </a:r>
          </a:p>
          <a:p>
            <a:pPr eaLnBrk="1" hangingPunct="1">
              <a:defRPr/>
            </a:pPr>
            <a:endParaRPr lang="en-GB" altLang="en-US" sz="1600" dirty="0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/>
              <a:t>For equal samples of size n to get unequal sample sizes , N1/N2=k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/>
              <a:t>N2 = 0.5n(1+(1/k))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/>
              <a:t>N1 = 0.5n(1+k) – see </a:t>
            </a:r>
            <a:r>
              <a:rPr lang="en-GB" altLang="en-US" sz="1600" dirty="0" err="1"/>
              <a:t>Lehana</a:t>
            </a:r>
            <a:r>
              <a:rPr lang="en-GB" altLang="en-US" sz="1600" dirty="0"/>
              <a:t> </a:t>
            </a:r>
            <a:r>
              <a:rPr lang="en-GB" altLang="en-US" sz="1600" dirty="0" err="1"/>
              <a:t>Thabane</a:t>
            </a:r>
            <a:r>
              <a:rPr lang="en-GB" altLang="en-US" sz="1600" dirty="0"/>
              <a:t> pdf in the demo folder</a:t>
            </a:r>
          </a:p>
          <a:p>
            <a:pPr eaLnBrk="1" hangingPunct="1">
              <a:defRPr/>
            </a:pPr>
            <a:endParaRPr lang="en-GB" altLang="en-US" sz="1600" dirty="0" smtClean="0"/>
          </a:p>
        </p:txBody>
      </p:sp>
      <p:sp>
        <p:nvSpPr>
          <p:cNvPr id="4915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None/>
            </a:pPr>
            <a:endParaRPr lang="en-GB" altLang="en-US" sz="1600" dirty="0" smtClean="0"/>
          </a:p>
          <a:p>
            <a:pPr eaLnBrk="1" hangingPunct="1">
              <a:buNone/>
            </a:pPr>
            <a:endParaRPr lang="en-GB" altLang="en-US" sz="1600" dirty="0"/>
          </a:p>
          <a:p>
            <a:pPr eaLnBrk="1" hangingPunct="1">
              <a:buNone/>
            </a:pPr>
            <a:r>
              <a:rPr lang="en-GB" altLang="en-US" sz="1600" dirty="0" smtClean="0"/>
              <a:t>In R:</a:t>
            </a:r>
          </a:p>
          <a:p>
            <a:pPr eaLnBrk="1" hangingPunct="1">
              <a:buNone/>
            </a:pPr>
            <a:r>
              <a:rPr lang="en-GB" altLang="en-US" sz="1600" dirty="0" err="1" smtClean="0"/>
              <a:t>pwr.t.test</a:t>
            </a:r>
            <a:r>
              <a:rPr lang="en-GB" altLang="en-US" sz="1600" dirty="0" smtClean="0"/>
              <a:t>(n=</a:t>
            </a:r>
            <a:r>
              <a:rPr lang="en-GB" altLang="en-US" sz="1600" dirty="0" err="1" smtClean="0"/>
              <a:t>NULL,d</a:t>
            </a:r>
            <a:r>
              <a:rPr lang="en-GB" altLang="en-US" sz="1600" dirty="0" smtClean="0"/>
              <a:t>=0.75,sig.level=0.05,power=0.90,type</a:t>
            </a:r>
            <a:r>
              <a:rPr lang="en-GB" altLang="en-US" sz="1600" dirty="0"/>
              <a:t>="</a:t>
            </a:r>
            <a:r>
              <a:rPr lang="en-GB" altLang="en-US" sz="1600" dirty="0" err="1"/>
              <a:t>two.sample</a:t>
            </a:r>
            <a:r>
              <a:rPr lang="en-GB" altLang="en-US" sz="1600" dirty="0"/>
              <a:t>", alternative="</a:t>
            </a:r>
            <a:r>
              <a:rPr lang="en-GB" altLang="en-US" sz="1600" dirty="0" err="1"/>
              <a:t>two.sided</a:t>
            </a:r>
            <a:r>
              <a:rPr lang="en-GB" altLang="en-US" sz="1600" dirty="0" smtClean="0"/>
              <a:t>")</a:t>
            </a:r>
          </a:p>
          <a:p>
            <a:pPr eaLnBrk="1" hangingPunct="1">
              <a:buNone/>
            </a:pPr>
            <a:endParaRPr lang="en-GB" altLang="en-US" sz="1600" dirty="0"/>
          </a:p>
          <a:p>
            <a:pPr eaLnBrk="1" hangingPunct="1">
              <a:buNone/>
            </a:pPr>
            <a:r>
              <a:rPr lang="en-GB" altLang="en-US" sz="1600" dirty="0"/>
              <a:t>              </a:t>
            </a:r>
            <a:r>
              <a:rPr lang="en-GB" altLang="en-US" sz="1600" dirty="0">
                <a:solidFill>
                  <a:srgbClr val="0070C0"/>
                </a:solidFill>
              </a:rPr>
              <a:t>n = 38.34604</a:t>
            </a:r>
          </a:p>
          <a:p>
            <a:pPr eaLnBrk="1" hangingPunct="1">
              <a:buNone/>
            </a:pPr>
            <a:endParaRPr lang="en-GB" altLang="en-US" sz="1600" dirty="0"/>
          </a:p>
          <a:p>
            <a:pPr eaLnBrk="1" hangingPunct="1">
              <a:buNone/>
            </a:pPr>
            <a:r>
              <a:rPr lang="en-GB" altLang="en-US" sz="1600" dirty="0"/>
              <a:t>pwr.t2n.test(d=0.75,n1=29,power=0.90,alternative="</a:t>
            </a:r>
            <a:r>
              <a:rPr lang="en-GB" altLang="en-US" sz="1600" dirty="0" err="1"/>
              <a:t>two.sided</a:t>
            </a:r>
            <a:r>
              <a:rPr lang="en-GB" altLang="en-US" sz="1600" dirty="0"/>
              <a:t>")</a:t>
            </a:r>
          </a:p>
          <a:p>
            <a:pPr eaLnBrk="1" hangingPunct="1">
              <a:buNone/>
            </a:pPr>
            <a:endParaRPr lang="en-GB" altLang="en-US" sz="1600" dirty="0"/>
          </a:p>
          <a:p>
            <a:pPr eaLnBrk="1" hangingPunct="1">
              <a:buNone/>
            </a:pPr>
            <a:r>
              <a:rPr lang="en-GB" altLang="en-US" sz="1600" dirty="0"/>
              <a:t>             </a:t>
            </a:r>
            <a:r>
              <a:rPr lang="en-GB" altLang="en-US" sz="1600" dirty="0">
                <a:solidFill>
                  <a:srgbClr val="0070C0"/>
                </a:solidFill>
              </a:rPr>
              <a:t>n1 = 29</a:t>
            </a:r>
          </a:p>
          <a:p>
            <a:pPr eaLnBrk="1" hangingPunct="1">
              <a:buNone/>
            </a:pPr>
            <a:r>
              <a:rPr lang="en-GB" altLang="en-US" sz="1600" dirty="0">
                <a:solidFill>
                  <a:srgbClr val="0070C0"/>
                </a:solidFill>
              </a:rPr>
              <a:t>             n2 = 56.13635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for a paired conditions difference in 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600" dirty="0" smtClean="0"/>
              <a:t>Power for paired t-test</a:t>
            </a:r>
            <a:endParaRPr lang="en-GB" sz="16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292350"/>
            <a:ext cx="4040188" cy="365693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sz="1600" dirty="0" smtClean="0"/>
              <a:t>Data</a:t>
            </a:r>
            <a:endParaRPr lang="en-GB" sz="16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23469" y="2174875"/>
            <a:ext cx="3284886" cy="395128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193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Hypothesis Testing (2)</a:t>
            </a:r>
            <a:r>
              <a:rPr lang="en-GB" altLang="en-US" smtClean="0"/>
              <a:t> 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b="1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smtClean="0"/>
              <a:t>                          True situation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  <a:r>
              <a:rPr lang="en-GB" altLang="en-US" b="1" smtClean="0"/>
              <a:t>Decision</a:t>
            </a:r>
            <a:r>
              <a:rPr lang="en-GB" altLang="en-US" smtClean="0"/>
              <a:t>      No Effect          Effect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No Effect          </a:t>
            </a:r>
            <a:r>
              <a:rPr lang="en-GB" altLang="en-US" smtClean="0">
                <a:sym typeface="Symbol" panose="05050102010706020507" pitchFamily="18" charset="2"/>
              </a:rPr>
              <a:t>            Type 2 (False ‘-’)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                    (p=1-)            (p=)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b="1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bg2"/>
                </a:solidFill>
              </a:rPr>
              <a:t> </a:t>
            </a:r>
            <a:r>
              <a:rPr lang="en-GB" altLang="en-US" smtClean="0"/>
              <a:t>Effect     Type 1 (False ‘+’)</a:t>
            </a:r>
            <a:r>
              <a:rPr lang="en-GB" altLang="en-US" smtClean="0">
                <a:solidFill>
                  <a:schemeClr val="bg2"/>
                </a:solidFill>
              </a:rPr>
              <a:t>   </a:t>
            </a:r>
            <a:r>
              <a:rPr lang="en-GB" altLang="en-US" smtClean="0">
                <a:solidFill>
                  <a:schemeClr val="accent1"/>
                </a:solidFill>
                <a:sym typeface="Symbol" panose="05050102010706020507" pitchFamily="18" charset="2"/>
              </a:rPr>
              <a:t>=POWER</a:t>
            </a:r>
            <a:endParaRPr lang="en-GB" altLang="en-US" smtClean="0">
              <a:solidFill>
                <a:schemeClr val="bg2"/>
              </a:solidFill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bg2"/>
                </a:solidFill>
                <a:sym typeface="Symbol" panose="05050102010706020507" pitchFamily="18" charset="2"/>
              </a:rPr>
              <a:t>                     </a:t>
            </a:r>
            <a:r>
              <a:rPr lang="en-GB" altLang="en-US" smtClean="0">
                <a:sym typeface="Symbol" panose="05050102010706020507" pitchFamily="18" charset="2"/>
              </a:rPr>
              <a:t>(p= )</a:t>
            </a:r>
            <a:r>
              <a:rPr lang="en-GB" altLang="en-US" smtClean="0">
                <a:solidFill>
                  <a:schemeClr val="bg2"/>
                </a:solidFill>
                <a:sym typeface="Symbol" panose="05050102010706020507" pitchFamily="18" charset="2"/>
              </a:rPr>
              <a:t>             </a:t>
            </a:r>
            <a:r>
              <a:rPr lang="en-GB" altLang="en-US" smtClean="0">
                <a:solidFill>
                  <a:schemeClr val="accent1"/>
                </a:solidFill>
                <a:sym typeface="Symbol" panose="05050102010706020507" pitchFamily="18" charset="2"/>
              </a:rPr>
              <a:t>(p=1- )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Paired conditions example cont.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600" dirty="0" smtClean="0"/>
              <a:t>Syntax</a:t>
            </a:r>
            <a:endParaRPr lang="en-GB" sz="16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322380"/>
            <a:ext cx="4040188" cy="3656278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sz="1600" dirty="0" smtClean="0"/>
              <a:t>Output</a:t>
            </a:r>
            <a:endParaRPr lang="en-GB" sz="16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572000" y="2505490"/>
            <a:ext cx="4041775" cy="961219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5025" y="3565219"/>
            <a:ext cx="4283270" cy="1978684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 bwMode="auto">
          <a:xfrm>
            <a:off x="425232" y="4067889"/>
            <a:ext cx="1296144" cy="360040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1763688" y="3284984"/>
            <a:ext cx="2733700" cy="93610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1965" y="3032166"/>
            <a:ext cx="1304657" cy="3718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976" y="3664238"/>
            <a:ext cx="1304657" cy="3718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1965" y="5153601"/>
            <a:ext cx="1304657" cy="371888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 bwMode="auto">
          <a:xfrm>
            <a:off x="4497388" y="3963969"/>
            <a:ext cx="434652" cy="11991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tangle 21"/>
          <p:cNvSpPr/>
          <p:nvPr/>
        </p:nvSpPr>
        <p:spPr>
          <a:xfrm>
            <a:off x="5269577" y="5163100"/>
            <a:ext cx="3630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dirty="0"/>
          </a:p>
          <a:p>
            <a:r>
              <a:rPr lang="en-GB" sz="1400" dirty="0"/>
              <a:t>              n = 194.8573</a:t>
            </a:r>
          </a:p>
          <a:p>
            <a:r>
              <a:rPr lang="en-GB" sz="1400" dirty="0"/>
              <a:t>              d = 0.2017</a:t>
            </a:r>
          </a:p>
          <a:p>
            <a:r>
              <a:rPr lang="en-GB" sz="1400" dirty="0"/>
              <a:t>      </a:t>
            </a:r>
            <a:r>
              <a:rPr lang="en-GB" sz="1400" dirty="0" err="1"/>
              <a:t>sig.level</a:t>
            </a:r>
            <a:r>
              <a:rPr lang="en-GB" sz="1400" dirty="0"/>
              <a:t> = 0.05</a:t>
            </a:r>
          </a:p>
          <a:p>
            <a:r>
              <a:rPr lang="en-GB" sz="1400" dirty="0"/>
              <a:t>          power = 0.8</a:t>
            </a:r>
          </a:p>
          <a:p>
            <a:r>
              <a:rPr lang="en-GB" sz="1400" dirty="0"/>
              <a:t>    alternative = </a:t>
            </a:r>
            <a:r>
              <a:rPr lang="en-GB" sz="1400" dirty="0" err="1"/>
              <a:t>two.sided</a:t>
            </a:r>
            <a:endParaRPr lang="en-GB" sz="14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8845" y="5339545"/>
            <a:ext cx="1304657" cy="371888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 bwMode="auto">
          <a:xfrm flipV="1">
            <a:off x="1763688" y="5642413"/>
            <a:ext cx="4122934" cy="2131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484636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Confidence Intervals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Can obtain 95% Confidence intervals for effect sizes</a:t>
            </a:r>
          </a:p>
          <a:p>
            <a:pPr eaLnBrk="1" hangingPunct="1"/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    2 methods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Asymptotic e.g. d.ci in R, Geoff Cummings ESCI for Cohen’s d</a:t>
            </a:r>
          </a:p>
          <a:p>
            <a:pPr marL="0" indent="0" eaLnBrk="1" hangingPunct="1">
              <a:buNone/>
            </a:pPr>
            <a:r>
              <a:rPr lang="en-GB" altLang="en-US" dirty="0" smtClean="0"/>
              <a:t>(See also MBESS in R (eta^2 CIs))</a:t>
            </a:r>
          </a:p>
          <a:p>
            <a:pPr marL="0" indent="0" eaLnBrk="1" hangingPunct="1">
              <a:buNone/>
            </a:pPr>
            <a:endParaRPr lang="en-GB" altLang="en-US" b="1" dirty="0"/>
          </a:p>
          <a:p>
            <a:pPr eaLnBrk="1" hangingPunct="1"/>
            <a:r>
              <a:rPr lang="en-GB" altLang="en-US" dirty="0" smtClean="0"/>
              <a:t>Bootstrap (but need raw (pilot) data)</a:t>
            </a:r>
          </a:p>
          <a:p>
            <a:pPr eaLnBrk="1" hangingPunct="1"/>
            <a:endParaRPr lang="en-GB" altLang="en-US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Confidence intervals for Cohen’s 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600" dirty="0" smtClean="0"/>
              <a:t>Unpaired CI, n=38 in each group</a:t>
            </a:r>
            <a:endParaRPr lang="en-GB" sz="1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sz="1600" dirty="0" smtClean="0"/>
              <a:t>Paired conditions CI</a:t>
            </a:r>
            <a:endParaRPr lang="en-GB" sz="16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60636" y="2807901"/>
            <a:ext cx="3926164" cy="1012024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807901"/>
            <a:ext cx="4040188" cy="105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1221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Conclusions</a:t>
            </a:r>
            <a:endParaRPr lang="en-GB" altLang="en-US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Important consideration in study feasibility (e.g. in grant proposals)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Safeguards in the case of null results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Close agreement between methods</a:t>
            </a:r>
          </a:p>
          <a:p>
            <a:pPr eaLnBrk="1" hangingPunct="1"/>
            <a:endParaRPr lang="en-GB" altLang="en-US" smtClean="0"/>
          </a:p>
          <a:p>
            <a:pPr eaLnBrk="1" hangingPunct="1">
              <a:lnSpc>
                <a:spcPct val="110000"/>
              </a:lnSpc>
            </a:pPr>
            <a:r>
              <a:rPr lang="en-GB" altLang="en-US" smtClean="0"/>
              <a:t>Power can be boosted using equal sized groups, higher Type 1 error (e.g. 1 tailed tests), larger effect sizes and univariate analyses,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graphicFrame>
        <p:nvGraphicFramePr>
          <p:cNvPr id="53251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1447800"/>
          <a:ext cx="82280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13" name="Chart" r:id="rId3" imgW="8229838" imgH="4724638" progId="MSGraph.Chart.8">
                  <p:embed followColorScheme="full"/>
                </p:oleObj>
              </mc:Choice>
              <mc:Fallback>
                <p:oleObj name="Chart" r:id="rId3" imgW="8229838" imgH="4724638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447800"/>
                        <a:ext cx="82280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457200" y="2133600"/>
            <a:ext cx="2743200" cy="7620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3" name="AutoShape 5"/>
          <p:cNvSpPr>
            <a:spLocks noChangeArrowheads="1"/>
          </p:cNvSpPr>
          <p:nvPr/>
        </p:nvSpPr>
        <p:spPr bwMode="auto">
          <a:xfrm>
            <a:off x="3352800" y="2057400"/>
            <a:ext cx="914400" cy="9906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4419600" y="1828800"/>
            <a:ext cx="4419600" cy="1066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Decide one or two-tailed 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(significance level)</a:t>
            </a:r>
            <a:r>
              <a:rPr lang="en-GB" altLang="en-US" i="1">
                <a:solidFill>
                  <a:schemeClr val="bg2"/>
                </a:solidFill>
                <a:latin typeface="Times" panose="02020603050405020304" pitchFamily="18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55" name="AutoShape 7"/>
          <p:cNvSpPr>
            <a:spLocks noChangeArrowheads="1"/>
          </p:cNvSpPr>
          <p:nvPr/>
        </p:nvSpPr>
        <p:spPr bwMode="auto">
          <a:xfrm>
            <a:off x="6553200" y="2895600"/>
            <a:ext cx="485775" cy="685800"/>
          </a:xfrm>
          <a:prstGeom prst="downArrow">
            <a:avLst>
              <a:gd name="adj1" fmla="val 50000"/>
              <a:gd name="adj2" fmla="val 35294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228600" y="38100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57" name="Rectangle 10"/>
          <p:cNvSpPr>
            <a:spLocks noChangeArrowheads="1"/>
          </p:cNvSpPr>
          <p:nvPr/>
        </p:nvSpPr>
        <p:spPr bwMode="auto">
          <a:xfrm>
            <a:off x="0" y="3429000"/>
            <a:ext cx="17526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8" name="Rectangle 11"/>
          <p:cNvSpPr>
            <a:spLocks noChangeArrowheads="1"/>
          </p:cNvSpPr>
          <p:nvPr/>
        </p:nvSpPr>
        <p:spPr bwMode="auto">
          <a:xfrm>
            <a:off x="2286000" y="3581400"/>
            <a:ext cx="2667000" cy="457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Decide Sample Size</a:t>
            </a: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59" name="AutoShape 12"/>
          <p:cNvSpPr>
            <a:spLocks noChangeArrowheads="1"/>
          </p:cNvSpPr>
          <p:nvPr/>
        </p:nvSpPr>
        <p:spPr bwMode="auto">
          <a:xfrm>
            <a:off x="1752600" y="3581400"/>
            <a:ext cx="5334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60" name="Rectangle 13"/>
          <p:cNvSpPr>
            <a:spLocks noChangeArrowheads="1"/>
          </p:cNvSpPr>
          <p:nvPr/>
        </p:nvSpPr>
        <p:spPr bwMode="auto">
          <a:xfrm>
            <a:off x="5715000" y="3581400"/>
            <a:ext cx="2362200" cy="533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61" name="Rectangle 14"/>
          <p:cNvSpPr>
            <a:spLocks noChangeArrowheads="1"/>
          </p:cNvSpPr>
          <p:nvPr/>
        </p:nvSpPr>
        <p:spPr bwMode="auto">
          <a:xfrm>
            <a:off x="2438400" y="4876800"/>
            <a:ext cx="2514600" cy="533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Find Sample Size</a:t>
            </a: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62" name="Rectangle 15"/>
          <p:cNvSpPr>
            <a:spLocks noChangeArrowheads="1"/>
          </p:cNvSpPr>
          <p:nvPr/>
        </p:nvSpPr>
        <p:spPr bwMode="auto">
          <a:xfrm>
            <a:off x="5715000" y="4876800"/>
            <a:ext cx="2667000" cy="457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Decide Power</a:t>
            </a: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63" name="AutoShape 16"/>
          <p:cNvSpPr>
            <a:spLocks noChangeArrowheads="1"/>
          </p:cNvSpPr>
          <p:nvPr/>
        </p:nvSpPr>
        <p:spPr bwMode="auto">
          <a:xfrm>
            <a:off x="5029200" y="4876800"/>
            <a:ext cx="609600" cy="533400"/>
          </a:xfrm>
          <a:prstGeom prst="leftArrow">
            <a:avLst>
              <a:gd name="adj1" fmla="val 50000"/>
              <a:gd name="adj2" fmla="val 28571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64" name="AutoShape 17"/>
          <p:cNvSpPr>
            <a:spLocks noChangeArrowheads="1"/>
          </p:cNvSpPr>
          <p:nvPr/>
        </p:nvSpPr>
        <p:spPr bwMode="auto">
          <a:xfrm>
            <a:off x="5029200" y="3505200"/>
            <a:ext cx="609600" cy="533400"/>
          </a:xfrm>
          <a:prstGeom prst="leftArrow">
            <a:avLst>
              <a:gd name="adj1" fmla="val 50000"/>
              <a:gd name="adj2" fmla="val 28571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65" name="Rectangle 19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GB" altLang="en-US" i="1" smtClean="0">
                <a:solidFill>
                  <a:schemeClr val="bg2"/>
                </a:solidFill>
              </a:rPr>
              <a:t>Decide analysis</a:t>
            </a:r>
          </a:p>
        </p:txBody>
      </p:sp>
      <p:sp>
        <p:nvSpPr>
          <p:cNvPr id="53266" name="Rectangle 20"/>
          <p:cNvSpPr>
            <a:spLocks noChangeArrowheads="1"/>
          </p:cNvSpPr>
          <p:nvPr/>
        </p:nvSpPr>
        <p:spPr bwMode="auto">
          <a:xfrm>
            <a:off x="0" y="3733800"/>
            <a:ext cx="163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Find Power</a:t>
            </a: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67" name="Rectangle 21"/>
          <p:cNvSpPr>
            <a:spLocks noChangeArrowheads="1"/>
          </p:cNvSpPr>
          <p:nvPr/>
        </p:nvSpPr>
        <p:spPr bwMode="auto">
          <a:xfrm>
            <a:off x="914400" y="2286000"/>
            <a:ext cx="2120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i="1">
                <a:solidFill>
                  <a:schemeClr val="tx2"/>
                </a:solidFill>
                <a:latin typeface="Times" panose="02020603050405020304" pitchFamily="18" charset="0"/>
              </a:rPr>
              <a:t>Decide</a:t>
            </a:r>
            <a:r>
              <a:rPr lang="en-GB" altLang="en-US" i="1">
                <a:solidFill>
                  <a:schemeClr val="bg2"/>
                </a:solidFill>
                <a:latin typeface="Times" panose="02020603050405020304" pitchFamily="18" charset="0"/>
              </a:rPr>
              <a:t> </a:t>
            </a:r>
            <a:r>
              <a:rPr lang="en-GB" altLang="en-US" i="1">
                <a:latin typeface="Times" panose="02020603050405020304" pitchFamily="18" charset="0"/>
              </a:rPr>
              <a:t>analysis</a:t>
            </a: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68" name="Rectangle 22"/>
          <p:cNvSpPr>
            <a:spLocks noChangeArrowheads="1"/>
          </p:cNvSpPr>
          <p:nvPr/>
        </p:nvSpPr>
        <p:spPr bwMode="auto">
          <a:xfrm>
            <a:off x="5715000" y="3657600"/>
            <a:ext cx="2312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Decide effect size</a:t>
            </a: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69" name="AutoShape 23"/>
          <p:cNvSpPr>
            <a:spLocks noChangeArrowheads="1"/>
          </p:cNvSpPr>
          <p:nvPr/>
        </p:nvSpPr>
        <p:spPr bwMode="auto">
          <a:xfrm>
            <a:off x="6588125" y="4149725"/>
            <a:ext cx="485775" cy="685800"/>
          </a:xfrm>
          <a:prstGeom prst="downArrow">
            <a:avLst>
              <a:gd name="adj1" fmla="val 50000"/>
              <a:gd name="adj2" fmla="val 35294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70" name="TextBox 1"/>
          <p:cNvSpPr txBox="1">
            <a:spLocks noChangeArrowheads="1"/>
          </p:cNvSpPr>
          <p:nvPr/>
        </p:nvSpPr>
        <p:spPr bwMode="auto">
          <a:xfrm>
            <a:off x="914400" y="5410200"/>
            <a:ext cx="6897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Baker and Mudge (2012(9), Significance magazine) however suggest combining Type I and II errors to determine 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Sequential Probability Ratio Tests (SPRTs)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Rationale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Stop sampling when evidence for difference in means is large</a:t>
            </a:r>
          </a:p>
          <a:p>
            <a:endParaRPr lang="en-GB" dirty="0"/>
          </a:p>
          <a:p>
            <a:r>
              <a:rPr lang="en-GB" dirty="0" smtClean="0"/>
              <a:t>Uses power and type I error for </a:t>
            </a:r>
            <a:r>
              <a:rPr lang="en-GB" smtClean="0"/>
              <a:t>stopping </a:t>
            </a:r>
            <a:r>
              <a:rPr lang="en-GB" smtClean="0"/>
              <a:t>criteria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Example in R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292350"/>
            <a:ext cx="4041775" cy="365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26226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References</a:t>
            </a:r>
            <a:endParaRPr lang="en-GB" altLang="en-US" smtClean="0"/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1400" dirty="0" smtClean="0"/>
          </a:p>
          <a:p>
            <a:pPr eaLnBrk="1" hangingPunct="1"/>
            <a:endParaRPr lang="en-GB" altLang="en-US" sz="1400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400" dirty="0" smtClean="0"/>
              <a:t>Altman DG (1991) Practical Statistics for Medical Research. Chapman &amp; Hall.</a:t>
            </a:r>
          </a:p>
          <a:p>
            <a:pPr eaLnBrk="1" hangingPunct="1"/>
            <a:endParaRPr lang="en-GB" altLang="en-US" sz="1400" dirty="0" smtClean="0"/>
          </a:p>
          <a:p>
            <a:pPr eaLnBrk="1" hangingPunct="1"/>
            <a:r>
              <a:rPr lang="en-GB" altLang="en-US" sz="1400" dirty="0" smtClean="0"/>
              <a:t>Boniface DR (1995) “Experiment Design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dirty="0" smtClean="0"/>
              <a:t>   and Statistical Methods for Behavioural and Social Research.” Chapman &amp; Hall.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dirty="0" smtClean="0"/>
          </a:p>
          <a:p>
            <a:pPr eaLnBrk="1" hangingPunct="1">
              <a:buFontTx/>
              <a:buChar char="•"/>
            </a:pPr>
            <a:r>
              <a:rPr lang="en-GB" altLang="en-US" sz="1400" dirty="0" smtClean="0"/>
              <a:t>Field A. (2005) Discovering Statistics using SPSS. Sage.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dirty="0" smtClean="0"/>
              <a:t>     (section on power in ANOVAs)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dirty="0" smtClean="0"/>
              <a:t>Other formulae for sample sizes: See </a:t>
            </a:r>
            <a:r>
              <a:rPr lang="en-GB" altLang="en-US" sz="1400" dirty="0" err="1" smtClean="0"/>
              <a:t>Lehana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Thabane’s</a:t>
            </a:r>
            <a:r>
              <a:rPr lang="en-GB" altLang="en-US" sz="1400" dirty="0" smtClean="0"/>
              <a:t> class notes (pdf file in demo folder)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000" dirty="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week… 11am 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Analysis of Longitudinal </a:t>
            </a:r>
            <a:r>
              <a:rPr lang="en-GB" altLang="en-US" dirty="0"/>
              <a:t>D</a:t>
            </a:r>
            <a:r>
              <a:rPr lang="en-GB" altLang="en-US" dirty="0" smtClean="0"/>
              <a:t>ata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Everitt BS, 1995</a:t>
            </a:r>
            <a:endParaRPr lang="en-GB" altLang="en-US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  Power is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“The probability of rejecting the</a:t>
            </a:r>
            <a:r>
              <a:rPr lang="en-GB" altLang="en-US" sz="2400" i="1" smtClean="0"/>
              <a:t> null hypothesis </a:t>
            </a:r>
            <a:r>
              <a:rPr lang="en-GB" altLang="en-US" sz="2400" smtClean="0"/>
              <a:t>when it is false. Power gives a method of discriminating between competing tests of the same hypotheses, the test with the higher power being preferred.”</a:t>
            </a:r>
          </a:p>
          <a:p>
            <a:pPr eaLnBrk="1" hangingPunct="1"/>
            <a:endParaRPr lang="en-GB" altLang="en-US" sz="24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Power = 1 - Type II error</a:t>
            </a:r>
            <a:endParaRPr lang="en-GB" altLang="en-US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Type 1 Error is area in yellow</a:t>
            </a:r>
          </a:p>
          <a:p>
            <a:pPr eaLnBrk="1" hangingPunct="1"/>
            <a:r>
              <a:rPr lang="en-GB" altLang="en-US" sz="1600" smtClean="0"/>
              <a:t>Power in blue lines</a:t>
            </a:r>
          </a:p>
          <a:p>
            <a:pPr eaLnBrk="1" hangingPunct="1"/>
            <a:r>
              <a:rPr lang="en-GB" altLang="en-US" sz="1600" smtClean="0"/>
              <a:t>Criterion Value is black line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Power increases with Type 1 error</a:t>
            </a:r>
            <a:endParaRPr lang="en-GB" altLang="en-US" sz="1600" smtClean="0">
              <a:solidFill>
                <a:schemeClr val="bg2"/>
              </a:solidFill>
            </a:endParaRPr>
          </a:p>
        </p:txBody>
      </p:sp>
      <p:pic>
        <p:nvPicPr>
          <p:cNvPr id="9221" name="Picture 5" descr="norms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78038"/>
            <a:ext cx="4038600" cy="3768725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Type I error (</a:t>
            </a:r>
            <a:r>
              <a:rPr lang="en-GB" altLang="en-US" smtClean="0">
                <a:solidFill>
                  <a:schemeClr val="bg2"/>
                </a:solidFill>
                <a:sym typeface="Symbol" panose="05050102010706020507" pitchFamily="18" charset="2"/>
              </a:rPr>
              <a:t>)</a:t>
            </a:r>
            <a:endParaRPr lang="en-GB" altLang="en-US" smtClean="0">
              <a:sym typeface="Symbol" panose="05050102010706020507" pitchFamily="18" charset="2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Wrongly reject the “no effect” hypothesis, ie P(false positive result)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ym typeface="Symbol" panose="05050102010706020507" pitchFamily="18" charset="2"/>
              </a:rPr>
              <a:t>Usually =0.05 or 0.01</a:t>
            </a:r>
          </a:p>
          <a:p>
            <a:pPr eaLnBrk="1" hangingPunct="1"/>
            <a:endParaRPr lang="en-GB" altLang="en-US" smtClean="0">
              <a:sym typeface="Symbol" panose="05050102010706020507" pitchFamily="18" charset="2"/>
            </a:endParaRPr>
          </a:p>
          <a:p>
            <a:pPr eaLnBrk="1" hangingPunct="1"/>
            <a:r>
              <a:rPr lang="en-GB" altLang="en-US" smtClean="0">
                <a:sym typeface="Symbol" panose="05050102010706020507" pitchFamily="18" charset="2"/>
              </a:rPr>
              <a:t>Size of Type 1 error specified before data collection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Prediction of difference</a:t>
            </a:r>
            <a:endParaRPr lang="en-GB" altLang="en-US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Specified before the data is collected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/>
            <a:r>
              <a:rPr lang="en-GB" altLang="en-US" sz="2000" i="1" smtClean="0"/>
              <a:t>Two-tail</a:t>
            </a:r>
            <a:r>
              <a:rPr lang="en-GB" altLang="en-US" sz="2000" smtClean="0"/>
              <a:t> is </a:t>
            </a:r>
            <a:r>
              <a:rPr lang="en-GB" altLang="en-US" sz="2000" b="1" i="1" smtClean="0">
                <a:solidFill>
                  <a:schemeClr val="accent2"/>
                </a:solidFill>
              </a:rPr>
              <a:t>non-directional</a:t>
            </a:r>
            <a:endParaRPr lang="en-GB" altLang="en-US" sz="2000" smtClean="0"/>
          </a:p>
          <a:p>
            <a:pPr lvl="1" eaLnBrk="1" hangingPunct="1"/>
            <a:r>
              <a:rPr lang="en-GB" altLang="en-US" sz="2000" smtClean="0"/>
              <a:t>(e.g. Mean = 0 vs Mean </a:t>
            </a:r>
            <a:r>
              <a:rPr lang="en-GB" altLang="en-US" sz="2000" smtClean="0">
                <a:latin typeface="Symbol" panose="05050102010706020507" pitchFamily="18" charset="2"/>
                <a:sym typeface="Symbol" panose="05050102010706020507" pitchFamily="18" charset="2"/>
              </a:rPr>
              <a:t> 0)</a:t>
            </a:r>
          </a:p>
          <a:p>
            <a:pPr eaLnBrk="1" hangingPunct="1"/>
            <a:endParaRPr lang="en-GB" altLang="en-US" sz="2000" smtClean="0">
              <a:latin typeface="Symbol" panose="05050102010706020507" pitchFamily="18" charset="2"/>
              <a:sym typeface="Symbol" panose="05050102010706020507" pitchFamily="18" charset="2"/>
            </a:endParaRPr>
          </a:p>
          <a:p>
            <a:pPr eaLnBrk="1" hangingPunct="1"/>
            <a:r>
              <a:rPr lang="en-GB" altLang="en-US" sz="2000" i="1" smtClean="0"/>
              <a:t>One-tail </a:t>
            </a:r>
            <a:r>
              <a:rPr lang="en-GB" altLang="en-US" sz="2000" smtClean="0"/>
              <a:t>is</a:t>
            </a:r>
            <a:r>
              <a:rPr lang="en-GB" altLang="en-US" sz="2000" i="1" smtClean="0"/>
              <a:t> </a:t>
            </a:r>
            <a:r>
              <a:rPr lang="en-GB" altLang="en-US" sz="2000" b="1" i="1" smtClean="0">
                <a:solidFill>
                  <a:schemeClr val="accent2"/>
                </a:solidFill>
              </a:rPr>
              <a:t>directional</a:t>
            </a:r>
            <a:endParaRPr lang="en-GB" altLang="en-US" sz="2000" b="1" i="1" smtClean="0"/>
          </a:p>
          <a:p>
            <a:pPr lvl="1" eaLnBrk="1" hangingPunct="1"/>
            <a:r>
              <a:rPr lang="en-GB" altLang="en-US" sz="2000" smtClean="0"/>
              <a:t>(e.g. Mean&lt;=0 vs Mean &gt; 0)</a:t>
            </a:r>
            <a:endParaRPr lang="en-GB" altLang="en-US" sz="2000" b="1" i="1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Type II error</a:t>
            </a:r>
            <a:endParaRPr lang="en-GB" altLang="en-US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Wrongly conclude there is no effect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(chance of a false negative result)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  <a:sym typeface="Symbol" panose="05050102010706020507" pitchFamily="18" charset="2"/>
              </a:rPr>
              <a:t>Usually =0.2 (or even 0.1)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  <a:sym typeface="Symbol" panose="05050102010706020507" pitchFamily="18" charset="2"/>
              </a:rPr>
              <a:t>Increasing Type 1 error decreases Type 2 error and increases power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FF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FF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918</TotalTime>
  <Words>1923</Words>
  <Application>Microsoft Office PowerPoint</Application>
  <PresentationFormat>On-screen Show (4:3)</PresentationFormat>
  <Paragraphs>480</Paragraphs>
  <Slides>47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6" baseType="lpstr">
      <vt:lpstr>Arial Black</vt:lpstr>
      <vt:lpstr>Symbol</vt:lpstr>
      <vt:lpstr>Tahoma</vt:lpstr>
      <vt:lpstr>Times</vt:lpstr>
      <vt:lpstr>Times New Roman</vt:lpstr>
      <vt:lpstr>Verdana</vt:lpstr>
      <vt:lpstr>Wingdings</vt:lpstr>
      <vt:lpstr>Blank Presentation</vt:lpstr>
      <vt:lpstr>Chart</vt:lpstr>
      <vt:lpstr>8: SAMPLE SIZE DETERMINATION</vt:lpstr>
      <vt:lpstr>Sample Size</vt:lpstr>
      <vt:lpstr>Hypothesis Testing</vt:lpstr>
      <vt:lpstr>Hypothesis Testing (2) </vt:lpstr>
      <vt:lpstr>Everitt BS, 1995</vt:lpstr>
      <vt:lpstr>Power = 1 - Type II error</vt:lpstr>
      <vt:lpstr>Type I error ()</vt:lpstr>
      <vt:lpstr>Prediction of difference</vt:lpstr>
      <vt:lpstr>Type II error</vt:lpstr>
      <vt:lpstr>Power</vt:lpstr>
      <vt:lpstr>Boosting power</vt:lpstr>
      <vt:lpstr>Effect Size</vt:lpstr>
      <vt:lpstr>Examples of effect sizes</vt:lpstr>
      <vt:lpstr>2 samples of size 10; Type I error = 0.05</vt:lpstr>
      <vt:lpstr>Effect size: t-tests</vt:lpstr>
      <vt:lpstr>Use own judgement</vt:lpstr>
      <vt:lpstr>Example 1</vt:lpstr>
      <vt:lpstr>Example 2</vt:lpstr>
      <vt:lpstr>Effect size: rules of thumb </vt:lpstr>
      <vt:lpstr>Effect Size:rules of thumb</vt:lpstr>
      <vt:lpstr>Key Features</vt:lpstr>
      <vt:lpstr>Power evaluation methods </vt:lpstr>
      <vt:lpstr>Example</vt:lpstr>
      <vt:lpstr>Deciding analysis</vt:lpstr>
      <vt:lpstr>Nomogram</vt:lpstr>
      <vt:lpstr>Nomogram :  N=38 (=75/2) per group; Type 1 =0.05;</vt:lpstr>
      <vt:lpstr>Power computations using software</vt:lpstr>
      <vt:lpstr>Freeware</vt:lpstr>
      <vt:lpstr>G*POWER 3</vt:lpstr>
      <vt:lpstr>Can also obtain Cohen’s effect size rules of thumb</vt:lpstr>
      <vt:lpstr>Regression : uses R2/(1-R2)</vt:lpstr>
      <vt:lpstr>Incorporating into a report</vt:lpstr>
      <vt:lpstr>Power Curves: group means differ by 3; Group sds of 4</vt:lpstr>
      <vt:lpstr>Unequal sample sizes (Nomogram)</vt:lpstr>
      <vt:lpstr>Nomogram: unequal group sizes, 90% Power</vt:lpstr>
      <vt:lpstr>Unequal group sizes:Web Software</vt:lpstr>
      <vt:lpstr>Power Curves: group means differ  by 3; group sds = 4</vt:lpstr>
      <vt:lpstr>Power=0.90, N2=2N1, 2-tailed Type 1 =0.05, sid=3, sd=4</vt:lpstr>
      <vt:lpstr>Power for a paired conditions difference in R</vt:lpstr>
      <vt:lpstr>Paired conditions example cont.</vt:lpstr>
      <vt:lpstr>Confidence Intervals</vt:lpstr>
      <vt:lpstr>Confidence intervals for Cohen’s d</vt:lpstr>
      <vt:lpstr>Conclusions</vt:lpstr>
      <vt:lpstr>Decide analysis</vt:lpstr>
      <vt:lpstr>Sequential Probability Ratio Tests (SPRTs)</vt:lpstr>
      <vt:lpstr>References</vt:lpstr>
      <vt:lpstr>Next week… 11am 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8: SAMPLE SIZE DETERMINATION</dc:title>
  <dc:creator>peter</dc:creator>
  <cp:lastModifiedBy>Peter Watson</cp:lastModifiedBy>
  <cp:revision>290</cp:revision>
  <dcterms:created xsi:type="dcterms:W3CDTF">2004-06-25T10:19:37Z</dcterms:created>
  <dcterms:modified xsi:type="dcterms:W3CDTF">2025-02-20T10:15:52Z</dcterms:modified>
</cp:coreProperties>
</file>