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272" r:id="rId3"/>
    <p:sldId id="277" r:id="rId4"/>
    <p:sldId id="278" r:id="rId5"/>
    <p:sldId id="273" r:id="rId6"/>
    <p:sldId id="274" r:id="rId7"/>
    <p:sldId id="275" r:id="rId8"/>
    <p:sldId id="279" r:id="rId9"/>
    <p:sldId id="276" r:id="rId10"/>
    <p:sldId id="294" r:id="rId11"/>
    <p:sldId id="271" r:id="rId12"/>
    <p:sldId id="296" r:id="rId13"/>
    <p:sldId id="297" r:id="rId14"/>
    <p:sldId id="300" r:id="rId15"/>
    <p:sldId id="299" r:id="rId16"/>
    <p:sldId id="295" r:id="rId17"/>
    <p:sldId id="310" r:id="rId18"/>
    <p:sldId id="298" r:id="rId19"/>
    <p:sldId id="268" r:id="rId20"/>
    <p:sldId id="266" r:id="rId21"/>
    <p:sldId id="322" r:id="rId22"/>
    <p:sldId id="265" r:id="rId23"/>
    <p:sldId id="267" r:id="rId24"/>
    <p:sldId id="269" r:id="rId25"/>
    <p:sldId id="270" r:id="rId26"/>
    <p:sldId id="313" r:id="rId27"/>
    <p:sldId id="312" r:id="rId28"/>
    <p:sldId id="259" r:id="rId29"/>
    <p:sldId id="308" r:id="rId30"/>
    <p:sldId id="261" r:id="rId31"/>
    <p:sldId id="264" r:id="rId32"/>
    <p:sldId id="314" r:id="rId33"/>
    <p:sldId id="315" r:id="rId34"/>
    <p:sldId id="260" r:id="rId35"/>
    <p:sldId id="263" r:id="rId36"/>
    <p:sldId id="316" r:id="rId37"/>
    <p:sldId id="262" r:id="rId38"/>
    <p:sldId id="318" r:id="rId39"/>
    <p:sldId id="319" r:id="rId40"/>
    <p:sldId id="320" r:id="rId41"/>
    <p:sldId id="283" r:id="rId42"/>
    <p:sldId id="284" r:id="rId43"/>
    <p:sldId id="287" r:id="rId44"/>
    <p:sldId id="286" r:id="rId45"/>
    <p:sldId id="290" r:id="rId46"/>
    <p:sldId id="282" r:id="rId47"/>
    <p:sldId id="289" r:id="rId48"/>
    <p:sldId id="281" r:id="rId49"/>
    <p:sldId id="311" r:id="rId50"/>
    <p:sldId id="324" r:id="rId51"/>
    <p:sldId id="323" r:id="rId52"/>
    <p:sldId id="280" r:id="rId53"/>
    <p:sldId id="307" r:id="rId54"/>
    <p:sldId id="258" r:id="rId55"/>
    <p:sldId id="304" r:id="rId56"/>
    <p:sldId id="305" r:id="rId57"/>
    <p:sldId id="309" r:id="rId58"/>
    <p:sldId id="306" r:id="rId59"/>
    <p:sldId id="292" r:id="rId60"/>
    <p:sldId id="302" r:id="rId61"/>
    <p:sldId id="293" r:id="rId62"/>
    <p:sldId id="301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image004.png@01D7B519.9E61D32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50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59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3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838200"/>
            <a:ext cx="69088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0"/>
            <a:ext cx="109728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38D6A9D1-192A-43A0-BCF3-B31D8370EB5E}" type="datetime1">
              <a:rPr lang="en-US" altLang="en-US"/>
              <a:pPr>
                <a:defRPr/>
              </a:pPr>
              <a:t>5/30/2024</a:t>
            </a:fld>
            <a:r>
              <a:rPr lang="en-US" altLang="en-US"/>
              <a:t> </a:t>
            </a:r>
            <a:fld id="{68E1C5B9-423E-4285-8755-ADA42ADF9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52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cid:image004.png@01D7B519.9E61D32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31750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596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6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2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087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6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9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7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5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743AB-7138-4CCC-9E35-FC0BEE383F4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10419-4DBA-48BD-9FBA-7DB07EDF0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017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7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Analysis </a:t>
            </a:r>
            <a:r>
              <a:rPr lang="en-GB" smtClean="0"/>
              <a:t>of Longitudinal </a:t>
            </a:r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Peter Watson </a:t>
            </a:r>
          </a:p>
          <a:p>
            <a:r>
              <a:rPr lang="en-GB" dirty="0" smtClean="0"/>
              <a:t>MRC CBU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689" y="4923118"/>
            <a:ext cx="7803556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956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</a:t>
            </a:r>
            <a:r>
              <a:rPr lang="en-GB" dirty="0" smtClean="0"/>
              <a:t>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Likelihood ratio tests as with GLMs</a:t>
            </a:r>
          </a:p>
          <a:p>
            <a:pPr marL="0" indent="0">
              <a:buNone/>
            </a:pPr>
            <a:r>
              <a:rPr lang="en-GB" dirty="0" smtClean="0"/>
              <a:t>Uses </a:t>
            </a:r>
            <a:r>
              <a:rPr lang="en-GB" dirty="0" err="1" smtClean="0"/>
              <a:t>anova</a:t>
            </a:r>
            <a:r>
              <a:rPr lang="en-GB" dirty="0" smtClean="0"/>
              <a:t>(model1, model2) to compare fits</a:t>
            </a:r>
          </a:p>
          <a:p>
            <a:endParaRPr lang="en-GB" dirty="0" smtClean="0"/>
          </a:p>
          <a:p>
            <a:r>
              <a:rPr lang="en-GB" dirty="0" smtClean="0"/>
              <a:t>Effect sizes: need to use </a:t>
            </a:r>
            <a:r>
              <a:rPr lang="en-GB" dirty="0" err="1" smtClean="0"/>
              <a:t>lme</a:t>
            </a:r>
            <a:r>
              <a:rPr lang="en-GB" dirty="0" smtClean="0"/>
              <a:t> to obtain these</a:t>
            </a:r>
          </a:p>
          <a:p>
            <a:pPr marL="0" indent="0">
              <a:buNone/>
            </a:pPr>
            <a:r>
              <a:rPr lang="en-GB" dirty="0" smtClean="0"/>
              <a:t>library(effects)</a:t>
            </a:r>
          </a:p>
          <a:p>
            <a:endParaRPr lang="en-GB" dirty="0"/>
          </a:p>
          <a:p>
            <a:r>
              <a:rPr lang="en-GB" dirty="0" smtClean="0"/>
              <a:t>Residual plot checks: uses </a:t>
            </a:r>
            <a:r>
              <a:rPr lang="en-GB" dirty="0" err="1" smtClean="0"/>
              <a:t>lme</a:t>
            </a:r>
            <a:r>
              <a:rPr lang="en-GB" dirty="0" smtClean="0"/>
              <a:t> output</a:t>
            </a:r>
          </a:p>
          <a:p>
            <a:pPr marL="0" indent="0">
              <a:buNone/>
            </a:pPr>
            <a:r>
              <a:rPr lang="en-GB" dirty="0" smtClean="0"/>
              <a:t>Normal probability plots (</a:t>
            </a:r>
            <a:r>
              <a:rPr lang="en-GB" dirty="0" err="1" smtClean="0"/>
              <a:t>qqplots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59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95% Confidence intervals for Beck score means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480" y="1825625"/>
            <a:ext cx="435903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738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95% Cis use </a:t>
            </a:r>
            <a:r>
              <a:rPr lang="en-GB" dirty="0" err="1" smtClean="0"/>
              <a:t>lme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>
                <a:solidFill>
                  <a:srgbClr val="0070C0"/>
                </a:solidFill>
              </a:rPr>
              <a:t>bdiModelB</a:t>
            </a:r>
            <a:r>
              <a:rPr lang="en-GB" dirty="0">
                <a:solidFill>
                  <a:srgbClr val="0070C0"/>
                </a:solidFill>
              </a:rPr>
              <a:t>    &lt;- </a:t>
            </a:r>
            <a:r>
              <a:rPr lang="en-GB" dirty="0" err="1">
                <a:solidFill>
                  <a:srgbClr val="0070C0"/>
                </a:solidFill>
              </a:rPr>
              <a:t>lme</a:t>
            </a:r>
            <a:r>
              <a:rPr lang="en-GB" dirty="0">
                <a:solidFill>
                  <a:srgbClr val="0070C0"/>
                </a:solidFill>
              </a:rPr>
              <a:t> (</a:t>
            </a:r>
            <a:r>
              <a:rPr lang="en-GB" dirty="0" err="1">
                <a:solidFill>
                  <a:srgbClr val="0070C0"/>
                </a:solidFill>
              </a:rPr>
              <a:t>BDI~grp</a:t>
            </a:r>
            <a:r>
              <a:rPr lang="en-GB" dirty="0">
                <a:solidFill>
                  <a:srgbClr val="0070C0"/>
                </a:solidFill>
              </a:rPr>
              <a:t>*</a:t>
            </a:r>
            <a:r>
              <a:rPr lang="en-GB" dirty="0" err="1">
                <a:solidFill>
                  <a:srgbClr val="0070C0"/>
                </a:solidFill>
              </a:rPr>
              <a:t>time+Gender+BDIcategory</a:t>
            </a:r>
            <a:r>
              <a:rPr lang="en-GB" dirty="0">
                <a:solidFill>
                  <a:srgbClr val="0070C0"/>
                </a:solidFill>
              </a:rPr>
              <a:t> , random=~</a:t>
            </a:r>
            <a:r>
              <a:rPr lang="en-GB" dirty="0" smtClean="0">
                <a:solidFill>
                  <a:srgbClr val="0070C0"/>
                </a:solidFill>
              </a:rPr>
              <a:t>1|id,data=</a:t>
            </a:r>
            <a:r>
              <a:rPr lang="en-GB" dirty="0" err="1" smtClean="0">
                <a:solidFill>
                  <a:srgbClr val="0070C0"/>
                </a:solidFill>
              </a:rPr>
              <a:t>BDIData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0070C0"/>
                </a:solidFill>
              </a:rPr>
              <a:t>intervals(</a:t>
            </a:r>
            <a:r>
              <a:rPr lang="en-GB" dirty="0" err="1" smtClean="0">
                <a:solidFill>
                  <a:srgbClr val="0070C0"/>
                </a:solidFill>
              </a:rPr>
              <a:t>bdiModelB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  <a:p>
            <a:r>
              <a:rPr lang="en-GB" dirty="0">
                <a:solidFill>
                  <a:srgbClr val="0070C0"/>
                </a:solidFill>
              </a:rPr>
              <a:t>summary(</a:t>
            </a:r>
            <a:r>
              <a:rPr lang="en-GB" dirty="0" err="1">
                <a:solidFill>
                  <a:srgbClr val="0070C0"/>
                </a:solidFill>
              </a:rPr>
              <a:t>bdiModelB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35866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dirty="0"/>
              <a:t>&gt; </a:t>
            </a:r>
            <a:r>
              <a:rPr lang="en-GB" sz="6400" dirty="0" err="1">
                <a:solidFill>
                  <a:srgbClr val="0070C0"/>
                </a:solidFill>
              </a:rPr>
              <a:t>bdiModelA</a:t>
            </a:r>
            <a:endParaRPr lang="en-GB" sz="6400" dirty="0">
              <a:solidFill>
                <a:srgbClr val="0070C0"/>
              </a:solidFill>
            </a:endParaRPr>
          </a:p>
          <a:p>
            <a:r>
              <a:rPr lang="en-GB" sz="6400" dirty="0" smtClean="0"/>
              <a:t>Formula</a:t>
            </a:r>
            <a:r>
              <a:rPr lang="en-GB" sz="6400" dirty="0"/>
              <a:t>: BDI ~ grp * time + Gender + </a:t>
            </a:r>
            <a:r>
              <a:rPr lang="en-GB" sz="6400" dirty="0" err="1"/>
              <a:t>BDIcategory</a:t>
            </a:r>
            <a:r>
              <a:rPr lang="en-GB" sz="6400" dirty="0"/>
              <a:t> + (1 | id)</a:t>
            </a:r>
          </a:p>
          <a:p>
            <a:r>
              <a:rPr lang="en-GB" sz="6400" dirty="0"/>
              <a:t>   Data: </a:t>
            </a:r>
            <a:r>
              <a:rPr lang="en-GB" sz="6400" dirty="0" err="1" smtClean="0"/>
              <a:t>BDIData</a:t>
            </a:r>
            <a:r>
              <a:rPr lang="en-GB" sz="6400" dirty="0" err="1"/>
              <a:t>Fixed</a:t>
            </a:r>
            <a:r>
              <a:rPr lang="en-GB" sz="6400" dirty="0"/>
              <a:t> Effects:</a:t>
            </a:r>
          </a:p>
          <a:p>
            <a:r>
              <a:rPr lang="en-GB" sz="6400" dirty="0"/>
              <a:t>               (Intercept)                </a:t>
            </a:r>
            <a:r>
              <a:rPr lang="en-GB" sz="6400" dirty="0" err="1"/>
              <a:t>grpTreatment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29.5707                     -1.1278  </a:t>
            </a:r>
          </a:p>
          <a:p>
            <a:r>
              <a:rPr lang="en-GB" sz="6400" dirty="0"/>
              <a:t>                    time3m                </a:t>
            </a:r>
            <a:r>
              <a:rPr lang="en-GB" sz="6400" dirty="0" err="1"/>
              <a:t>timeBaseline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 1.5957                      2.6809  </a:t>
            </a:r>
          </a:p>
          <a:p>
            <a:r>
              <a:rPr lang="en-GB" sz="6400" dirty="0"/>
              <a:t>             </a:t>
            </a:r>
            <a:r>
              <a:rPr lang="en-GB" sz="6400" dirty="0" err="1"/>
              <a:t>timeFollow</a:t>
            </a:r>
            <a:r>
              <a:rPr lang="en-GB" sz="6400" dirty="0"/>
              <a:t>-Up                    </a:t>
            </a:r>
            <a:r>
              <a:rPr lang="en-GB" sz="6400" dirty="0" err="1"/>
              <a:t>timePost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-1.1064                     -2.4468  </a:t>
            </a:r>
          </a:p>
          <a:p>
            <a:r>
              <a:rPr lang="en-GB" sz="6400" dirty="0"/>
              <a:t>                </a:t>
            </a:r>
            <a:r>
              <a:rPr lang="en-GB" sz="6400" dirty="0" err="1"/>
              <a:t>GenderMale</a:t>
            </a:r>
            <a:r>
              <a:rPr lang="en-GB" sz="6400" dirty="0"/>
              <a:t>           </a:t>
            </a:r>
            <a:r>
              <a:rPr lang="en-GB" sz="6400" dirty="0" err="1"/>
              <a:t>BDIcategorySevere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 0.4985                      0.7279  </a:t>
            </a:r>
          </a:p>
          <a:p>
            <a:r>
              <a:rPr lang="en-GB" sz="6400" dirty="0"/>
              <a:t>       grpTreatment:time3m   </a:t>
            </a:r>
            <a:r>
              <a:rPr lang="en-GB" sz="6400" dirty="0" err="1"/>
              <a:t>grpTreatment:timeBaseline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 0.9857                     -0.9832  </a:t>
            </a:r>
          </a:p>
          <a:p>
            <a:r>
              <a:rPr lang="en-GB" sz="6400" dirty="0" err="1"/>
              <a:t>grpTreatment:timeFollow-Up</a:t>
            </a:r>
            <a:r>
              <a:rPr lang="en-GB" sz="6400" dirty="0"/>
              <a:t>       </a:t>
            </a:r>
            <a:r>
              <a:rPr lang="en-GB" sz="6400" dirty="0" err="1"/>
              <a:t>grpTreatment:timePost</a:t>
            </a:r>
            <a:r>
              <a:rPr lang="en-GB" sz="6400" dirty="0"/>
              <a:t>  </a:t>
            </a:r>
          </a:p>
          <a:p>
            <a:r>
              <a:rPr lang="en-GB" sz="6400" dirty="0"/>
              <a:t>                    3.9901                      </a:t>
            </a:r>
            <a:r>
              <a:rPr lang="en-GB" sz="6400" dirty="0">
                <a:solidFill>
                  <a:srgbClr val="0070C0"/>
                </a:solidFill>
              </a:rPr>
              <a:t>5.3538 </a:t>
            </a:r>
          </a:p>
          <a:p>
            <a:endParaRPr lang="en-GB" sz="6400" dirty="0" smtClean="0"/>
          </a:p>
        </p:txBody>
      </p:sp>
    </p:spTree>
    <p:extLst>
      <p:ext uri="{BB962C8B-B14F-4D97-AF65-F5344CB8AC3E}">
        <p14:creationId xmlns:p14="http://schemas.microsoft.com/office/powerpoint/2010/main" val="3244204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594758" y="821651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&gt; summary(</a:t>
            </a:r>
            <a:r>
              <a:rPr lang="en-GB" dirty="0" err="1"/>
              <a:t>ef</a:t>
            </a:r>
            <a:r>
              <a:rPr lang="en-GB" dirty="0"/>
              <a:t>)</a:t>
            </a:r>
          </a:p>
          <a:p>
            <a:endParaRPr lang="en-GB" dirty="0"/>
          </a:p>
          <a:p>
            <a:r>
              <a:rPr lang="en-GB" dirty="0"/>
              <a:t> grp*time effect</a:t>
            </a:r>
          </a:p>
          <a:p>
            <a:r>
              <a:rPr lang="en-GB" dirty="0"/>
              <a:t>           time</a:t>
            </a:r>
          </a:p>
          <a:p>
            <a:r>
              <a:rPr lang="en-GB" dirty="0"/>
              <a:t>grp               1m       3m Baseline Follow-Up     Post</a:t>
            </a:r>
          </a:p>
          <a:p>
            <a:r>
              <a:rPr lang="en-GB" dirty="0"/>
              <a:t>  Control   </a:t>
            </a:r>
            <a:r>
              <a:rPr lang="en-GB" dirty="0">
                <a:solidFill>
                  <a:srgbClr val="0070C0"/>
                </a:solidFill>
              </a:rPr>
              <a:t>30.09441 </a:t>
            </a:r>
            <a:r>
              <a:rPr lang="en-GB" dirty="0"/>
              <a:t>31.69015 32.77526  28.98802 </a:t>
            </a:r>
            <a:r>
              <a:rPr lang="en-GB" dirty="0">
                <a:solidFill>
                  <a:srgbClr val="0070C0"/>
                </a:solidFill>
              </a:rPr>
              <a:t>27.64760</a:t>
            </a:r>
          </a:p>
          <a:p>
            <a:r>
              <a:rPr lang="en-GB" dirty="0"/>
              <a:t>  Treatment </a:t>
            </a:r>
            <a:r>
              <a:rPr lang="en-GB" dirty="0">
                <a:solidFill>
                  <a:srgbClr val="0070C0"/>
                </a:solidFill>
              </a:rPr>
              <a:t>28.96658</a:t>
            </a:r>
            <a:r>
              <a:rPr lang="en-GB" dirty="0"/>
              <a:t> 31.54797 30.66425  31.85030 </a:t>
            </a:r>
            <a:r>
              <a:rPr lang="en-GB" dirty="0">
                <a:solidFill>
                  <a:srgbClr val="0070C0"/>
                </a:solidFill>
              </a:rPr>
              <a:t>31.87356</a:t>
            </a:r>
          </a:p>
          <a:p>
            <a:endParaRPr lang="en-GB" dirty="0"/>
          </a:p>
          <a:p>
            <a:r>
              <a:rPr lang="en-GB" dirty="0"/>
              <a:t> Lower 95 Percent Confidence Limits</a:t>
            </a:r>
          </a:p>
          <a:p>
            <a:r>
              <a:rPr lang="en-GB" dirty="0"/>
              <a:t>           time</a:t>
            </a:r>
          </a:p>
          <a:p>
            <a:r>
              <a:rPr lang="en-GB" dirty="0"/>
              <a:t>grp               1m       3m Baseline Follow-Up     Post</a:t>
            </a:r>
          </a:p>
          <a:p>
            <a:r>
              <a:rPr lang="en-GB" dirty="0"/>
              <a:t>  Control   27.28338 28.87912 29.96423  26.17700 24.83657</a:t>
            </a:r>
          </a:p>
          <a:p>
            <a:r>
              <a:rPr lang="en-GB" dirty="0"/>
              <a:t>  Treatment 26.02756 28.60895 27.72523  28.91128 28.93453</a:t>
            </a:r>
          </a:p>
          <a:p>
            <a:endParaRPr lang="en-GB" dirty="0"/>
          </a:p>
          <a:p>
            <a:r>
              <a:rPr lang="en-GB" dirty="0"/>
              <a:t> Upper 95 Percent Confidence Limits</a:t>
            </a:r>
          </a:p>
          <a:p>
            <a:r>
              <a:rPr lang="en-GB" dirty="0"/>
              <a:t>           time</a:t>
            </a:r>
          </a:p>
          <a:p>
            <a:r>
              <a:rPr lang="en-GB" dirty="0"/>
              <a:t>grp               1m       3m Baseline Follow-Up     Post</a:t>
            </a:r>
          </a:p>
          <a:p>
            <a:r>
              <a:rPr lang="en-GB" dirty="0"/>
              <a:t>  Control   32.90544 34.50118 35.58629  31.79905 30.45863</a:t>
            </a:r>
          </a:p>
          <a:p>
            <a:r>
              <a:rPr lang="en-GB" dirty="0"/>
              <a:t>  Treatment 31.90560 34.48700 33.60327  34.78932 34.81258</a:t>
            </a:r>
          </a:p>
        </p:txBody>
      </p:sp>
    </p:spTree>
    <p:extLst>
      <p:ext uri="{BB962C8B-B14F-4D97-AF65-F5344CB8AC3E}">
        <p14:creationId xmlns:p14="http://schemas.microsoft.com/office/powerpoint/2010/main" val="3683663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difference of form: 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time k </a:t>
            </a:r>
            <a:r>
              <a:rPr lang="en-GB" dirty="0" smtClean="0"/>
              <a:t>– 1m) </a:t>
            </a:r>
            <a:r>
              <a:rPr lang="en-GB" dirty="0"/>
              <a:t>in treatment - ( time k </a:t>
            </a:r>
            <a:r>
              <a:rPr lang="en-GB" dirty="0" smtClean="0"/>
              <a:t>– 1m) </a:t>
            </a:r>
            <a:r>
              <a:rPr lang="en-GB" dirty="0"/>
              <a:t>in controls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= </a:t>
            </a:r>
            <a:r>
              <a:rPr lang="en-GB" dirty="0"/>
              <a:t>(31.87-28.97) - </a:t>
            </a:r>
            <a:r>
              <a:rPr lang="en-GB" dirty="0" smtClean="0"/>
              <a:t>(</a:t>
            </a:r>
            <a:r>
              <a:rPr lang="en-GB" dirty="0"/>
              <a:t>27.65-30.09) = 2.90 + 2.44  =  5.34 is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represented by the </a:t>
            </a:r>
            <a:r>
              <a:rPr lang="en-GB" dirty="0" err="1"/>
              <a:t>grpTreatment:timePost</a:t>
            </a:r>
            <a:r>
              <a:rPr lang="en-GB" dirty="0"/>
              <a:t> regression coefficient in </a:t>
            </a:r>
            <a:r>
              <a:rPr lang="en-GB" dirty="0" err="1"/>
              <a:t>bdiModelA</a:t>
            </a:r>
            <a:r>
              <a:rPr lang="en-GB" dirty="0"/>
              <a:t> in </a:t>
            </a:r>
            <a:r>
              <a:rPr lang="en-GB" dirty="0" err="1"/>
              <a:t>lmer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635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by group interaction LRT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&gt; </a:t>
            </a:r>
            <a:r>
              <a:rPr lang="en-GB" dirty="0" err="1">
                <a:solidFill>
                  <a:srgbClr val="0070C0"/>
                </a:solidFill>
              </a:rPr>
              <a:t>anova</a:t>
            </a:r>
            <a:r>
              <a:rPr lang="en-GB" dirty="0">
                <a:solidFill>
                  <a:srgbClr val="0070C0"/>
                </a:solidFill>
              </a:rPr>
              <a:t>(</a:t>
            </a:r>
            <a:r>
              <a:rPr lang="en-GB" dirty="0" err="1">
                <a:solidFill>
                  <a:srgbClr val="0070C0"/>
                </a:solidFill>
              </a:rPr>
              <a:t>bdiModelA,bdiModelB</a:t>
            </a:r>
            <a:r>
              <a:rPr lang="en-GB" dirty="0" smtClean="0">
                <a:solidFill>
                  <a:srgbClr val="0070C0"/>
                </a:solidFill>
              </a:rPr>
              <a:t>)</a:t>
            </a:r>
          </a:p>
          <a:p>
            <a:endParaRPr lang="en-GB" dirty="0"/>
          </a:p>
          <a:p>
            <a:r>
              <a:rPr lang="en-GB" dirty="0"/>
              <a:t>refitting model(s) with ML (instead of REML)</a:t>
            </a:r>
          </a:p>
          <a:p>
            <a:r>
              <a:rPr lang="en-GB" dirty="0"/>
              <a:t>Data: </a:t>
            </a:r>
            <a:r>
              <a:rPr lang="en-GB" dirty="0" err="1"/>
              <a:t>BDIData</a:t>
            </a:r>
            <a:endParaRPr lang="en-GB" dirty="0"/>
          </a:p>
          <a:p>
            <a:r>
              <a:rPr lang="en-GB" dirty="0"/>
              <a:t>Models:</a:t>
            </a:r>
          </a:p>
          <a:p>
            <a:r>
              <a:rPr lang="en-GB" dirty="0" err="1"/>
              <a:t>bdiModelB</a:t>
            </a:r>
            <a:r>
              <a:rPr lang="en-GB" dirty="0"/>
              <a:t>: BDI ~ </a:t>
            </a:r>
            <a:r>
              <a:rPr lang="en-GB" dirty="0">
                <a:solidFill>
                  <a:srgbClr val="0070C0"/>
                </a:solidFill>
              </a:rPr>
              <a:t>grp + time </a:t>
            </a:r>
            <a:r>
              <a:rPr lang="en-GB" dirty="0"/>
              <a:t>+ Gender + </a:t>
            </a:r>
            <a:r>
              <a:rPr lang="en-GB" dirty="0" err="1"/>
              <a:t>BDIcategory</a:t>
            </a:r>
            <a:r>
              <a:rPr lang="en-GB" dirty="0"/>
              <a:t> + (1 | id)</a:t>
            </a:r>
          </a:p>
          <a:p>
            <a:r>
              <a:rPr lang="en-GB" dirty="0" err="1"/>
              <a:t>bdiModelA</a:t>
            </a:r>
            <a:r>
              <a:rPr lang="en-GB" dirty="0"/>
              <a:t>: BDI ~ </a:t>
            </a:r>
            <a:r>
              <a:rPr lang="en-GB" dirty="0">
                <a:solidFill>
                  <a:srgbClr val="0070C0"/>
                </a:solidFill>
              </a:rPr>
              <a:t>grp * time </a:t>
            </a:r>
            <a:r>
              <a:rPr lang="en-GB" dirty="0"/>
              <a:t>+ Gender + </a:t>
            </a:r>
            <a:r>
              <a:rPr lang="en-GB" dirty="0" err="1"/>
              <a:t>BDIcategory</a:t>
            </a:r>
            <a:r>
              <a:rPr lang="en-GB" dirty="0"/>
              <a:t> + (1 | id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/>
              <a:t>          </a:t>
            </a:r>
            <a:r>
              <a:rPr lang="en-GB" dirty="0" err="1"/>
              <a:t>npar</a:t>
            </a:r>
            <a:r>
              <a:rPr lang="en-GB" dirty="0"/>
              <a:t>    AIC    BIC  </a:t>
            </a:r>
            <a:r>
              <a:rPr lang="en-GB" dirty="0" err="1"/>
              <a:t>logLik</a:t>
            </a:r>
            <a:r>
              <a:rPr lang="en-GB" dirty="0"/>
              <a:t> deviance  </a:t>
            </a:r>
            <a:r>
              <a:rPr lang="en-GB" dirty="0" err="1"/>
              <a:t>Chisq</a:t>
            </a:r>
            <a:r>
              <a:rPr lang="en-GB" dirty="0"/>
              <a:t> </a:t>
            </a:r>
            <a:r>
              <a:rPr lang="en-GB" dirty="0" err="1"/>
              <a:t>Df</a:t>
            </a:r>
            <a:r>
              <a:rPr lang="en-GB" dirty="0"/>
              <a:t> </a:t>
            </a:r>
            <a:r>
              <a:rPr lang="en-GB" dirty="0" err="1"/>
              <a:t>Pr</a:t>
            </a:r>
            <a:r>
              <a:rPr lang="en-GB" dirty="0"/>
              <a:t>(&gt;</a:t>
            </a:r>
            <a:r>
              <a:rPr lang="en-GB" dirty="0" err="1"/>
              <a:t>Chisq</a:t>
            </a:r>
            <a:r>
              <a:rPr lang="en-GB" dirty="0"/>
              <a:t>)</a:t>
            </a:r>
          </a:p>
          <a:p>
            <a:r>
              <a:rPr lang="en-GB" dirty="0" err="1"/>
              <a:t>bdiModelB</a:t>
            </a:r>
            <a:r>
              <a:rPr lang="en-GB" dirty="0"/>
              <a:t>   </a:t>
            </a:r>
            <a:r>
              <a:rPr lang="en-GB" dirty="0">
                <a:solidFill>
                  <a:srgbClr val="0070C0"/>
                </a:solidFill>
              </a:rPr>
              <a:t>10</a:t>
            </a:r>
            <a:r>
              <a:rPr lang="en-GB" dirty="0"/>
              <a:t> 3345.4 3386.5 -1662.7   3325.4                     </a:t>
            </a:r>
          </a:p>
          <a:p>
            <a:r>
              <a:rPr lang="en-GB" dirty="0" err="1"/>
              <a:t>bdiModelA</a:t>
            </a:r>
            <a:r>
              <a:rPr lang="en-GB" dirty="0"/>
              <a:t>   </a:t>
            </a:r>
            <a:r>
              <a:rPr lang="en-GB" dirty="0">
                <a:solidFill>
                  <a:srgbClr val="0070C0"/>
                </a:solidFill>
              </a:rPr>
              <a:t>14</a:t>
            </a:r>
            <a:r>
              <a:rPr lang="en-GB" dirty="0"/>
              <a:t> 3346.4 3403.9 -1659.2   </a:t>
            </a:r>
            <a:r>
              <a:rPr lang="en-GB" dirty="0">
                <a:solidFill>
                  <a:srgbClr val="0070C0"/>
                </a:solidFill>
              </a:rPr>
              <a:t>3318.4 7.0687  4     0.1323</a:t>
            </a:r>
          </a:p>
          <a:p>
            <a:r>
              <a:rPr lang="en-GB" dirty="0"/>
              <a:t>&gt;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694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Conversion of t values </a:t>
            </a:r>
            <a:r>
              <a:rPr lang="en-GB" dirty="0"/>
              <a:t>to Cohen’s d (</a:t>
            </a:r>
            <a:r>
              <a:rPr lang="en-GB" dirty="0" err="1" smtClean="0"/>
              <a:t>Pustejovsky</a:t>
            </a:r>
            <a:r>
              <a:rPr lang="en-GB" dirty="0" smtClean="0"/>
              <a:t> </a:t>
            </a:r>
            <a:r>
              <a:rPr lang="en-GB" dirty="0"/>
              <a:t>(2014</a:t>
            </a:r>
            <a:r>
              <a:rPr lang="en-GB" dirty="0" smtClean="0"/>
              <a:t>))</a:t>
            </a:r>
          </a:p>
          <a:p>
            <a:r>
              <a:rPr lang="pt-BR" dirty="0"/>
              <a:t>Cohen's d = t [Sqrt(1/n1 + 1/n2</a:t>
            </a:r>
            <a:r>
              <a:rPr lang="pt-BR" dirty="0" smtClean="0"/>
              <a:t>)] (two independent groups)</a:t>
            </a:r>
          </a:p>
          <a:p>
            <a:pPr marL="3657600" lvl="8" indent="0">
              <a:buNone/>
            </a:pPr>
            <a:endParaRPr lang="pt-BR" dirty="0" smtClean="0"/>
          </a:p>
          <a:p>
            <a:pPr marL="3657600" lvl="8" indent="0">
              <a:buNone/>
            </a:pPr>
            <a:r>
              <a:rPr lang="pt-BR" sz="2400" dirty="0" smtClean="0"/>
              <a:t>Value            Std.Error        DF         t-value       p-value</a:t>
            </a:r>
            <a:endParaRPr lang="pt-BR" sz="2400" dirty="0"/>
          </a:p>
          <a:p>
            <a:r>
              <a:rPr lang="pt-BR" dirty="0">
                <a:solidFill>
                  <a:srgbClr val="0070C0"/>
                </a:solidFill>
              </a:rPr>
              <a:t>grpTreatment:timePost      </a:t>
            </a:r>
            <a:r>
              <a:rPr lang="pt-BR" dirty="0" smtClean="0">
                <a:solidFill>
                  <a:srgbClr val="0070C0"/>
                </a:solidFill>
              </a:rPr>
              <a:t>          </a:t>
            </a:r>
            <a:r>
              <a:rPr lang="pt-BR" dirty="0">
                <a:solidFill>
                  <a:srgbClr val="0070C0"/>
                </a:solidFill>
              </a:rPr>
              <a:t>5.353785 </a:t>
            </a:r>
            <a:r>
              <a:rPr lang="pt-BR" dirty="0" smtClean="0">
                <a:solidFill>
                  <a:srgbClr val="0070C0"/>
                </a:solidFill>
              </a:rPr>
              <a:t>    2.8851709    352  </a:t>
            </a:r>
            <a:r>
              <a:rPr lang="pt-BR" dirty="0">
                <a:solidFill>
                  <a:srgbClr val="FF0000"/>
                </a:solidFill>
              </a:rPr>
              <a:t>1.855622</a:t>
            </a:r>
            <a:r>
              <a:rPr lang="pt-BR" dirty="0">
                <a:solidFill>
                  <a:srgbClr val="0070C0"/>
                </a:solidFill>
              </a:rPr>
              <a:t>  0.0643</a:t>
            </a:r>
          </a:p>
          <a:p>
            <a:endParaRPr lang="pt-BR" dirty="0" smtClean="0"/>
          </a:p>
          <a:p>
            <a:r>
              <a:rPr lang="en-GB" dirty="0">
                <a:solidFill>
                  <a:srgbClr val="0070C0"/>
                </a:solidFill>
              </a:rPr>
              <a:t>summary(</a:t>
            </a:r>
            <a:r>
              <a:rPr lang="en-GB" dirty="0" err="1">
                <a:solidFill>
                  <a:srgbClr val="0070C0"/>
                </a:solidFill>
              </a:rPr>
              <a:t>as.factor</a:t>
            </a:r>
            <a:r>
              <a:rPr lang="en-GB" dirty="0">
                <a:solidFill>
                  <a:srgbClr val="0070C0"/>
                </a:solidFill>
              </a:rPr>
              <a:t>(</a:t>
            </a:r>
            <a:r>
              <a:rPr lang="en-GB" dirty="0" err="1">
                <a:solidFill>
                  <a:srgbClr val="0070C0"/>
                </a:solidFill>
              </a:rPr>
              <a:t>BDIData$grp</a:t>
            </a:r>
            <a:r>
              <a:rPr lang="en-GB" dirty="0">
                <a:solidFill>
                  <a:srgbClr val="0070C0"/>
                </a:solidFill>
              </a:rPr>
              <a:t>))</a:t>
            </a:r>
          </a:p>
          <a:p>
            <a:r>
              <a:rPr lang="en-GB" dirty="0"/>
              <a:t>  Control Treatment </a:t>
            </a:r>
          </a:p>
          <a:p>
            <a:r>
              <a:rPr lang="en-GB" dirty="0"/>
              <a:t>      235       215 </a:t>
            </a:r>
            <a:endParaRPr lang="en-GB" dirty="0" smtClean="0"/>
          </a:p>
          <a:p>
            <a:r>
              <a:rPr lang="pt-BR" dirty="0" smtClean="0">
                <a:solidFill>
                  <a:srgbClr val="0070C0"/>
                </a:solidFill>
              </a:rPr>
              <a:t>library(psych</a:t>
            </a:r>
            <a:r>
              <a:rPr lang="pt-BR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t2d(t=1.86,n1=235,n2=2151.86* sqrt(1/235 + 1/210)</a:t>
            </a: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d.ci(0.17,n1=235,n2=215)                      </a:t>
            </a:r>
            <a:r>
              <a:rPr lang="en-GB" dirty="0" smtClean="0"/>
              <a:t> </a:t>
            </a:r>
            <a:r>
              <a:rPr lang="en-GB" dirty="0"/>
              <a:t>lower effect     </a:t>
            </a:r>
            <a:r>
              <a:rPr lang="en-GB" dirty="0" smtClean="0"/>
              <a:t>        upper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                                                            [</a:t>
            </a:r>
            <a:r>
              <a:rPr lang="en-GB" dirty="0"/>
              <a:t>1,] -0.0153978   0.17 0.3552099</a:t>
            </a:r>
            <a:endParaRPr lang="pt-BR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893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sizes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4945"/>
            <a:ext cx="10320867" cy="4422775"/>
          </a:xfrm>
        </p:spPr>
        <p:txBody>
          <a:bodyPr>
            <a:normAutofit fontScale="25000" lnSpcReduction="20000"/>
          </a:bodyPr>
          <a:lstStyle/>
          <a:p>
            <a:r>
              <a:rPr lang="en-GB" dirty="0"/>
              <a:t> </a:t>
            </a:r>
            <a:r>
              <a:rPr lang="en-GB" dirty="0" err="1"/>
              <a:t>ef</a:t>
            </a:r>
            <a:r>
              <a:rPr lang="en-GB" dirty="0"/>
              <a:t> &lt;- effect("</a:t>
            </a:r>
            <a:r>
              <a:rPr lang="en-GB" dirty="0" err="1"/>
              <a:t>grp:time</a:t>
            </a:r>
            <a:r>
              <a:rPr lang="en-GB" dirty="0"/>
              <a:t>", </a:t>
            </a:r>
            <a:r>
              <a:rPr lang="en-GB" dirty="0" err="1"/>
              <a:t>bdiModelA</a:t>
            </a:r>
            <a:r>
              <a:rPr lang="en-GB" dirty="0"/>
              <a:t>)</a:t>
            </a:r>
          </a:p>
          <a:p>
            <a:r>
              <a:rPr lang="en-GB" dirty="0">
                <a:solidFill>
                  <a:srgbClr val="0070C0"/>
                </a:solidFill>
              </a:rPr>
              <a:t>&gt; </a:t>
            </a:r>
            <a:r>
              <a:rPr lang="en-GB" sz="5600" dirty="0">
                <a:solidFill>
                  <a:srgbClr val="0070C0"/>
                </a:solidFill>
              </a:rPr>
              <a:t>summary(</a:t>
            </a:r>
            <a:r>
              <a:rPr lang="en-GB" sz="5600" dirty="0" err="1">
                <a:solidFill>
                  <a:srgbClr val="0070C0"/>
                </a:solidFill>
              </a:rPr>
              <a:t>ef</a:t>
            </a:r>
            <a:r>
              <a:rPr lang="en-GB" sz="5600" dirty="0">
                <a:solidFill>
                  <a:srgbClr val="0070C0"/>
                </a:solidFill>
              </a:rPr>
              <a:t>)</a:t>
            </a:r>
          </a:p>
          <a:p>
            <a:endParaRPr lang="en-GB" sz="5600" dirty="0"/>
          </a:p>
          <a:p>
            <a:r>
              <a:rPr lang="en-GB" sz="5600" dirty="0"/>
              <a:t> grp*time effect</a:t>
            </a:r>
          </a:p>
          <a:p>
            <a:r>
              <a:rPr lang="en-GB" sz="5600" dirty="0"/>
              <a:t>           time</a:t>
            </a:r>
          </a:p>
          <a:p>
            <a:r>
              <a:rPr lang="en-GB" sz="5600" dirty="0"/>
              <a:t>grp               1m       3m Baseline Follow-Up     Post</a:t>
            </a:r>
          </a:p>
          <a:p>
            <a:r>
              <a:rPr lang="en-GB" sz="5600" dirty="0"/>
              <a:t>  Control   30.09441 31.69015 32.77526  28.98802 27.64760</a:t>
            </a:r>
          </a:p>
          <a:p>
            <a:r>
              <a:rPr lang="en-GB" sz="5600" dirty="0"/>
              <a:t>  Treatment 28.96658 31.54797 30.66425  31.85030 31.87356</a:t>
            </a:r>
          </a:p>
          <a:p>
            <a:endParaRPr lang="en-GB" sz="5600" dirty="0"/>
          </a:p>
          <a:p>
            <a:r>
              <a:rPr lang="en-GB" sz="5600" dirty="0"/>
              <a:t> Lower 95 Percent Confidence Limits</a:t>
            </a:r>
          </a:p>
          <a:p>
            <a:r>
              <a:rPr lang="en-GB" sz="5600" dirty="0"/>
              <a:t>           time</a:t>
            </a:r>
          </a:p>
          <a:p>
            <a:r>
              <a:rPr lang="en-GB" sz="5600" dirty="0"/>
              <a:t>grp               1m       3m Baseline Follow-Up     Post</a:t>
            </a:r>
          </a:p>
          <a:p>
            <a:r>
              <a:rPr lang="en-GB" sz="5600" dirty="0"/>
              <a:t>  Control   27.28338 28.87912 29.96423  26.17700 24.83657</a:t>
            </a:r>
          </a:p>
          <a:p>
            <a:r>
              <a:rPr lang="en-GB" sz="5600" dirty="0"/>
              <a:t>  Treatment 26.02756 28.60895 27.72523  28.91128 28.93453</a:t>
            </a:r>
          </a:p>
          <a:p>
            <a:endParaRPr lang="en-GB" sz="5600" dirty="0"/>
          </a:p>
          <a:p>
            <a:r>
              <a:rPr lang="en-GB" sz="5600" dirty="0"/>
              <a:t> Upper 95 Percent Confidence Limits</a:t>
            </a:r>
          </a:p>
          <a:p>
            <a:r>
              <a:rPr lang="en-GB" sz="5600" dirty="0"/>
              <a:t>           time</a:t>
            </a:r>
          </a:p>
          <a:p>
            <a:r>
              <a:rPr lang="en-GB" sz="5600" dirty="0"/>
              <a:t>grp               1m       3m Baseline Follow-Up     Post</a:t>
            </a:r>
          </a:p>
          <a:p>
            <a:r>
              <a:rPr lang="en-GB" sz="5600" dirty="0"/>
              <a:t>  Control   32.90544 34.50118 35.58629  31.79905 30.45863</a:t>
            </a:r>
          </a:p>
          <a:p>
            <a:r>
              <a:rPr lang="en-GB" sz="5600" dirty="0"/>
              <a:t>  Treatment 31.90560 34.48700 33.60327  34.78932 34.81258</a:t>
            </a:r>
          </a:p>
          <a:p>
            <a:endParaRPr lang="en-GB" sz="5600" dirty="0"/>
          </a:p>
        </p:txBody>
      </p:sp>
    </p:spTree>
    <p:extLst>
      <p:ext uri="{BB962C8B-B14F-4D97-AF65-F5344CB8AC3E}">
        <p14:creationId xmlns:p14="http://schemas.microsoft.com/office/powerpoint/2010/main" val="296392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Orthogonal polynomials: Wilson et al. (2000)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solidFill>
                  <a:srgbClr val="0070C0"/>
                </a:solidFill>
              </a:rPr>
              <a:t>orth_poly</a:t>
            </a:r>
            <a:r>
              <a:rPr lang="en-GB" dirty="0">
                <a:solidFill>
                  <a:srgbClr val="0070C0"/>
                </a:solidFill>
              </a:rPr>
              <a:t> &lt;- poly(yy2$V14, degree=2)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p301 &lt;- lm(yy2$V12 ~ </a:t>
            </a:r>
            <a:r>
              <a:rPr lang="en-GB" dirty="0" err="1">
                <a:solidFill>
                  <a:srgbClr val="0070C0"/>
                </a:solidFill>
              </a:rPr>
              <a:t>orth_poly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p301 &lt;- lm(yy2$V12 ~ yy2$V14 + I(yy2$V14^2))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33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Changes over time </a:t>
            </a:r>
            <a:endParaRPr lang="en-GB" dirty="0"/>
          </a:p>
        </p:txBody>
      </p:sp>
      <p:graphicFrame>
        <p:nvGraphicFramePr>
          <p:cNvPr id="4" name="Object 102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577848"/>
              </p:ext>
            </p:extLst>
          </p:nvPr>
        </p:nvGraphicFramePr>
        <p:xfrm>
          <a:off x="2807229" y="2210446"/>
          <a:ext cx="5913438" cy="4143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" name="Worksheet" r:id="rId3" imgW="4105175" imgH="2876662" progId="Excel.Sheet.8">
                  <p:embed/>
                </p:oleObj>
              </mc:Choice>
              <mc:Fallback>
                <p:oleObj name="Worksheet" r:id="rId3" imgW="4105175" imgH="2876662" progId="Excel.Sheet.8">
                  <p:embed/>
                  <p:pic>
                    <p:nvPicPr>
                      <p:cNvPr id="2970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7229" y="2210446"/>
                        <a:ext cx="5913438" cy="41435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3664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Orthogonal polynomials of learning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7093" y="1825625"/>
            <a:ext cx="43578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16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BDI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data: quadratic polynomial fits (N=90); different intercepts, same slope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24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sz="2000" dirty="0" err="1" smtClean="0">
                <a:solidFill>
                  <a:srgbClr val="0070C0"/>
                </a:solidFill>
              </a:rPr>
              <a:t>bdiModelA</a:t>
            </a:r>
            <a:r>
              <a:rPr lang="en-GB" sz="2000" dirty="0" smtClean="0">
                <a:solidFill>
                  <a:srgbClr val="0070C0"/>
                </a:solidFill>
              </a:rPr>
              <a:t>   </a:t>
            </a:r>
            <a:r>
              <a:rPr lang="en-GB" sz="2000" dirty="0">
                <a:solidFill>
                  <a:srgbClr val="0070C0"/>
                </a:solidFill>
              </a:rPr>
              <a:t>&lt;- </a:t>
            </a:r>
            <a:r>
              <a:rPr lang="en-GB" sz="2000" dirty="0" err="1">
                <a:solidFill>
                  <a:srgbClr val="0070C0"/>
                </a:solidFill>
              </a:rPr>
              <a:t>lmer</a:t>
            </a:r>
            <a:r>
              <a:rPr lang="en-GB" sz="2000" dirty="0">
                <a:solidFill>
                  <a:srgbClr val="0070C0"/>
                </a:solidFill>
              </a:rPr>
              <a:t>(BDI~time2+I(time2^2) + (1|id),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70C0"/>
                </a:solidFill>
              </a:rPr>
              <a:t>                   data=</a:t>
            </a:r>
            <a:r>
              <a:rPr lang="en-GB" sz="2000" dirty="0" err="1">
                <a:solidFill>
                  <a:srgbClr val="0070C0"/>
                </a:solidFill>
              </a:rPr>
              <a:t>BDIData</a:t>
            </a:r>
            <a:r>
              <a:rPr lang="en-GB" sz="2000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5" y="1476375"/>
            <a:ext cx="5391150" cy="53816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5200" y="294798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>
                <a:solidFill>
                  <a:srgbClr val="0070C0"/>
                </a:solidFill>
              </a:rPr>
              <a:t>pred</a:t>
            </a:r>
            <a:r>
              <a:rPr lang="en-GB" dirty="0">
                <a:solidFill>
                  <a:srgbClr val="0070C0"/>
                </a:solidFill>
              </a:rPr>
              <a:t> &lt;- fitted(</a:t>
            </a:r>
            <a:r>
              <a:rPr lang="en-GB" dirty="0" err="1">
                <a:solidFill>
                  <a:srgbClr val="0070C0"/>
                </a:solidFill>
              </a:rPr>
              <a:t>bdiModelA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  <a:p>
            <a:r>
              <a:rPr lang="en-GB" dirty="0">
                <a:solidFill>
                  <a:srgbClr val="0070C0"/>
                </a:solidFill>
              </a:rPr>
              <a:t>plot(time2,pred</a:t>
            </a:r>
            <a:r>
              <a:rPr lang="en-GB" dirty="0" smtClean="0">
                <a:solidFill>
                  <a:srgbClr val="0070C0"/>
                </a:solidFill>
              </a:rPr>
              <a:t>)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r>
              <a:rPr lang="en-GB" dirty="0" smtClean="0"/>
              <a:t>(time2 = time expressed as a numeric)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68717" y="4006855"/>
            <a:ext cx="38318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/>
              <a:t>Is there a time^2 by group interaction?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9669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</a:t>
            </a:r>
            <a:r>
              <a:rPr lang="en-GB" dirty="0" err="1" smtClean="0"/>
              <a:t>changepoint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7093" y="1825625"/>
            <a:ext cx="43578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707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</a:t>
            </a:r>
            <a:r>
              <a:rPr lang="en-GB" dirty="0" err="1" smtClean="0"/>
              <a:t>changepoint</a:t>
            </a:r>
            <a:r>
              <a:rPr lang="en-GB" dirty="0" smtClean="0"/>
              <a:t> as a regression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Y = A + B1 (time-K1)[I(time&lt;=k1)] + B2 (time-K1) [I(time&gt;=k1</a:t>
            </a:r>
            <a:r>
              <a:rPr lang="en-GB" dirty="0" smtClean="0"/>
              <a:t>)]</a:t>
            </a:r>
          </a:p>
          <a:p>
            <a:pPr marL="0" indent="0">
              <a:buNone/>
            </a:pPr>
            <a:r>
              <a:rPr lang="en-GB" dirty="0" smtClean="0"/>
              <a:t>where </a:t>
            </a:r>
            <a:r>
              <a:rPr lang="en-GB" dirty="0"/>
              <a:t>I() is the indicator function. </a:t>
            </a:r>
            <a:r>
              <a:rPr lang="en-GB" dirty="0" err="1"/>
              <a:t>npts</a:t>
            </a:r>
            <a:r>
              <a:rPr lang="en-GB" dirty="0"/>
              <a:t> in </a:t>
            </a:r>
            <a:r>
              <a:rPr lang="en-GB" dirty="0" smtClean="0"/>
              <a:t>the </a:t>
            </a:r>
            <a:r>
              <a:rPr lang="en-GB" dirty="0"/>
              <a:t>code below are the number of time points (equal to 10 in this example</a:t>
            </a:r>
            <a:r>
              <a:rPr lang="en-GB" dirty="0" smtClean="0"/>
              <a:t>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K1=3; two linear predictors both zero at the third </a:t>
            </a:r>
            <a:r>
              <a:rPr lang="en-GB" dirty="0" err="1" smtClean="0"/>
              <a:t>timepoint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nl-NL" dirty="0"/>
              <a:t>&gt; gp1</a:t>
            </a:r>
          </a:p>
          <a:p>
            <a:pPr marL="0" indent="0">
              <a:buNone/>
            </a:pPr>
            <a:r>
              <a:rPr lang="nl-NL" dirty="0"/>
              <a:t> [1] -2 -1  0  0  0  0  0  0  0  0</a:t>
            </a:r>
          </a:p>
          <a:p>
            <a:pPr marL="0" indent="0">
              <a:buNone/>
            </a:pPr>
            <a:r>
              <a:rPr lang="nl-NL" dirty="0"/>
              <a:t>&gt; gp2</a:t>
            </a:r>
          </a:p>
          <a:p>
            <a:pPr marL="0" indent="0">
              <a:buNone/>
            </a:pPr>
            <a:r>
              <a:rPr lang="nl-NL" dirty="0"/>
              <a:t> [1] 0 0 0 1 2 3 4 5 6 7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431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is the </a:t>
            </a:r>
            <a:r>
              <a:rPr lang="en-GB" dirty="0" err="1" smtClean="0"/>
              <a:t>changepoint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Permuting through all possible </a:t>
            </a:r>
            <a:r>
              <a:rPr lang="en-GB" dirty="0" err="1" smtClean="0"/>
              <a:t>changepoints</a:t>
            </a:r>
            <a:r>
              <a:rPr lang="en-GB" dirty="0" smtClean="0"/>
              <a:t> the best fit is a </a:t>
            </a:r>
            <a:r>
              <a:rPr lang="en-GB" dirty="0" err="1" smtClean="0"/>
              <a:t>changepoint</a:t>
            </a:r>
            <a:r>
              <a:rPr lang="en-GB" dirty="0" smtClean="0"/>
              <a:t> at time 5 (lowest RSS)</a:t>
            </a:r>
          </a:p>
          <a:p>
            <a:endParaRPr lang="en-GB" dirty="0"/>
          </a:p>
          <a:p>
            <a:r>
              <a:rPr lang="en-GB" dirty="0" smtClean="0"/>
              <a:t>print(rss1</a:t>
            </a:r>
            <a:r>
              <a:rPr lang="en-GB" dirty="0"/>
              <a:t>)</a:t>
            </a:r>
          </a:p>
          <a:p>
            <a:r>
              <a:rPr lang="en-GB" dirty="0"/>
              <a:t> [1] 37.587879 26.072222 15.911538 11.560790  </a:t>
            </a:r>
            <a:r>
              <a:rPr lang="en-GB" dirty="0">
                <a:solidFill>
                  <a:srgbClr val="FF0000"/>
                </a:solidFill>
              </a:rPr>
              <a:t>8.494118</a:t>
            </a:r>
            <a:r>
              <a:rPr lang="en-GB" dirty="0"/>
              <a:t> 15.123529 27.277812</a:t>
            </a:r>
          </a:p>
          <a:p>
            <a:r>
              <a:rPr lang="en-GB" dirty="0"/>
              <a:t> [8] 33.815385 36.472222 37.587879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1931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number of  </a:t>
            </a:r>
            <a:r>
              <a:rPr lang="en-GB" dirty="0" err="1" smtClean="0"/>
              <a:t>changepoints</a:t>
            </a:r>
            <a:r>
              <a:rPr lang="en-GB" dirty="0" smtClean="0"/>
              <a:t> (</a:t>
            </a:r>
            <a:r>
              <a:rPr lang="en-GB" dirty="0" err="1" smtClean="0"/>
              <a:t>Kashlak</a:t>
            </a:r>
            <a:r>
              <a:rPr lang="en-GB" dirty="0" smtClean="0"/>
              <a:t>, 2019)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480" y="1825625"/>
            <a:ext cx="4359039" cy="43513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56933" y="136396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>
                <a:solidFill>
                  <a:srgbClr val="0070C0"/>
                </a:solidFill>
              </a:rPr>
              <a:t>cpt.meanvar</a:t>
            </a:r>
            <a:r>
              <a:rPr lang="en-GB" dirty="0">
                <a:solidFill>
                  <a:srgbClr val="0070C0"/>
                </a:solidFill>
              </a:rPr>
              <a:t>(</a:t>
            </a:r>
            <a:r>
              <a:rPr lang="en-GB" dirty="0" err="1">
                <a:solidFill>
                  <a:srgbClr val="0070C0"/>
                </a:solidFill>
              </a:rPr>
              <a:t>x,penalty</a:t>
            </a:r>
            <a:r>
              <a:rPr lang="en-GB" dirty="0">
                <a:solidFill>
                  <a:srgbClr val="0070C0"/>
                </a:solidFill>
              </a:rPr>
              <a:t>="Manual",</a:t>
            </a:r>
            <a:r>
              <a:rPr lang="en-GB" dirty="0" err="1">
                <a:solidFill>
                  <a:srgbClr val="0070C0"/>
                </a:solidFill>
              </a:rPr>
              <a:t>pen.value</a:t>
            </a:r>
            <a:r>
              <a:rPr lang="en-GB" dirty="0">
                <a:solidFill>
                  <a:srgbClr val="0070C0"/>
                </a:solidFill>
              </a:rPr>
              <a:t>="4*log(n)",method="</a:t>
            </a:r>
            <a:r>
              <a:rPr lang="en-GB" dirty="0" err="1">
                <a:solidFill>
                  <a:srgbClr val="0070C0"/>
                </a:solidFill>
              </a:rPr>
              <a:t>BinSeg</a:t>
            </a:r>
            <a:r>
              <a:rPr lang="en-GB" dirty="0">
                <a:solidFill>
                  <a:srgbClr val="0070C0"/>
                </a:solidFill>
              </a:rPr>
              <a:t>",Q=5,class=F)</a:t>
            </a:r>
          </a:p>
          <a:p>
            <a:r>
              <a:rPr lang="en-GB" dirty="0"/>
              <a:t>[1]  </a:t>
            </a:r>
            <a:r>
              <a:rPr lang="en-GB" dirty="0">
                <a:solidFill>
                  <a:srgbClr val="FF0000"/>
                </a:solidFill>
              </a:rPr>
              <a:t>50 100 150 152 </a:t>
            </a:r>
            <a:r>
              <a:rPr lang="en-GB" dirty="0"/>
              <a:t>200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098800"/>
            <a:ext cx="3759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Where mean and/or variance changes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812721" y="1904886"/>
            <a:ext cx="40822" cy="48985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50181" y="2287290"/>
            <a:ext cx="270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Number of </a:t>
            </a:r>
            <a:r>
              <a:rPr lang="en-GB" dirty="0" err="1" smtClean="0">
                <a:solidFill>
                  <a:srgbClr val="FF0000"/>
                </a:solidFill>
              </a:rPr>
              <a:t>changepoints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360784" y="1646809"/>
            <a:ext cx="40822" cy="48985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09240" y="1917958"/>
            <a:ext cx="3103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User specified penalty function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677878" y="4466122"/>
            <a:ext cx="682906" cy="1925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401606" y="3659598"/>
            <a:ext cx="938542" cy="81614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348880" y="3659598"/>
            <a:ext cx="1495709" cy="1383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7096734" y="3673428"/>
            <a:ext cx="1107712" cy="70474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4081" y="2702186"/>
            <a:ext cx="1201016" cy="79864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484403" y="3628539"/>
            <a:ext cx="3749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Extra variation, same slope of change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02013" y="3254007"/>
            <a:ext cx="5068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dirty="0" smtClean="0">
                <a:solidFill>
                  <a:srgbClr val="FF0000"/>
                </a:solidFill>
              </a:rPr>
              <a:t>}</a:t>
            </a:r>
            <a:endParaRPr lang="en-GB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2175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Kashlak</a:t>
            </a:r>
            <a:r>
              <a:rPr lang="en-GB" dirty="0" smtClean="0"/>
              <a:t>, 2019 Oscar speech data: MBIC penalty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5625"/>
            <a:ext cx="1051560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5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</a:t>
            </a:r>
            <a:r>
              <a:rPr lang="en-GB" dirty="0" smtClean="0"/>
              <a:t>ow </a:t>
            </a:r>
            <a:r>
              <a:rPr lang="en-GB" dirty="0" err="1" smtClean="0"/>
              <a:t>mean.var</a:t>
            </a:r>
            <a:r>
              <a:rPr lang="en-GB" dirty="0" smtClean="0"/>
              <a:t> locates </a:t>
            </a:r>
            <a:r>
              <a:rPr lang="en-GB" dirty="0" err="1" smtClean="0"/>
              <a:t>changepoints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mtClean="0"/>
              <a:t>Cpt.Meanvar</a:t>
            </a:r>
            <a:r>
              <a:rPr lang="en-GB" dirty="0" smtClean="0"/>
              <a:t> is </a:t>
            </a:r>
            <a:r>
              <a:rPr lang="en-GB" dirty="0"/>
              <a:t>i</a:t>
            </a:r>
            <a:r>
              <a:rPr lang="en-GB" dirty="0" smtClean="0"/>
              <a:t>n the </a:t>
            </a:r>
            <a:r>
              <a:rPr lang="en-GB" dirty="0" err="1" smtClean="0"/>
              <a:t>changepoint</a:t>
            </a:r>
            <a:r>
              <a:rPr lang="en-GB" dirty="0" smtClean="0"/>
              <a:t> library in R</a:t>
            </a:r>
          </a:p>
          <a:p>
            <a:endParaRPr lang="en-GB" dirty="0" smtClean="0"/>
          </a:p>
          <a:p>
            <a:r>
              <a:rPr lang="en-GB" dirty="0" smtClean="0"/>
              <a:t>Compares Residual SS for pairs of intervals of data to find </a:t>
            </a:r>
            <a:r>
              <a:rPr lang="en-GB" dirty="0" err="1" smtClean="0"/>
              <a:t>changepoint</a:t>
            </a:r>
            <a:endParaRPr lang="en-GB" dirty="0" smtClean="0"/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Penalty function (scaler*log(n)) increasing for each succeeding time point, n, reduces the danger of finding too many </a:t>
            </a:r>
            <a:r>
              <a:rPr lang="en-GB" dirty="0" err="1" smtClean="0"/>
              <a:t>changepoints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/>
              <a:t>AIC = n ln(RSS/n) + 2 number of terms in </a:t>
            </a:r>
            <a:r>
              <a:rPr lang="en-GB" dirty="0" err="1" smtClean="0"/>
              <a:t>changepoint</a:t>
            </a:r>
            <a:r>
              <a:rPr lang="en-GB" dirty="0" smtClean="0"/>
              <a:t> model </a:t>
            </a:r>
          </a:p>
          <a:p>
            <a:r>
              <a:rPr lang="en-GB" dirty="0" smtClean="0"/>
              <a:t>BIC = </a:t>
            </a:r>
            <a:r>
              <a:rPr lang="en-GB" dirty="0"/>
              <a:t>n ln(RSS/n) + </a:t>
            </a:r>
            <a:r>
              <a:rPr lang="en-GB" dirty="0" smtClean="0"/>
              <a:t>number of terms in </a:t>
            </a:r>
            <a:r>
              <a:rPr lang="en-GB" dirty="0" err="1" smtClean="0"/>
              <a:t>changepoint</a:t>
            </a:r>
            <a:r>
              <a:rPr lang="en-GB" dirty="0" smtClean="0"/>
              <a:t> model*log(n)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6423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Generalised Additive Models (Gams)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Y = Gam(t) = intercept + s(</a:t>
            </a:r>
            <a:r>
              <a:rPr lang="en-GB" dirty="0" err="1" smtClean="0"/>
              <a:t>t,k</a:t>
            </a:r>
            <a:r>
              <a:rPr lang="en-GB" dirty="0" smtClean="0"/>
              <a:t>) + covariates</a:t>
            </a:r>
          </a:p>
          <a:p>
            <a:pPr marL="0" indent="0">
              <a:buNone/>
            </a:pPr>
            <a:r>
              <a:rPr lang="en-GB" dirty="0"/>
              <a:t>w</a:t>
            </a:r>
            <a:r>
              <a:rPr lang="en-GB" dirty="0" smtClean="0"/>
              <a:t>here s() is a smoothing parameter with </a:t>
            </a:r>
            <a:r>
              <a:rPr lang="en-GB" dirty="0" err="1" smtClean="0"/>
              <a:t>upto</a:t>
            </a:r>
            <a:r>
              <a:rPr lang="en-GB" dirty="0" smtClean="0"/>
              <a:t> k knots, joins polynomials together, the knots form the joining points</a:t>
            </a:r>
          </a:p>
          <a:p>
            <a:endParaRPr lang="en-GB" dirty="0"/>
          </a:p>
          <a:p>
            <a:r>
              <a:rPr lang="en-GB" dirty="0" smtClean="0"/>
              <a:t>Y can be a continuous score, binomial or counts (like a GLM)</a:t>
            </a:r>
          </a:p>
          <a:p>
            <a:r>
              <a:rPr lang="en-GB" dirty="0"/>
              <a:t>C</a:t>
            </a:r>
            <a:r>
              <a:rPr lang="en-GB" dirty="0" smtClean="0"/>
              <a:t>an extend GAM to GA</a:t>
            </a:r>
            <a:r>
              <a:rPr lang="en-GB" dirty="0" smtClean="0">
                <a:solidFill>
                  <a:srgbClr val="FF0000"/>
                </a:solidFill>
              </a:rPr>
              <a:t>M</a:t>
            </a:r>
            <a:r>
              <a:rPr lang="en-GB" dirty="0" smtClean="0"/>
              <a:t>M to additionally have random effects e.g. a random intercept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299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Gams looking at IQ group differences: posterior Fossa (cancer treatment vs controls)</a:t>
            </a:r>
            <a:br>
              <a:rPr lang="en-GB" sz="2400" dirty="0" smtClean="0"/>
            </a:br>
            <a:r>
              <a:rPr lang="en-GB" sz="2400" dirty="0" smtClean="0"/>
              <a:t>Carroll et al. (2016) and Wagner et al. </a:t>
            </a:r>
            <a:r>
              <a:rPr lang="en-GB" sz="2400" dirty="0"/>
              <a:t>(</a:t>
            </a:r>
            <a:r>
              <a:rPr lang="en-GB" sz="2400" dirty="0" smtClean="0"/>
              <a:t>2020) continuous outcome</a:t>
            </a:r>
            <a:endParaRPr lang="en-GB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4667" y="1825625"/>
            <a:ext cx="719666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31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Multilevel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Nesting of levels</a:t>
            </a:r>
          </a:p>
          <a:p>
            <a:r>
              <a:rPr lang="en-GB" dirty="0" smtClean="0"/>
              <a:t>Pupils&lt;Classes&lt;schools</a:t>
            </a:r>
          </a:p>
          <a:p>
            <a:r>
              <a:rPr lang="en-GB" dirty="0" smtClean="0"/>
              <a:t>postcode areas&lt;cities&lt;regions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Time&lt;participants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Time level 1, participant level 2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228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Gam modelling of intrusions (Holmes et al., 2016)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195" y="1459865"/>
            <a:ext cx="10515600" cy="4351338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Small numbers of intrusions so use a Poisson distribution</a:t>
            </a:r>
          </a:p>
          <a:p>
            <a:endParaRPr lang="en-GB" dirty="0" smtClean="0"/>
          </a:p>
          <a:p>
            <a:r>
              <a:rPr lang="en-GB" dirty="0" smtClean="0"/>
              <a:t>Fit a Gam to the numbers of intrusions, I, on day t, t=1,8</a:t>
            </a:r>
          </a:p>
          <a:p>
            <a:endParaRPr lang="en-GB" dirty="0" smtClean="0"/>
          </a:p>
          <a:p>
            <a:r>
              <a:rPr lang="en-GB" dirty="0" smtClean="0"/>
              <a:t>Work out the predicted value and convert to a probability using</a:t>
            </a:r>
          </a:p>
          <a:p>
            <a:pPr marL="0" indent="0">
              <a:buNone/>
            </a:pPr>
            <a:r>
              <a:rPr lang="en-GB" dirty="0" smtClean="0"/>
              <a:t>P(</a:t>
            </a:r>
            <a:r>
              <a:rPr lang="en-GB" dirty="0" err="1" smtClean="0"/>
              <a:t>i</a:t>
            </a:r>
            <a:r>
              <a:rPr lang="en-GB" dirty="0" smtClean="0"/>
              <a:t>) = E</a:t>
            </a:r>
            <a:r>
              <a:rPr lang="en-GB" baseline="30000" dirty="0" smtClean="0"/>
              <a:t>-mu </a:t>
            </a:r>
            <a:r>
              <a:rPr lang="en-GB" dirty="0" err="1" smtClean="0"/>
              <a:t>mu</a:t>
            </a:r>
            <a:r>
              <a:rPr lang="en-GB" baseline="30000" dirty="0" err="1" smtClean="0"/>
              <a:t>i</a:t>
            </a:r>
            <a:r>
              <a:rPr lang="en-GB" dirty="0" smtClean="0"/>
              <a:t> / </a:t>
            </a:r>
            <a:r>
              <a:rPr lang="en-GB" dirty="0" err="1" smtClean="0"/>
              <a:t>i</a:t>
            </a:r>
            <a:r>
              <a:rPr lang="en-GB" dirty="0" smtClean="0"/>
              <a:t>! where mu is the prediction from the Gam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Predicted value for day t = intercept + (</a:t>
            </a:r>
            <a:r>
              <a:rPr lang="en-GB" dirty="0"/>
              <a:t>t</a:t>
            </a:r>
            <a:r>
              <a:rPr lang="en-GB" dirty="0" smtClean="0"/>
              <a:t>-1)*s(t,4), t=1,8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9025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 of Intrusions days 0-7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err="1"/>
              <a:t>cond</a:t>
            </a:r>
            <a:r>
              <a:rPr lang="fr-FR" dirty="0"/>
              <a:t>	d0	d1	d2	d3	d4	d5	d6	d7</a:t>
            </a:r>
          </a:p>
          <a:p>
            <a:pPr marL="0" indent="0">
              <a:buNone/>
            </a:pPr>
            <a:r>
              <a:rPr lang="fr-FR" dirty="0"/>
              <a:t>1	2	1	1	0	1	1	0	0</a:t>
            </a:r>
          </a:p>
          <a:p>
            <a:pPr marL="0" indent="0">
              <a:buNone/>
            </a:pPr>
            <a:r>
              <a:rPr lang="fr-FR" dirty="0"/>
              <a:t>1	2	1	1	0	1	0	0	0</a:t>
            </a:r>
          </a:p>
          <a:p>
            <a:pPr marL="0" indent="0">
              <a:buNone/>
            </a:pPr>
            <a:r>
              <a:rPr lang="fr-FR" dirty="0"/>
              <a:t>1	5	1	4	1	0	0	0	0</a:t>
            </a:r>
          </a:p>
          <a:p>
            <a:pPr marL="0" indent="0">
              <a:buNone/>
            </a:pPr>
            <a:r>
              <a:rPr lang="fr-FR" dirty="0"/>
              <a:t>1	0	1	0	0	0	0	0	1</a:t>
            </a:r>
          </a:p>
          <a:p>
            <a:pPr marL="0" indent="0">
              <a:buNone/>
            </a:pPr>
            <a:r>
              <a:rPr lang="fr-FR" dirty="0"/>
              <a:t>1	5	0	0	0	0	0	2	1</a:t>
            </a:r>
          </a:p>
          <a:p>
            <a:pPr marL="0" indent="0">
              <a:buNone/>
            </a:pPr>
            <a:r>
              <a:rPr lang="fr-FR" dirty="0"/>
              <a:t>1	4	1	0	0	0	1	2	0</a:t>
            </a:r>
          </a:p>
          <a:p>
            <a:pPr marL="0" indent="0">
              <a:buNone/>
            </a:pPr>
            <a:r>
              <a:rPr lang="fr-FR" dirty="0"/>
              <a:t>1	0	0	0	0	0	0	0	0</a:t>
            </a:r>
          </a:p>
          <a:p>
            <a:pPr marL="0" indent="0">
              <a:buNone/>
            </a:pPr>
            <a:r>
              <a:rPr lang="fr-FR" dirty="0"/>
              <a:t>1	4	2	1	0	0	0	0	1</a:t>
            </a:r>
          </a:p>
          <a:p>
            <a:pPr marL="0" indent="0">
              <a:buNone/>
            </a:pPr>
            <a:r>
              <a:rPr lang="fr-FR" dirty="0"/>
              <a:t>1	3	0	0	0	0	0	2	0</a:t>
            </a:r>
          </a:p>
          <a:p>
            <a:pPr marL="0" indent="0">
              <a:buNone/>
            </a:pPr>
            <a:r>
              <a:rPr lang="fr-FR" dirty="0"/>
              <a:t>1	5	3	3	3	1	1	0	0</a:t>
            </a:r>
          </a:p>
          <a:p>
            <a:pPr marL="0" indent="0">
              <a:buNone/>
            </a:pPr>
            <a:r>
              <a:rPr lang="fr-FR" dirty="0"/>
              <a:t>1	5	4	2	2	2	2	2	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205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Gam syntax in R for intrusion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100" dirty="0">
                <a:solidFill>
                  <a:srgbClr val="0070C0"/>
                </a:solidFill>
              </a:rPr>
              <a:t>library(gam)</a:t>
            </a:r>
          </a:p>
          <a:p>
            <a:pPr marL="0" indent="0">
              <a:buNone/>
            </a:pPr>
            <a:r>
              <a:rPr lang="en-GB" sz="3100" dirty="0" err="1">
                <a:solidFill>
                  <a:srgbClr val="0070C0"/>
                </a:solidFill>
              </a:rPr>
              <a:t>ejt</a:t>
            </a:r>
            <a:r>
              <a:rPr lang="en-GB" sz="3100" dirty="0">
                <a:solidFill>
                  <a:srgbClr val="0070C0"/>
                </a:solidFill>
              </a:rPr>
              <a:t>=</a:t>
            </a:r>
            <a:r>
              <a:rPr lang="en-GB" sz="3100" dirty="0" err="1">
                <a:solidFill>
                  <a:srgbClr val="0070C0"/>
                </a:solidFill>
              </a:rPr>
              <a:t>read.table</a:t>
            </a:r>
            <a:r>
              <a:rPr lang="en-GB" sz="3100" dirty="0">
                <a:solidFill>
                  <a:srgbClr val="0070C0"/>
                </a:solidFill>
              </a:rPr>
              <a:t>("ej_exp2_newdata_May14.txt",header=T)</a:t>
            </a:r>
          </a:p>
          <a:p>
            <a:pPr marL="0" indent="0">
              <a:buNone/>
            </a:pPr>
            <a:endParaRPr lang="en-GB" sz="31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3100" dirty="0">
                <a:solidFill>
                  <a:srgbClr val="0070C0"/>
                </a:solidFill>
              </a:rPr>
              <a:t>y=</a:t>
            </a:r>
            <a:r>
              <a:rPr lang="en-GB" sz="3100" dirty="0" err="1">
                <a:solidFill>
                  <a:srgbClr val="0070C0"/>
                </a:solidFill>
              </a:rPr>
              <a:t>seq</a:t>
            </a:r>
            <a:r>
              <a:rPr lang="en-GB" sz="3100" dirty="0">
                <a:solidFill>
                  <a:srgbClr val="0070C0"/>
                </a:solidFill>
              </a:rPr>
              <a:t>(0,10</a:t>
            </a:r>
            <a:r>
              <a:rPr lang="en-GB" sz="3100" dirty="0" smtClean="0">
                <a:solidFill>
                  <a:srgbClr val="0070C0"/>
                </a:solidFill>
              </a:rPr>
              <a:t>)                        </a:t>
            </a:r>
            <a:endParaRPr lang="en-GB" sz="31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3100" dirty="0" err="1">
                <a:solidFill>
                  <a:srgbClr val="0070C0"/>
                </a:solidFill>
              </a:rPr>
              <a:t>poiser</a:t>
            </a:r>
            <a:r>
              <a:rPr lang="en-GB" sz="3100" dirty="0">
                <a:solidFill>
                  <a:srgbClr val="0070C0"/>
                </a:solidFill>
              </a:rPr>
              <a:t>=function(</a:t>
            </a:r>
            <a:r>
              <a:rPr lang="en-GB" sz="3100" dirty="0" err="1">
                <a:solidFill>
                  <a:srgbClr val="0070C0"/>
                </a:solidFill>
              </a:rPr>
              <a:t>x,i</a:t>
            </a:r>
            <a:r>
              <a:rPr lang="en-GB" sz="3100" dirty="0" smtClean="0">
                <a:solidFill>
                  <a:srgbClr val="0070C0"/>
                </a:solidFill>
              </a:rPr>
              <a:t>)</a:t>
            </a:r>
            <a:r>
              <a:rPr lang="en-GB" sz="3100" dirty="0" smtClean="0">
                <a:solidFill>
                  <a:srgbClr val="FF0000"/>
                </a:solidFill>
              </a:rPr>
              <a:t> 		</a:t>
            </a:r>
          </a:p>
          <a:p>
            <a:pPr marL="0" indent="0">
              <a:buNone/>
            </a:pPr>
            <a:r>
              <a:rPr lang="en-GB" sz="3100" dirty="0" smtClean="0">
                <a:solidFill>
                  <a:srgbClr val="0070C0"/>
                </a:solidFill>
              </a:rPr>
              <a:t>(</a:t>
            </a:r>
            <a:r>
              <a:rPr lang="en-GB" sz="3100" dirty="0" err="1">
                <a:solidFill>
                  <a:srgbClr val="0070C0"/>
                </a:solidFill>
              </a:rPr>
              <a:t>exp</a:t>
            </a:r>
            <a:r>
              <a:rPr lang="en-GB" sz="3100" dirty="0">
                <a:solidFill>
                  <a:srgbClr val="0070C0"/>
                </a:solidFill>
              </a:rPr>
              <a:t>(-x)*</a:t>
            </a:r>
            <a:r>
              <a:rPr lang="en-GB" sz="3100" dirty="0" err="1">
                <a:solidFill>
                  <a:srgbClr val="0070C0"/>
                </a:solidFill>
              </a:rPr>
              <a:t>x^i</a:t>
            </a:r>
            <a:r>
              <a:rPr lang="en-GB" sz="3100" dirty="0">
                <a:solidFill>
                  <a:srgbClr val="0070C0"/>
                </a:solidFill>
              </a:rPr>
              <a:t>)/factorial(</a:t>
            </a:r>
            <a:r>
              <a:rPr lang="en-GB" sz="3100" dirty="0" err="1">
                <a:solidFill>
                  <a:srgbClr val="0070C0"/>
                </a:solidFill>
              </a:rPr>
              <a:t>i</a:t>
            </a:r>
            <a:r>
              <a:rPr lang="en-GB" sz="3100" dirty="0" smtClean="0">
                <a:solidFill>
                  <a:srgbClr val="0070C0"/>
                </a:solidFill>
              </a:rPr>
              <a:t>) </a:t>
            </a:r>
            <a:r>
              <a:rPr lang="en-GB" sz="3100" dirty="0" smtClean="0">
                <a:solidFill>
                  <a:srgbClr val="FF0000"/>
                </a:solidFill>
              </a:rPr>
              <a:t>computes probability of </a:t>
            </a:r>
            <a:r>
              <a:rPr lang="en-GB" sz="3100" dirty="0" err="1">
                <a:solidFill>
                  <a:srgbClr val="FF0000"/>
                </a:solidFill>
              </a:rPr>
              <a:t>i</a:t>
            </a:r>
            <a:r>
              <a:rPr lang="en-GB" sz="3100" dirty="0" smtClean="0">
                <a:solidFill>
                  <a:srgbClr val="FF0000"/>
                </a:solidFill>
              </a:rPr>
              <a:t> intrusions on day t with the mean number of intrusions on day t in x(t)</a:t>
            </a:r>
            <a:endParaRPr lang="en-GB" sz="31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31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3100" dirty="0">
                <a:solidFill>
                  <a:srgbClr val="0070C0"/>
                </a:solidFill>
              </a:rPr>
              <a:t>r1=gam(</a:t>
            </a:r>
            <a:r>
              <a:rPr lang="en-GB" sz="3100" dirty="0" err="1">
                <a:solidFill>
                  <a:srgbClr val="0070C0"/>
                </a:solidFill>
              </a:rPr>
              <a:t>as.vector</a:t>
            </a:r>
            <a:r>
              <a:rPr lang="en-GB" sz="3100" dirty="0">
                <a:solidFill>
                  <a:srgbClr val="0070C0"/>
                </a:solidFill>
              </a:rPr>
              <a:t>(t(</a:t>
            </a:r>
            <a:r>
              <a:rPr lang="en-GB" sz="3100" dirty="0" err="1">
                <a:solidFill>
                  <a:srgbClr val="0070C0"/>
                </a:solidFill>
              </a:rPr>
              <a:t>ejt</a:t>
            </a:r>
            <a:r>
              <a:rPr lang="en-GB" sz="3100" dirty="0">
                <a:solidFill>
                  <a:srgbClr val="0070C0"/>
                </a:solidFill>
              </a:rPr>
              <a:t>[1:26,3:10]))~(s(rep(1:8,26),4)),family="</a:t>
            </a:r>
            <a:r>
              <a:rPr lang="en-GB" sz="3100" dirty="0" err="1">
                <a:solidFill>
                  <a:srgbClr val="0070C0"/>
                </a:solidFill>
              </a:rPr>
              <a:t>poisson</a:t>
            </a:r>
            <a:r>
              <a:rPr lang="en-GB" sz="3100" dirty="0" smtClean="0">
                <a:solidFill>
                  <a:srgbClr val="0070C0"/>
                </a:solidFill>
              </a:rPr>
              <a:t>") </a:t>
            </a:r>
            <a:r>
              <a:rPr lang="en-GB" sz="3100" dirty="0">
                <a:solidFill>
                  <a:srgbClr val="FF0000"/>
                </a:solidFill>
              </a:rPr>
              <a:t>fit </a:t>
            </a:r>
            <a:r>
              <a:rPr lang="en-GB" sz="3100" dirty="0" smtClean="0">
                <a:solidFill>
                  <a:srgbClr val="FF0000"/>
                </a:solidFill>
              </a:rPr>
              <a:t>gam</a:t>
            </a:r>
            <a:endParaRPr lang="en-GB" sz="3100" dirty="0" smtClean="0"/>
          </a:p>
          <a:p>
            <a:pPr marL="0" indent="0">
              <a:buNone/>
            </a:pPr>
            <a:endParaRPr lang="en-GB" sz="3100" dirty="0"/>
          </a:p>
          <a:p>
            <a:pPr marL="0" indent="0">
              <a:buNone/>
            </a:pPr>
            <a:r>
              <a:rPr lang="en-GB" sz="3100" dirty="0" err="1" smtClean="0">
                <a:solidFill>
                  <a:srgbClr val="0070C0"/>
                </a:solidFill>
              </a:rPr>
              <a:t>barplot</a:t>
            </a:r>
            <a:r>
              <a:rPr lang="en-GB" sz="3100" dirty="0" smtClean="0">
                <a:solidFill>
                  <a:srgbClr val="0070C0"/>
                </a:solidFill>
              </a:rPr>
              <a:t>(</a:t>
            </a:r>
            <a:r>
              <a:rPr lang="en-GB" sz="3100" dirty="0" err="1" smtClean="0">
                <a:solidFill>
                  <a:srgbClr val="0070C0"/>
                </a:solidFill>
              </a:rPr>
              <a:t>poiser</a:t>
            </a:r>
            <a:r>
              <a:rPr lang="en-GB" sz="3100" dirty="0" smtClean="0">
                <a:solidFill>
                  <a:srgbClr val="0070C0"/>
                </a:solidFill>
              </a:rPr>
              <a:t>(r1$coef[1</a:t>
            </a:r>
            <a:r>
              <a:rPr lang="en-GB" sz="3100" dirty="0">
                <a:solidFill>
                  <a:srgbClr val="0070C0"/>
                </a:solidFill>
              </a:rPr>
              <a:t>],y),</a:t>
            </a:r>
            <a:r>
              <a:rPr lang="en-GB" sz="3100" dirty="0" err="1">
                <a:solidFill>
                  <a:srgbClr val="0070C0"/>
                </a:solidFill>
              </a:rPr>
              <a:t>names.arg</a:t>
            </a:r>
            <a:r>
              <a:rPr lang="en-GB" sz="3100" dirty="0">
                <a:solidFill>
                  <a:srgbClr val="0070C0"/>
                </a:solidFill>
              </a:rPr>
              <a:t>=c("0","1","2","3","4","5","6","7","8","9","10"),</a:t>
            </a:r>
            <a:r>
              <a:rPr lang="en-GB" sz="3100" dirty="0" err="1">
                <a:solidFill>
                  <a:srgbClr val="0070C0"/>
                </a:solidFill>
              </a:rPr>
              <a:t>xlab</a:t>
            </a:r>
            <a:r>
              <a:rPr lang="en-GB" sz="3100" dirty="0">
                <a:solidFill>
                  <a:srgbClr val="0070C0"/>
                </a:solidFill>
              </a:rPr>
              <a:t>="Number of Intrusive Memories",</a:t>
            </a:r>
            <a:r>
              <a:rPr lang="en-GB" sz="3100" dirty="0" err="1">
                <a:solidFill>
                  <a:srgbClr val="0070C0"/>
                </a:solidFill>
              </a:rPr>
              <a:t>ylab</a:t>
            </a:r>
            <a:r>
              <a:rPr lang="en-GB" sz="3100" dirty="0">
                <a:solidFill>
                  <a:srgbClr val="0070C0"/>
                </a:solidFill>
              </a:rPr>
              <a:t>="Probability", main="Day 0",,ylim=c(0,1),col=</a:t>
            </a:r>
            <a:r>
              <a:rPr lang="en-GB" sz="3100" dirty="0" err="1">
                <a:solidFill>
                  <a:srgbClr val="0070C0"/>
                </a:solidFill>
              </a:rPr>
              <a:t>rgb</a:t>
            </a:r>
            <a:r>
              <a:rPr lang="en-GB" sz="3100" dirty="0">
                <a:solidFill>
                  <a:srgbClr val="0070C0"/>
                </a:solidFill>
              </a:rPr>
              <a:t>(0,0,0,max=255</a:t>
            </a:r>
            <a:r>
              <a:rPr lang="en-GB" sz="3100" dirty="0" smtClean="0">
                <a:solidFill>
                  <a:srgbClr val="0070C0"/>
                </a:solidFill>
              </a:rPr>
              <a:t>)) </a:t>
            </a:r>
            <a:r>
              <a:rPr lang="en-GB" sz="3100" dirty="0" err="1" smtClean="0">
                <a:solidFill>
                  <a:srgbClr val="FF0000"/>
                </a:solidFill>
              </a:rPr>
              <a:t>barplot</a:t>
            </a:r>
            <a:r>
              <a:rPr lang="en-GB" sz="3100" dirty="0" smtClean="0">
                <a:solidFill>
                  <a:srgbClr val="FF0000"/>
                </a:solidFill>
              </a:rPr>
              <a:t> of predicted daily numbers of intrusions</a:t>
            </a:r>
            <a:endParaRPr lang="en-GB" sz="31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809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Predicted number of intrusions (mu) on each day for 26 controls (N=26) (same for each person, fixed effect)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&gt; r1$fitted.values</a:t>
            </a:r>
          </a:p>
          <a:p>
            <a:r>
              <a:rPr lang="en-GB" dirty="0"/>
              <a:t>        1         2         3         4         5         6         7         8 </a:t>
            </a:r>
          </a:p>
          <a:p>
            <a:r>
              <a:rPr lang="en-GB" dirty="0">
                <a:solidFill>
                  <a:srgbClr val="FF0000"/>
                </a:solidFill>
              </a:rPr>
              <a:t>3.1405682 1.3468241 0.9970647 0.9001482 0.7534677 0.7053244 0.6011870 0.4015696 </a:t>
            </a:r>
          </a:p>
          <a:p>
            <a:r>
              <a:rPr lang="en-GB" dirty="0"/>
              <a:t>        9        10        11        12        13        14        15        16 </a:t>
            </a:r>
          </a:p>
          <a:p>
            <a:r>
              <a:rPr lang="en-GB" dirty="0"/>
              <a:t>3.1405682 1.3468241 0.9970647 0.9001482 0.7534677 0.7053244 0.6011870 0.4015696 </a:t>
            </a:r>
          </a:p>
          <a:p>
            <a:r>
              <a:rPr lang="en-GB" dirty="0"/>
              <a:t>       17        18        19        20        21        22        23        24 </a:t>
            </a:r>
          </a:p>
          <a:p>
            <a:r>
              <a:rPr lang="en-GB" dirty="0"/>
              <a:t>3.1405682 1.3468241 0.9970647 0.9001482 0.7534677 0.7053244 0.6011870 0.4015696 </a:t>
            </a:r>
          </a:p>
          <a:p>
            <a:r>
              <a:rPr lang="en-GB" dirty="0"/>
              <a:t>       25        26        27        28        29        30        31        32 </a:t>
            </a:r>
          </a:p>
          <a:p>
            <a:r>
              <a:rPr lang="en-GB" dirty="0"/>
              <a:t>3.1405682 1.3468241 0.9970647 0.9001482 0.7534677 0.7053244 0.6011870 0.4015696 </a:t>
            </a:r>
          </a:p>
          <a:p>
            <a:r>
              <a:rPr lang="en-GB" dirty="0"/>
              <a:t>       33        34        35        36        37        38        39        40 </a:t>
            </a:r>
          </a:p>
          <a:p>
            <a:r>
              <a:rPr lang="en-GB" dirty="0"/>
              <a:t>3.1405682 1.3468241 0.9970647 0.9001482 0.7534677 0.7053244 0.6011870 </a:t>
            </a:r>
            <a:r>
              <a:rPr lang="en-GB" dirty="0" smtClean="0"/>
              <a:t>0.40156</a:t>
            </a:r>
          </a:p>
          <a:p>
            <a:r>
              <a:rPr lang="en-GB" dirty="0" smtClean="0"/>
              <a:t>…..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16147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788636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Predicting numbers of intrusions over 10 days (Mike </a:t>
            </a:r>
            <a:r>
              <a:rPr lang="en-GB" sz="2800" dirty="0" err="1" smtClean="0"/>
              <a:t>Bonsall</a:t>
            </a:r>
            <a:r>
              <a:rPr lang="en-GB" sz="2800" dirty="0" smtClean="0"/>
              <a:t>) in Holmes et al. (2016)</a:t>
            </a:r>
            <a:endParaRPr lang="en-GB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479" y="2374265"/>
            <a:ext cx="435903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80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series plot of intrusions using Gam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Look at number of intrusions in the control group over 8 days 0-7</a:t>
            </a:r>
          </a:p>
          <a:p>
            <a:endParaRPr lang="en-GB" dirty="0" smtClean="0"/>
          </a:p>
          <a:p>
            <a:r>
              <a:rPr lang="en-GB" dirty="0" smtClean="0"/>
              <a:t>Number of intrusions day i-1 = intercept + (i-1)*s(t,7) </a:t>
            </a:r>
            <a:r>
              <a:rPr lang="en-GB" dirty="0" err="1" smtClean="0"/>
              <a:t>i</a:t>
            </a:r>
            <a:r>
              <a:rPr lang="en-GB" dirty="0" smtClean="0"/>
              <a:t>=1,8</a:t>
            </a:r>
          </a:p>
          <a:p>
            <a:endParaRPr lang="en-GB" dirty="0" smtClean="0"/>
          </a:p>
          <a:p>
            <a:r>
              <a:rPr lang="en-GB" dirty="0" smtClean="0"/>
              <a:t>Only plot days where at least one intrusion occurs</a:t>
            </a:r>
          </a:p>
          <a:p>
            <a:endParaRPr lang="en-GB" dirty="0" smtClean="0"/>
          </a:p>
          <a:p>
            <a:r>
              <a:rPr lang="en-GB" dirty="0" smtClean="0"/>
              <a:t>Blob plot with area of blob proportional to number of intrusions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1378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series syntax for Gam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GB" sz="8000" dirty="0">
                <a:solidFill>
                  <a:srgbClr val="0070C0"/>
                </a:solidFill>
              </a:rPr>
              <a:t> </a:t>
            </a: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pdf("U:\\My Documents\\ej_Control_Group_April14.pdf")</a:t>
            </a: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symbols(x=dfxa$ev1, y=dfxa$ev2, circles=</a:t>
            </a:r>
            <a:r>
              <a:rPr lang="en-GB" sz="7400" dirty="0" err="1">
                <a:solidFill>
                  <a:srgbClr val="0070C0"/>
                </a:solidFill>
              </a:rPr>
              <a:t>sqrt</a:t>
            </a:r>
            <a:r>
              <a:rPr lang="en-GB" sz="7400" dirty="0">
                <a:solidFill>
                  <a:srgbClr val="0070C0"/>
                </a:solidFill>
              </a:rPr>
              <a:t>(dfxa$ev3/pi), inches=0.25, </a:t>
            </a:r>
            <a:r>
              <a:rPr lang="en-GB" sz="7400" dirty="0" err="1">
                <a:solidFill>
                  <a:srgbClr val="0070C0"/>
                </a:solidFill>
              </a:rPr>
              <a:t>bg</a:t>
            </a:r>
            <a:r>
              <a:rPr lang="en-GB" sz="7400" dirty="0">
                <a:solidFill>
                  <a:srgbClr val="0070C0"/>
                </a:solidFill>
              </a:rPr>
              <a:t>=</a:t>
            </a:r>
            <a:r>
              <a:rPr lang="en-GB" sz="7400" dirty="0" err="1">
                <a:solidFill>
                  <a:srgbClr val="0070C0"/>
                </a:solidFill>
              </a:rPr>
              <a:t>rgb</a:t>
            </a:r>
            <a:r>
              <a:rPr lang="en-GB" sz="7400" dirty="0">
                <a:solidFill>
                  <a:srgbClr val="0070C0"/>
                </a:solidFill>
              </a:rPr>
              <a:t>(0,0,0,max=255), </a:t>
            </a:r>
            <a:r>
              <a:rPr lang="en-GB" sz="7400" dirty="0" err="1">
                <a:solidFill>
                  <a:srgbClr val="0070C0"/>
                </a:solidFill>
              </a:rPr>
              <a:t>fg</a:t>
            </a:r>
            <a:r>
              <a:rPr lang="en-GB" sz="7400" dirty="0">
                <a:solidFill>
                  <a:srgbClr val="0070C0"/>
                </a:solidFill>
              </a:rPr>
              <a:t>=</a:t>
            </a:r>
            <a:r>
              <a:rPr lang="en-GB" sz="7400" dirty="0" err="1">
                <a:solidFill>
                  <a:srgbClr val="0070C0"/>
                </a:solidFill>
              </a:rPr>
              <a:t>NULL,xlab</a:t>
            </a:r>
            <a:r>
              <a:rPr lang="en-GB" sz="7400" dirty="0">
                <a:solidFill>
                  <a:srgbClr val="0070C0"/>
                </a:solidFill>
              </a:rPr>
              <a:t>="Time (Days)",</a:t>
            </a:r>
            <a:r>
              <a:rPr lang="en-GB" sz="7400" dirty="0" err="1">
                <a:solidFill>
                  <a:srgbClr val="0070C0"/>
                </a:solidFill>
              </a:rPr>
              <a:t>ylab</a:t>
            </a:r>
            <a:r>
              <a:rPr lang="en-GB" sz="7400" dirty="0">
                <a:solidFill>
                  <a:srgbClr val="0070C0"/>
                </a:solidFill>
              </a:rPr>
              <a:t>="Number of Intrusive </a:t>
            </a:r>
            <a:r>
              <a:rPr lang="en-GB" sz="7400" dirty="0" err="1">
                <a:solidFill>
                  <a:srgbClr val="0070C0"/>
                </a:solidFill>
              </a:rPr>
              <a:t>Memories",main</a:t>
            </a:r>
            <a:r>
              <a:rPr lang="en-GB" sz="7400" dirty="0">
                <a:solidFill>
                  <a:srgbClr val="0070C0"/>
                </a:solidFill>
              </a:rPr>
              <a:t>="No-Task Control",</a:t>
            </a:r>
            <a:r>
              <a:rPr lang="en-GB" sz="7400" dirty="0" err="1">
                <a:solidFill>
                  <a:srgbClr val="0070C0"/>
                </a:solidFill>
              </a:rPr>
              <a:t>bty</a:t>
            </a:r>
            <a:r>
              <a:rPr lang="en-GB" sz="7400" dirty="0">
                <a:solidFill>
                  <a:srgbClr val="0070C0"/>
                </a:solidFill>
              </a:rPr>
              <a:t>="l")</a:t>
            </a: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 </a:t>
            </a: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r1=gam(</a:t>
            </a:r>
            <a:r>
              <a:rPr lang="en-GB" sz="7400" dirty="0" err="1">
                <a:solidFill>
                  <a:srgbClr val="0070C0"/>
                </a:solidFill>
              </a:rPr>
              <a:t>as.vector</a:t>
            </a:r>
            <a:r>
              <a:rPr lang="en-GB" sz="7400" dirty="0">
                <a:solidFill>
                  <a:srgbClr val="0070C0"/>
                </a:solidFill>
              </a:rPr>
              <a:t>(t(</a:t>
            </a:r>
            <a:r>
              <a:rPr lang="en-GB" sz="7400" dirty="0" err="1">
                <a:solidFill>
                  <a:srgbClr val="0070C0"/>
                </a:solidFill>
              </a:rPr>
              <a:t>ejt</a:t>
            </a:r>
            <a:r>
              <a:rPr lang="en-GB" sz="7400" dirty="0">
                <a:solidFill>
                  <a:srgbClr val="0070C0"/>
                </a:solidFill>
              </a:rPr>
              <a:t>[1:26,2:9]))~(s(rep(1:8,26),4)),family="</a:t>
            </a:r>
            <a:r>
              <a:rPr lang="en-GB" sz="7400" dirty="0" err="1">
                <a:solidFill>
                  <a:srgbClr val="0070C0"/>
                </a:solidFill>
              </a:rPr>
              <a:t>poisson</a:t>
            </a:r>
            <a:r>
              <a:rPr lang="en-GB" sz="7400" dirty="0" smtClean="0">
                <a:solidFill>
                  <a:srgbClr val="0070C0"/>
                </a:solidFill>
              </a:rPr>
              <a:t>") </a:t>
            </a:r>
            <a:r>
              <a:rPr lang="en-GB" sz="7400" dirty="0" smtClean="0">
                <a:solidFill>
                  <a:srgbClr val="FF0000"/>
                </a:solidFill>
              </a:rPr>
              <a:t>fit gam</a:t>
            </a:r>
            <a:endParaRPr lang="en-GB" sz="7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o=order(rep(0:7,26))</a:t>
            </a:r>
          </a:p>
          <a:p>
            <a:pPr marL="0" indent="0">
              <a:buNone/>
            </a:pPr>
            <a:r>
              <a:rPr lang="en-GB" sz="7400" dirty="0">
                <a:solidFill>
                  <a:srgbClr val="0070C0"/>
                </a:solidFill>
              </a:rPr>
              <a:t>lines(rep(0:7,26)[o],r1$fitted[o],</a:t>
            </a:r>
            <a:r>
              <a:rPr lang="en-GB" sz="7400" dirty="0" err="1">
                <a:solidFill>
                  <a:srgbClr val="0070C0"/>
                </a:solidFill>
              </a:rPr>
              <a:t>lwd</a:t>
            </a:r>
            <a:r>
              <a:rPr lang="en-GB" sz="7400" dirty="0">
                <a:solidFill>
                  <a:srgbClr val="0070C0"/>
                </a:solidFill>
              </a:rPr>
              <a:t>=3</a:t>
            </a:r>
            <a:r>
              <a:rPr lang="en-GB" sz="7400" dirty="0" smtClean="0">
                <a:solidFill>
                  <a:srgbClr val="0070C0"/>
                </a:solidFill>
              </a:rPr>
              <a:t>) </a:t>
            </a:r>
            <a:r>
              <a:rPr lang="en-GB" sz="7400" dirty="0" smtClean="0">
                <a:solidFill>
                  <a:srgbClr val="FF0000"/>
                </a:solidFill>
              </a:rPr>
              <a:t>plot predicted numbers of intrusions</a:t>
            </a:r>
            <a:endParaRPr lang="en-GB" sz="7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7400" dirty="0" err="1">
                <a:solidFill>
                  <a:srgbClr val="0070C0"/>
                </a:solidFill>
              </a:rPr>
              <a:t>dev.off</a:t>
            </a:r>
            <a:r>
              <a:rPr lang="en-GB" sz="7400" dirty="0">
                <a:solidFill>
                  <a:srgbClr val="0070C0"/>
                </a:solidFill>
              </a:rPr>
              <a:t>()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236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Time series in gam (Mike </a:t>
            </a:r>
            <a:r>
              <a:rPr lang="en-GB" sz="2800" dirty="0" err="1" smtClean="0"/>
              <a:t>Bonsall</a:t>
            </a:r>
            <a:r>
              <a:rPr lang="en-GB" sz="2800" dirty="0" smtClean="0"/>
              <a:t>) in Holmes et al. </a:t>
            </a:r>
            <a:r>
              <a:rPr lang="en-GB" sz="2800" dirty="0"/>
              <a:t>(</a:t>
            </a:r>
            <a:r>
              <a:rPr lang="en-GB" sz="2800" dirty="0" smtClean="0"/>
              <a:t>2016)</a:t>
            </a:r>
            <a:endParaRPr lang="en-GB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480" y="1825625"/>
            <a:ext cx="435903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988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8653"/>
            <a:ext cx="10515600" cy="1325563"/>
          </a:xfrm>
        </p:spPr>
        <p:txBody>
          <a:bodyPr/>
          <a:lstStyle/>
          <a:p>
            <a:r>
              <a:rPr lang="en-GB" dirty="0" smtClean="0"/>
              <a:t>Gam with random subject BDI scores (intercepts)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0" lvl="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   Random </a:t>
            </a:r>
            <a:r>
              <a:rPr lang="en-GB" dirty="0">
                <a:solidFill>
                  <a:srgbClr val="FF0000"/>
                </a:solidFill>
              </a:rPr>
              <a:t>subject intercepts</a:t>
            </a:r>
          </a:p>
          <a:p>
            <a:pPr marL="3657600" lvl="8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x &lt;- </a:t>
            </a:r>
            <a:r>
              <a:rPr lang="en-GB" dirty="0" err="1" smtClean="0">
                <a:solidFill>
                  <a:srgbClr val="0070C0"/>
                </a:solidFill>
              </a:rPr>
              <a:t>rnorm</a:t>
            </a:r>
            <a:r>
              <a:rPr lang="en-GB" dirty="0" smtClean="0">
                <a:solidFill>
                  <a:srgbClr val="0070C0"/>
                </a:solidFill>
              </a:rPr>
              <a:t>(450) 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r2=gam(</a:t>
            </a:r>
            <a:r>
              <a:rPr lang="en-GB" dirty="0" err="1" smtClean="0">
                <a:solidFill>
                  <a:srgbClr val="0070C0"/>
                </a:solidFill>
              </a:rPr>
              <a:t>BDI~x+s</a:t>
            </a:r>
            <a:r>
              <a:rPr lang="en-GB" dirty="0" smtClean="0">
                <a:solidFill>
                  <a:srgbClr val="0070C0"/>
                </a:solidFill>
              </a:rPr>
              <a:t>(</a:t>
            </a:r>
            <a:r>
              <a:rPr lang="en-GB" dirty="0" err="1" smtClean="0">
                <a:solidFill>
                  <a:srgbClr val="0070C0"/>
                </a:solidFill>
              </a:rPr>
              <a:t>idd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bs</a:t>
            </a:r>
            <a:r>
              <a:rPr lang="en-GB" dirty="0" smtClean="0">
                <a:solidFill>
                  <a:srgbClr val="FF0000"/>
                </a:solidFill>
              </a:rPr>
              <a:t>="re"),</a:t>
            </a:r>
            <a:r>
              <a:rPr lang="en-GB" dirty="0" smtClean="0">
                <a:solidFill>
                  <a:srgbClr val="0070C0"/>
                </a:solidFill>
              </a:rPr>
              <a:t>data=</a:t>
            </a:r>
            <a:r>
              <a:rPr lang="en-GB" dirty="0" err="1" smtClean="0">
                <a:solidFill>
                  <a:srgbClr val="0070C0"/>
                </a:solidFill>
              </a:rPr>
              <a:t>BDIData,family</a:t>
            </a:r>
            <a:r>
              <a:rPr lang="en-GB" dirty="0" smtClean="0">
                <a:solidFill>
                  <a:srgbClr val="0070C0"/>
                </a:solidFill>
              </a:rPr>
              <a:t>="</a:t>
            </a:r>
            <a:r>
              <a:rPr lang="en-GB" dirty="0" err="1" smtClean="0">
                <a:solidFill>
                  <a:srgbClr val="0070C0"/>
                </a:solidFill>
              </a:rPr>
              <a:t>gaussian</a:t>
            </a:r>
            <a:r>
              <a:rPr lang="en-GB" dirty="0" smtClean="0">
                <a:solidFill>
                  <a:srgbClr val="0070C0"/>
                </a:solidFill>
              </a:rPr>
              <a:t>")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Idd</a:t>
            </a:r>
            <a:r>
              <a:rPr lang="en-GB" dirty="0" smtClean="0">
                <a:solidFill>
                  <a:srgbClr val="0070C0"/>
                </a:solidFill>
              </a:rPr>
              <a:t> is a factor (subject identifier, N=90), BDI is Beck score and x is a covariate; gam with random intercepts doesn’t seem to like additionally smoothing of factors like time into a random effects model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763301" y="2224216"/>
            <a:ext cx="723099" cy="8105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4528" y="2548647"/>
            <a:ext cx="5065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Covariate varies across </a:t>
            </a:r>
            <a:r>
              <a:rPr lang="en-GB" dirty="0" smtClean="0">
                <a:solidFill>
                  <a:srgbClr val="FF0000"/>
                </a:solidFill>
              </a:rPr>
              <a:t>both time </a:t>
            </a:r>
            <a:r>
              <a:rPr lang="en-GB" dirty="0">
                <a:solidFill>
                  <a:srgbClr val="FF0000"/>
                </a:solidFill>
              </a:rPr>
              <a:t>points and subject</a:t>
            </a:r>
          </a:p>
        </p:txBody>
      </p:sp>
      <p:cxnSp>
        <p:nvCxnSpPr>
          <p:cNvPr id="12" name="Straight Arrow Connector 11"/>
          <p:cNvCxnSpPr>
            <a:stCxn id="10" idx="1"/>
          </p:cNvCxnSpPr>
          <p:nvPr/>
        </p:nvCxnSpPr>
        <p:spPr>
          <a:xfrm flipH="1">
            <a:off x="3375498" y="2733313"/>
            <a:ext cx="74903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743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A specific case of a Gamm is a random </a:t>
            </a:r>
            <a:r>
              <a:rPr lang="en-GB" smtClean="0"/>
              <a:t>(intercept</a:t>
            </a:r>
            <a:r>
              <a:rPr lang="en-GB" dirty="0" smtClean="0"/>
              <a:t>) effects model fitted by </a:t>
            </a:r>
            <a:r>
              <a:rPr lang="en-GB" dirty="0" err="1" smtClean="0"/>
              <a:t>lme</a:t>
            </a:r>
            <a:r>
              <a:rPr lang="en-GB" dirty="0" smtClean="0"/>
              <a:t> and </a:t>
            </a:r>
            <a:r>
              <a:rPr lang="en-GB" dirty="0" err="1" smtClean="0"/>
              <a:t>lmer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solidFill>
                  <a:srgbClr val="0070C0"/>
                </a:solidFill>
              </a:rPr>
              <a:t>r2=gam(BDI~time2+s(</a:t>
            </a:r>
            <a:r>
              <a:rPr lang="en-GB" dirty="0" err="1" smtClean="0">
                <a:solidFill>
                  <a:srgbClr val="0070C0"/>
                </a:solidFill>
              </a:rPr>
              <a:t>idd,bs</a:t>
            </a:r>
            <a:r>
              <a:rPr lang="en-GB" dirty="0">
                <a:solidFill>
                  <a:srgbClr val="0070C0"/>
                </a:solidFill>
              </a:rPr>
              <a:t>="re"),data=</a:t>
            </a:r>
            <a:r>
              <a:rPr lang="en-GB" dirty="0" err="1">
                <a:solidFill>
                  <a:srgbClr val="0070C0"/>
                </a:solidFill>
              </a:rPr>
              <a:t>BDIData,family</a:t>
            </a:r>
            <a:r>
              <a:rPr lang="en-GB" dirty="0">
                <a:solidFill>
                  <a:srgbClr val="0070C0"/>
                </a:solidFill>
              </a:rPr>
              <a:t>="</a:t>
            </a:r>
            <a:r>
              <a:rPr lang="en-GB" dirty="0" err="1">
                <a:solidFill>
                  <a:srgbClr val="0070C0"/>
                </a:solidFill>
              </a:rPr>
              <a:t>gaussian</a:t>
            </a:r>
            <a:r>
              <a:rPr lang="en-GB" dirty="0">
                <a:solidFill>
                  <a:srgbClr val="0070C0"/>
                </a:solidFill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398526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GLMs and GLMMs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GLMs: fixed effects, only random effect is error variance</a:t>
            </a:r>
          </a:p>
          <a:p>
            <a:pPr marL="0" indent="0">
              <a:buNone/>
            </a:pPr>
            <a:r>
              <a:rPr lang="en-GB" dirty="0" smtClean="0"/>
              <a:t>Y = XB + error</a:t>
            </a:r>
          </a:p>
          <a:p>
            <a:endParaRPr lang="en-GB" dirty="0"/>
          </a:p>
          <a:p>
            <a:r>
              <a:rPr lang="en-GB" dirty="0" smtClean="0"/>
              <a:t>GLMMs: fixed and random effects</a:t>
            </a:r>
          </a:p>
          <a:p>
            <a:pPr marL="0" indent="0">
              <a:buNone/>
            </a:pPr>
            <a:r>
              <a:rPr lang="en-GB" dirty="0" smtClean="0"/>
              <a:t>Y= XB + ZU + error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Z is a subset of variables, B, which can additionally vary randomly with variance 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1839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991658"/>
            <a:ext cx="10515600" cy="1325563"/>
          </a:xfrm>
        </p:spPr>
        <p:txBody>
          <a:bodyPr/>
          <a:lstStyle/>
          <a:p>
            <a:r>
              <a:rPr lang="en-GB" dirty="0" smtClean="0"/>
              <a:t>Gam with random subject intercept and </a:t>
            </a:r>
            <a:r>
              <a:rPr lang="en-GB" smtClean="0"/>
              <a:t>varying covariate fitted </a:t>
            </a:r>
            <a:r>
              <a:rPr lang="en-GB" dirty="0" smtClean="0"/>
              <a:t>to Beck data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6067" y="2506662"/>
            <a:ext cx="739986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6954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Path Diagram:Features (1)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Ellipses </a:t>
            </a:r>
            <a:endParaRPr lang="en-GB" altLang="en-US" dirty="0"/>
          </a:p>
          <a:p>
            <a:pPr lvl="1"/>
            <a:r>
              <a:rPr lang="en-GB" altLang="en-US" dirty="0">
                <a:solidFill>
                  <a:schemeClr val="accent2"/>
                </a:solidFill>
              </a:rPr>
              <a:t>(unobserved)</a:t>
            </a:r>
            <a:r>
              <a:rPr lang="en-GB" altLang="en-US" dirty="0"/>
              <a:t> factors</a:t>
            </a:r>
          </a:p>
          <a:p>
            <a:pPr marL="0" indent="0" eaLnBrk="1" hangingPunct="1">
              <a:buNone/>
            </a:pPr>
            <a:endParaRPr lang="en-GB" altLang="en-US" dirty="0"/>
          </a:p>
          <a:p>
            <a:r>
              <a:rPr lang="en-GB" altLang="en-US" dirty="0" smtClean="0"/>
              <a:t>Rectangles</a:t>
            </a:r>
          </a:p>
          <a:p>
            <a:pPr lvl="1" eaLnBrk="1" hangingPunct="1"/>
            <a:r>
              <a:rPr lang="en-GB" altLang="en-US" dirty="0" smtClean="0">
                <a:solidFill>
                  <a:schemeClr val="accent2"/>
                </a:solidFill>
              </a:rPr>
              <a:t>(observed)</a:t>
            </a:r>
            <a:r>
              <a:rPr lang="en-GB" altLang="en-US" dirty="0" smtClean="0"/>
              <a:t> variable scores 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Intercepts</a:t>
            </a:r>
          </a:p>
          <a:p>
            <a:pPr eaLnBrk="1" hangingPunct="1"/>
            <a:r>
              <a:rPr lang="en-GB" altLang="en-US" dirty="0" smtClean="0"/>
              <a:t>(used to compare means)</a:t>
            </a:r>
          </a:p>
        </p:txBody>
      </p:sp>
      <p:sp>
        <p:nvSpPr>
          <p:cNvPr id="8197" name="Oval 4"/>
          <p:cNvSpPr>
            <a:spLocks noChangeArrowheads="1"/>
          </p:cNvSpPr>
          <p:nvPr/>
        </p:nvSpPr>
        <p:spPr bwMode="auto">
          <a:xfrm>
            <a:off x="6581777" y="2161118"/>
            <a:ext cx="2057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6429377" y="3425033"/>
            <a:ext cx="2362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2" name="Isosceles Triangle 1"/>
          <p:cNvSpPr/>
          <p:nvPr/>
        </p:nvSpPr>
        <p:spPr>
          <a:xfrm>
            <a:off x="7080125" y="461169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C00FF"/>
              </a:solidFill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9044241" y="4764095"/>
            <a:ext cx="2057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7726" y="5068895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2076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921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Path Diagram: Features (2)</a:t>
            </a:r>
          </a:p>
        </p:txBody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52600" y="1447800"/>
            <a:ext cx="8229600" cy="4724400"/>
          </a:xfrm>
        </p:spPr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Straight arrows</a:t>
            </a:r>
          </a:p>
          <a:p>
            <a:pPr lvl="1" eaLnBrk="1" hangingPunct="1"/>
            <a:r>
              <a:rPr lang="en-GB" altLang="en-US" smtClean="0"/>
              <a:t>loading coefficients (factors to observed)</a:t>
            </a:r>
          </a:p>
          <a:p>
            <a:pPr lvl="1" eaLnBrk="1" hangingPunct="1"/>
            <a:r>
              <a:rPr lang="en-GB" altLang="en-US" smtClean="0"/>
              <a:t>residuals (to observed)</a:t>
            </a:r>
          </a:p>
          <a:p>
            <a:pPr lvl="1"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Curves with arrows on each end</a:t>
            </a:r>
          </a:p>
          <a:p>
            <a:pPr lvl="1" eaLnBrk="1" hangingPunct="1"/>
            <a:r>
              <a:rPr lang="en-GB" altLang="en-US" smtClean="0"/>
              <a:t>correlations between factors</a:t>
            </a:r>
          </a:p>
          <a:p>
            <a:pPr lvl="1" eaLnBrk="1" hangingPunct="1"/>
            <a:r>
              <a:rPr lang="en-GB" altLang="en-US" smtClean="0"/>
              <a:t>correlations between residuals </a:t>
            </a:r>
          </a:p>
          <a:p>
            <a:pPr eaLnBrk="1" hangingPunct="1"/>
            <a:endParaRPr lang="en-GB" altLang="en-US" smtClean="0"/>
          </a:p>
        </p:txBody>
      </p:sp>
      <p:sp>
        <p:nvSpPr>
          <p:cNvPr id="9221" name="Line 1028"/>
          <p:cNvSpPr>
            <a:spLocks noChangeShapeType="1"/>
          </p:cNvSpPr>
          <p:nvPr/>
        </p:nvSpPr>
        <p:spPr bwMode="auto">
          <a:xfrm>
            <a:off x="7391400" y="2679357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9222" name="AutoShape 1029"/>
          <p:cNvCxnSpPr>
            <a:cxnSpLocks noChangeShapeType="1"/>
          </p:cNvCxnSpPr>
          <p:nvPr/>
        </p:nvCxnSpPr>
        <p:spPr bwMode="auto">
          <a:xfrm rot="-5400000">
            <a:off x="8394700" y="3824073"/>
            <a:ext cx="46038" cy="2052638"/>
          </a:xfrm>
          <a:prstGeom prst="curvedConnector3">
            <a:avLst>
              <a:gd name="adj1" fmla="val 1517985"/>
            </a:avLst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48865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Comparative Fit Index (CFI)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altLang="en-US" dirty="0" smtClean="0">
                <a:solidFill>
                  <a:schemeClr val="tx2"/>
                </a:solidFill>
              </a:rPr>
              <a:t>Recommended by Peter </a:t>
            </a:r>
            <a:r>
              <a:rPr lang="en-GB" altLang="en-US" dirty="0" err="1" smtClean="0">
                <a:solidFill>
                  <a:schemeClr val="tx2"/>
                </a:solidFill>
              </a:rPr>
              <a:t>Bentler</a:t>
            </a:r>
            <a:r>
              <a:rPr lang="en-GB" altLang="en-US" dirty="0" smtClean="0">
                <a:solidFill>
                  <a:schemeClr val="tx2"/>
                </a:solidFill>
              </a:rPr>
              <a:t> (2007), “Mr EQS”</a:t>
            </a:r>
          </a:p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0&lt;= CFI &lt;=1</a:t>
            </a:r>
          </a:p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CFIs above 0.9 indicate a good fit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     (some controversy over using cut-offs - Barrett (2007), </a:t>
            </a:r>
            <a:r>
              <a:rPr lang="en-GB" altLang="en-US" dirty="0" err="1" smtClean="0">
                <a:solidFill>
                  <a:schemeClr val="tx2"/>
                </a:solidFill>
              </a:rPr>
              <a:t>Heene</a:t>
            </a:r>
            <a:r>
              <a:rPr lang="en-GB" altLang="en-US" dirty="0" smtClean="0">
                <a:solidFill>
                  <a:schemeClr val="tx2"/>
                </a:solidFill>
              </a:rPr>
              <a:t> et al (2011))</a:t>
            </a:r>
          </a:p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Compares fits of observed and the “null” model</a:t>
            </a:r>
          </a:p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GB" altLang="en-US" dirty="0" smtClean="0">
                <a:solidFill>
                  <a:schemeClr val="tx2"/>
                </a:solidFill>
              </a:rPr>
              <a:t>“null” model assumes no relationship between any pair of variables</a:t>
            </a:r>
          </a:p>
          <a:p>
            <a:pPr lvl="1"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Favours parsimonious models</a:t>
            </a:r>
          </a:p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5017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Assessing model fit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63612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Can compare some model fits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N &gt; 100 Chi-square gives false +</a:t>
            </a:r>
            <a:r>
              <a:rPr lang="en-GB" altLang="en-US" dirty="0" err="1" smtClean="0">
                <a:solidFill>
                  <a:schemeClr val="tx2"/>
                </a:solidFill>
              </a:rPr>
              <a:t>ves</a:t>
            </a:r>
            <a:r>
              <a:rPr lang="en-GB" altLang="en-US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Fit indices proposed as alternatives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    some commonly fit indices used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CFI - Comparative Fit index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NFI (also called TLI) -  normed fit index</a:t>
            </a:r>
            <a:endParaRPr lang="en-GB" altLang="en-US" sz="14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chemeClr val="tx2"/>
                </a:solidFill>
              </a:rPr>
              <a:t>NNFI - Non-normed Fit index</a:t>
            </a:r>
          </a:p>
          <a:p>
            <a:pPr lvl="1"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Other indices are also recommended (</a:t>
            </a:r>
            <a:r>
              <a:rPr lang="en-GB" altLang="en-US" dirty="0" err="1" smtClean="0"/>
              <a:t>Bentler</a:t>
            </a:r>
            <a:r>
              <a:rPr lang="en-GB" altLang="en-US" dirty="0" smtClean="0"/>
              <a:t>, 2007) based on residuals</a:t>
            </a:r>
            <a:endParaRPr lang="en-GB" altLang="en-US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57361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1800"/>
              <a:t>Other fit indices (including information criteria) are available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196" y="1363612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Fit indices for non-Normal data which re-scale the chi-square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Fit indices which make sure each factor loading in the model is “pulling its weight” (</a:t>
            </a:r>
            <a:r>
              <a:rPr lang="en-GB" dirty="0" err="1" smtClean="0"/>
              <a:t>Akaike’s</a:t>
            </a:r>
            <a:r>
              <a:rPr lang="en-GB" dirty="0" smtClean="0"/>
              <a:t> information criterion=AIC, Schwarz </a:t>
            </a:r>
            <a:r>
              <a:rPr lang="en-GB" dirty="0" err="1" smtClean="0"/>
              <a:t>bayesian</a:t>
            </a:r>
            <a:r>
              <a:rPr lang="en-GB" dirty="0" smtClean="0"/>
              <a:t> criterion=BIC)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AIC = Model chi-square – 2 x model </a:t>
            </a:r>
            <a:r>
              <a:rPr lang="en-GB" dirty="0" err="1" smtClean="0"/>
              <a:t>df</a:t>
            </a:r>
            <a:r>
              <a:rPr lang="en-GB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/>
              <a:t>	(takes into account number of loadings as well as model fit)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BIC = Model chi-square – Log(Sample Size) x model </a:t>
            </a:r>
            <a:r>
              <a:rPr lang="en-GB" dirty="0" err="1" smtClean="0"/>
              <a:t>df</a:t>
            </a:r>
            <a:r>
              <a:rPr lang="en-GB" dirty="0" smtClean="0"/>
              <a:t>;  </a:t>
            </a:r>
          </a:p>
          <a:p>
            <a:pPr marL="0" indent="0">
              <a:buNone/>
              <a:defRPr/>
            </a:pPr>
            <a:r>
              <a:rPr lang="en-GB" dirty="0"/>
              <a:t> </a:t>
            </a:r>
            <a:r>
              <a:rPr lang="en-GB" dirty="0" smtClean="0"/>
              <a:t>   BIC differences &gt;10 suggest better fit (</a:t>
            </a:r>
            <a:r>
              <a:rPr lang="en-GB" dirty="0" err="1" smtClean="0"/>
              <a:t>Raftery</a:t>
            </a:r>
            <a:r>
              <a:rPr lang="en-GB" dirty="0" smtClean="0"/>
              <a:t>, 1995)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Preacher et al (2012) suggest 95% bootstrap CIs for BIC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886010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TEACh</a:t>
            </a:r>
            <a:r>
              <a:rPr lang="en-GB" altLang="en-US" dirty="0" smtClean="0"/>
              <a:t> data (Manly et al)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293 children (aged 6-16) from Melbourne, Australia had their attention levels tested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r>
              <a:rPr lang="en-GB" altLang="en-US" dirty="0" smtClean="0"/>
              <a:t>Three hypothesised attention types</a:t>
            </a:r>
          </a:p>
          <a:p>
            <a:pPr lvl="1" eaLnBrk="1" hangingPunct="1"/>
            <a:r>
              <a:rPr lang="en-GB" altLang="en-US" dirty="0" smtClean="0"/>
              <a:t>Selective (2 measures)</a:t>
            </a:r>
          </a:p>
          <a:p>
            <a:pPr lvl="1" eaLnBrk="1" hangingPunct="1"/>
            <a:r>
              <a:rPr lang="en-GB" altLang="en-US" dirty="0" smtClean="0"/>
              <a:t>Switch Control (2 measures)</a:t>
            </a:r>
          </a:p>
          <a:p>
            <a:pPr lvl="1" eaLnBrk="1" hangingPunct="1"/>
            <a:r>
              <a:rPr lang="en-GB" altLang="en-US" dirty="0" smtClean="0"/>
              <a:t>Sustained (5 measures)</a:t>
            </a:r>
            <a:endParaRPr lang="en-GB" altLang="en-US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99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Model fit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accent2"/>
                </a:solidFill>
              </a:rPr>
              <a:t>MODEL      CHI-SQUARE      P          CFI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bg2"/>
                </a:solidFill>
              </a:rPr>
              <a:t>                             </a:t>
            </a:r>
            <a:r>
              <a:rPr lang="en-GB" altLang="en-US" dirty="0" smtClean="0">
                <a:solidFill>
                  <a:schemeClr val="tx2"/>
                </a:solidFill>
              </a:rPr>
              <a:t>(</a:t>
            </a:r>
            <a:r>
              <a:rPr lang="en-GB" altLang="en-US" dirty="0" err="1" smtClean="0">
                <a:solidFill>
                  <a:schemeClr val="tx2"/>
                </a:solidFill>
              </a:rPr>
              <a:t>df</a:t>
            </a:r>
            <a:r>
              <a:rPr lang="en-GB" altLang="en-US" dirty="0" smtClean="0">
                <a:solidFill>
                  <a:schemeClr val="tx2"/>
                </a:solidFill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One factor     95.05 (27)   &lt;.001     .78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Three factor   32.09 (24)    .125     .97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Good Fits: p&gt;.05; CFIs &gt; 0.9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464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dirty="0" smtClean="0"/>
              <a:t>3 Factor model</a:t>
            </a:r>
          </a:p>
        </p:txBody>
      </p:sp>
      <p:graphicFrame>
        <p:nvGraphicFramePr>
          <p:cNvPr id="36868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905001" y="1600200"/>
          <a:ext cx="8228013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Chart" r:id="rId3" imgW="8229600" imgH="4724343" progId="MSGraph.Chart.8">
                  <p:embed followColorScheme="full"/>
                </p:oleObj>
              </mc:Choice>
              <mc:Fallback>
                <p:oleObj name="Chart" r:id="rId3" imgW="8229600" imgH="4724343" progId="MSGraph.Chart.8">
                  <p:embed followColorScheme="full"/>
                  <p:pic>
                    <p:nvPicPr>
                      <p:cNvPr id="3686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1600200"/>
                        <a:ext cx="8228013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Oval 4"/>
          <p:cNvSpPr>
            <a:spLocks noChangeArrowheads="1"/>
          </p:cNvSpPr>
          <p:nvPr/>
        </p:nvSpPr>
        <p:spPr bwMode="auto">
          <a:xfrm>
            <a:off x="5486400" y="2057400"/>
            <a:ext cx="1524000" cy="83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0" name="Oval 5"/>
          <p:cNvSpPr>
            <a:spLocks noChangeArrowheads="1"/>
          </p:cNvSpPr>
          <p:nvPr/>
        </p:nvSpPr>
        <p:spPr bwMode="auto">
          <a:xfrm>
            <a:off x="2971800" y="2209800"/>
            <a:ext cx="1524000" cy="83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1" name="Oval 6"/>
          <p:cNvSpPr>
            <a:spLocks noChangeArrowheads="1"/>
          </p:cNvSpPr>
          <p:nvPr/>
        </p:nvSpPr>
        <p:spPr bwMode="auto">
          <a:xfrm>
            <a:off x="8077200" y="2133600"/>
            <a:ext cx="1524000" cy="83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2" name="Rectangle 7"/>
          <p:cNvSpPr>
            <a:spLocks noChangeArrowheads="1"/>
          </p:cNvSpPr>
          <p:nvPr/>
        </p:nvSpPr>
        <p:spPr bwMode="auto">
          <a:xfrm>
            <a:off x="2362200" y="3505200"/>
            <a:ext cx="990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dirty="0" err="1" smtClean="0">
                <a:latin typeface="Times New Roman" panose="02020603050405020304" pitchFamily="18" charset="0"/>
              </a:rPr>
              <a:t>Skycon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73" name="Rectangle 8"/>
          <p:cNvSpPr>
            <a:spLocks noChangeArrowheads="1"/>
          </p:cNvSpPr>
          <p:nvPr/>
        </p:nvSpPr>
        <p:spPr bwMode="auto">
          <a:xfrm>
            <a:off x="5029200" y="3429000"/>
            <a:ext cx="990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4" name="Rectangle 9"/>
          <p:cNvSpPr>
            <a:spLocks noChangeArrowheads="1"/>
          </p:cNvSpPr>
          <p:nvPr/>
        </p:nvSpPr>
        <p:spPr bwMode="auto">
          <a:xfrm>
            <a:off x="3810000" y="35052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Tahoma" panose="020B0604030504040204" pitchFamily="34" charset="0"/>
              </a:rPr>
              <a:t>Map1n</a:t>
            </a:r>
            <a:endParaRPr lang="en-GB" altLang="en-US" dirty="0">
              <a:latin typeface="Tahoma" panose="020B0604030504040204" pitchFamily="34" charset="0"/>
            </a:endParaRPr>
          </a:p>
        </p:txBody>
      </p:sp>
      <p:sp>
        <p:nvSpPr>
          <p:cNvPr id="36875" name="Rectangle 10"/>
          <p:cNvSpPr>
            <a:spLocks noChangeArrowheads="1"/>
          </p:cNvSpPr>
          <p:nvPr/>
        </p:nvSpPr>
        <p:spPr bwMode="auto">
          <a:xfrm>
            <a:off x="6400800" y="34290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6" name="Rectangle 11"/>
          <p:cNvSpPr>
            <a:spLocks noChangeArrowheads="1"/>
          </p:cNvSpPr>
          <p:nvPr/>
        </p:nvSpPr>
        <p:spPr bwMode="auto">
          <a:xfrm>
            <a:off x="7391400" y="34290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dirty="0" err="1" smtClean="0">
                <a:latin typeface="Times New Roman" panose="02020603050405020304" pitchFamily="18" charset="0"/>
              </a:rPr>
              <a:t>Scrdatt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77" name="Rectangle 12"/>
          <p:cNvSpPr>
            <a:spLocks noChangeArrowheads="1"/>
          </p:cNvSpPr>
          <p:nvPr/>
        </p:nvSpPr>
        <p:spPr bwMode="auto">
          <a:xfrm>
            <a:off x="8077200" y="47244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78" name="Rectangle 13"/>
          <p:cNvSpPr>
            <a:spLocks noChangeArrowheads="1"/>
          </p:cNvSpPr>
          <p:nvPr/>
        </p:nvSpPr>
        <p:spPr bwMode="auto">
          <a:xfrm>
            <a:off x="7696200" y="3962400"/>
            <a:ext cx="106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9" name="Rectangle 14"/>
          <p:cNvSpPr>
            <a:spLocks noChangeArrowheads="1"/>
          </p:cNvSpPr>
          <p:nvPr/>
        </p:nvSpPr>
        <p:spPr bwMode="auto">
          <a:xfrm>
            <a:off x="8991600" y="4038600"/>
            <a:ext cx="1143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>
              <a:solidFill>
                <a:srgbClr val="F02E1A"/>
              </a:solidFill>
              <a:latin typeface="Tahoma" panose="020B0604030504040204" pitchFamily="34" charset="0"/>
            </a:endParaRPr>
          </a:p>
        </p:txBody>
      </p:sp>
      <p:sp>
        <p:nvSpPr>
          <p:cNvPr id="36880" name="Rectangle 15"/>
          <p:cNvSpPr>
            <a:spLocks noChangeArrowheads="1"/>
          </p:cNvSpPr>
          <p:nvPr/>
        </p:nvSpPr>
        <p:spPr bwMode="auto">
          <a:xfrm>
            <a:off x="9372600" y="3276600"/>
            <a:ext cx="990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36881" name="Line 16"/>
          <p:cNvSpPr>
            <a:spLocks noChangeShapeType="1"/>
          </p:cNvSpPr>
          <p:nvPr/>
        </p:nvSpPr>
        <p:spPr bwMode="auto">
          <a:xfrm flipH="1">
            <a:off x="3048000" y="30480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2" name="Line 17"/>
          <p:cNvSpPr>
            <a:spLocks noChangeShapeType="1"/>
          </p:cNvSpPr>
          <p:nvPr/>
        </p:nvSpPr>
        <p:spPr bwMode="auto">
          <a:xfrm>
            <a:off x="4114800" y="3048000"/>
            <a:ext cx="3810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3" name="Line 18"/>
          <p:cNvSpPr>
            <a:spLocks noChangeShapeType="1"/>
          </p:cNvSpPr>
          <p:nvPr/>
        </p:nvSpPr>
        <p:spPr bwMode="auto">
          <a:xfrm flipH="1">
            <a:off x="5257800" y="2819400"/>
            <a:ext cx="381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4" name="Line 19"/>
          <p:cNvSpPr>
            <a:spLocks noChangeShapeType="1"/>
          </p:cNvSpPr>
          <p:nvPr/>
        </p:nvSpPr>
        <p:spPr bwMode="auto">
          <a:xfrm>
            <a:off x="6553200" y="2971800"/>
            <a:ext cx="457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5" name="Line 22"/>
          <p:cNvSpPr>
            <a:spLocks noChangeShapeType="1"/>
          </p:cNvSpPr>
          <p:nvPr/>
        </p:nvSpPr>
        <p:spPr bwMode="auto">
          <a:xfrm>
            <a:off x="9677400" y="2743200"/>
            <a:ext cx="381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6" name="Line 23"/>
          <p:cNvSpPr>
            <a:spLocks noChangeShapeType="1"/>
          </p:cNvSpPr>
          <p:nvPr/>
        </p:nvSpPr>
        <p:spPr bwMode="auto">
          <a:xfrm flipH="1">
            <a:off x="8458200" y="2971800"/>
            <a:ext cx="1524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7" name="Line 24"/>
          <p:cNvSpPr>
            <a:spLocks noChangeShapeType="1"/>
          </p:cNvSpPr>
          <p:nvPr/>
        </p:nvSpPr>
        <p:spPr bwMode="auto">
          <a:xfrm flipH="1">
            <a:off x="7924800" y="2743200"/>
            <a:ext cx="1524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8" name="Line 25"/>
          <p:cNvSpPr>
            <a:spLocks noChangeShapeType="1"/>
          </p:cNvSpPr>
          <p:nvPr/>
        </p:nvSpPr>
        <p:spPr bwMode="auto">
          <a:xfrm>
            <a:off x="8839200" y="3048000"/>
            <a:ext cx="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9" name="Line 26"/>
          <p:cNvSpPr>
            <a:spLocks noChangeShapeType="1"/>
          </p:cNvSpPr>
          <p:nvPr/>
        </p:nvSpPr>
        <p:spPr bwMode="auto">
          <a:xfrm>
            <a:off x="9144000" y="30480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91" name="Text Box 29"/>
          <p:cNvSpPr txBox="1">
            <a:spLocks noChangeArrowheads="1"/>
          </p:cNvSpPr>
          <p:nvPr/>
        </p:nvSpPr>
        <p:spPr bwMode="auto">
          <a:xfrm>
            <a:off x="5027614" y="3476626"/>
            <a:ext cx="11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Creswt1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92" name="Text Box 30"/>
          <p:cNvSpPr txBox="1">
            <a:spLocks noChangeArrowheads="1"/>
          </p:cNvSpPr>
          <p:nvPr/>
        </p:nvSpPr>
        <p:spPr bwMode="auto">
          <a:xfrm>
            <a:off x="6400800" y="34290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err="1">
                <a:latin typeface="Times New Roman" panose="02020603050405020304" pitchFamily="18" charset="0"/>
              </a:rPr>
              <a:t>O</a:t>
            </a:r>
            <a:r>
              <a:rPr lang="en-GB" altLang="en-US" dirty="0" err="1" smtClean="0">
                <a:latin typeface="Times New Roman" panose="02020603050405020304" pitchFamily="18" charset="0"/>
              </a:rPr>
              <a:t>ptet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93" name="Text Box 34"/>
          <p:cNvSpPr txBox="1">
            <a:spLocks noChangeArrowheads="1"/>
          </p:cNvSpPr>
          <p:nvPr/>
        </p:nvSpPr>
        <p:spPr bwMode="auto">
          <a:xfrm>
            <a:off x="8153400" y="4800600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Times New Roman" panose="02020603050405020304" pitchFamily="18" charset="0"/>
              </a:rPr>
              <a:t>score1t</a:t>
            </a:r>
          </a:p>
        </p:txBody>
      </p:sp>
      <p:sp>
        <p:nvSpPr>
          <p:cNvPr id="36894" name="Text Box 35"/>
          <p:cNvSpPr txBox="1">
            <a:spLocks noChangeArrowheads="1"/>
          </p:cNvSpPr>
          <p:nvPr/>
        </p:nvSpPr>
        <p:spPr bwMode="auto">
          <a:xfrm>
            <a:off x="8839200" y="4038600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  </a:t>
            </a:r>
            <a:r>
              <a:rPr lang="en-GB" altLang="en-US" dirty="0">
                <a:latin typeface="Times New Roman" panose="02020603050405020304" pitchFamily="18" charset="0"/>
              </a:rPr>
              <a:t>code10</a:t>
            </a:r>
          </a:p>
        </p:txBody>
      </p:sp>
      <p:sp>
        <p:nvSpPr>
          <p:cNvPr id="36895" name="Text Box 37"/>
          <p:cNvSpPr txBox="1">
            <a:spLocks noChangeArrowheads="1"/>
          </p:cNvSpPr>
          <p:nvPr/>
        </p:nvSpPr>
        <p:spPr bwMode="auto">
          <a:xfrm>
            <a:off x="2514600" y="3048000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0.54</a:t>
            </a:r>
            <a:endParaRPr lang="en-GB" altLang="en-US" dirty="0">
              <a:solidFill>
                <a:srgbClr val="F02E1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6" name="Text Box 38"/>
          <p:cNvSpPr txBox="1">
            <a:spLocks noChangeArrowheads="1"/>
          </p:cNvSpPr>
          <p:nvPr/>
        </p:nvSpPr>
        <p:spPr bwMode="auto">
          <a:xfrm>
            <a:off x="3810000" y="3048000"/>
            <a:ext cx="1066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0.79</a:t>
            </a:r>
            <a:endParaRPr lang="en-GB" altLang="en-US" dirty="0">
              <a:solidFill>
                <a:srgbClr val="F02E1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7" name="Text Box 39"/>
          <p:cNvSpPr txBox="1">
            <a:spLocks noChangeArrowheads="1"/>
          </p:cNvSpPr>
          <p:nvPr/>
        </p:nvSpPr>
        <p:spPr bwMode="auto">
          <a:xfrm>
            <a:off x="5029200" y="2819400"/>
            <a:ext cx="91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0.51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98" name="Text Box 40"/>
          <p:cNvSpPr txBox="1">
            <a:spLocks noChangeArrowheads="1"/>
          </p:cNvSpPr>
          <p:nvPr/>
        </p:nvSpPr>
        <p:spPr bwMode="auto">
          <a:xfrm>
            <a:off x="6096000" y="2895600"/>
            <a:ext cx="1066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0.74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899" name="Text Box 41"/>
          <p:cNvSpPr txBox="1">
            <a:spLocks noChangeArrowheads="1"/>
          </p:cNvSpPr>
          <p:nvPr/>
        </p:nvSpPr>
        <p:spPr bwMode="auto">
          <a:xfrm>
            <a:off x="7315200" y="2667000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>
                <a:solidFill>
                  <a:srgbClr val="F02E1A"/>
                </a:solidFill>
                <a:latin typeface="Times New Roman" panose="02020603050405020304" pitchFamily="18" charset="0"/>
              </a:rPr>
              <a:t>0.54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36900" name="Text Box 42"/>
          <p:cNvSpPr txBox="1">
            <a:spLocks noChangeArrowheads="1"/>
          </p:cNvSpPr>
          <p:nvPr/>
        </p:nvSpPr>
        <p:spPr bwMode="auto">
          <a:xfrm>
            <a:off x="8153400" y="32004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0.37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01" name="Text Box 43"/>
          <p:cNvSpPr txBox="1">
            <a:spLocks noChangeArrowheads="1"/>
          </p:cNvSpPr>
          <p:nvPr/>
        </p:nvSpPr>
        <p:spPr bwMode="auto">
          <a:xfrm>
            <a:off x="8382000" y="4419600"/>
            <a:ext cx="99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0.56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02" name="Text Box 44"/>
          <p:cNvSpPr txBox="1">
            <a:spLocks noChangeArrowheads="1"/>
          </p:cNvSpPr>
          <p:nvPr/>
        </p:nvSpPr>
        <p:spPr bwMode="auto">
          <a:xfrm>
            <a:off x="8839200" y="3505200"/>
            <a:ext cx="990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0.46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03" name="Text Box 45"/>
          <p:cNvSpPr txBox="1">
            <a:spLocks noChangeArrowheads="1"/>
          </p:cNvSpPr>
          <p:nvPr/>
        </p:nvSpPr>
        <p:spPr bwMode="auto">
          <a:xfrm>
            <a:off x="9829800" y="23622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F02E1A"/>
                </a:solidFill>
                <a:latin typeface="Times New Roman" panose="02020603050405020304" pitchFamily="18" charset="0"/>
              </a:rPr>
              <a:t>0.42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04" name="Line 46"/>
          <p:cNvSpPr>
            <a:spLocks noChangeShapeType="1"/>
          </p:cNvSpPr>
          <p:nvPr/>
        </p:nvSpPr>
        <p:spPr bwMode="auto">
          <a:xfrm flipV="1">
            <a:off x="2819400" y="40386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05" name="Line 47"/>
          <p:cNvSpPr>
            <a:spLocks noChangeShapeType="1"/>
          </p:cNvSpPr>
          <p:nvPr/>
        </p:nvSpPr>
        <p:spPr bwMode="auto">
          <a:xfrm flipV="1">
            <a:off x="4191000" y="39624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06" name="Line 48"/>
          <p:cNvSpPr>
            <a:spLocks noChangeShapeType="1"/>
          </p:cNvSpPr>
          <p:nvPr/>
        </p:nvSpPr>
        <p:spPr bwMode="auto">
          <a:xfrm flipV="1">
            <a:off x="5562600" y="39624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07" name="Line 49"/>
          <p:cNvSpPr>
            <a:spLocks noChangeShapeType="1"/>
          </p:cNvSpPr>
          <p:nvPr/>
        </p:nvSpPr>
        <p:spPr bwMode="auto">
          <a:xfrm flipV="1">
            <a:off x="6553200" y="3886200"/>
            <a:ext cx="2286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08" name="Line 50"/>
          <p:cNvSpPr>
            <a:spLocks noChangeShapeType="1"/>
          </p:cNvSpPr>
          <p:nvPr/>
        </p:nvSpPr>
        <p:spPr bwMode="auto">
          <a:xfrm flipV="1">
            <a:off x="7086600" y="3886200"/>
            <a:ext cx="4572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09" name="Line 51"/>
          <p:cNvSpPr>
            <a:spLocks noChangeShapeType="1"/>
          </p:cNvSpPr>
          <p:nvPr/>
        </p:nvSpPr>
        <p:spPr bwMode="auto">
          <a:xfrm flipV="1">
            <a:off x="7239000" y="4419600"/>
            <a:ext cx="609600" cy="762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10" name="Line 52"/>
          <p:cNvSpPr>
            <a:spLocks noChangeShapeType="1"/>
          </p:cNvSpPr>
          <p:nvPr/>
        </p:nvSpPr>
        <p:spPr bwMode="auto">
          <a:xfrm flipV="1">
            <a:off x="8610600" y="52578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11" name="Line 53"/>
          <p:cNvSpPr>
            <a:spLocks noChangeShapeType="1"/>
          </p:cNvSpPr>
          <p:nvPr/>
        </p:nvSpPr>
        <p:spPr bwMode="auto">
          <a:xfrm flipH="1" flipV="1">
            <a:off x="9677400" y="4572000"/>
            <a:ext cx="0" cy="91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12" name="Line 54"/>
          <p:cNvSpPr>
            <a:spLocks noChangeShapeType="1"/>
          </p:cNvSpPr>
          <p:nvPr/>
        </p:nvSpPr>
        <p:spPr bwMode="auto">
          <a:xfrm flipH="1" flipV="1">
            <a:off x="10287000" y="3733800"/>
            <a:ext cx="0" cy="990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913" name="Text Box 55"/>
          <p:cNvSpPr txBox="1">
            <a:spLocks noChangeArrowheads="1"/>
          </p:cNvSpPr>
          <p:nvPr/>
        </p:nvSpPr>
        <p:spPr bwMode="auto">
          <a:xfrm>
            <a:off x="2362200" y="45720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0.71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4" name="Text Box 56"/>
          <p:cNvSpPr txBox="1">
            <a:spLocks noChangeArrowheads="1"/>
          </p:cNvSpPr>
          <p:nvPr/>
        </p:nvSpPr>
        <p:spPr bwMode="auto">
          <a:xfrm>
            <a:off x="3733800" y="44958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0.37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5" name="Text Box 57"/>
          <p:cNvSpPr txBox="1">
            <a:spLocks noChangeArrowheads="1"/>
          </p:cNvSpPr>
          <p:nvPr/>
        </p:nvSpPr>
        <p:spPr bwMode="auto">
          <a:xfrm>
            <a:off x="5105400" y="44958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0.74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6" name="Text Box 58"/>
          <p:cNvSpPr txBox="1">
            <a:spLocks noChangeArrowheads="1"/>
          </p:cNvSpPr>
          <p:nvPr/>
        </p:nvSpPr>
        <p:spPr bwMode="auto">
          <a:xfrm>
            <a:off x="5943600" y="42672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0.45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7" name="Text Box 59"/>
          <p:cNvSpPr txBox="1">
            <a:spLocks noChangeArrowheads="1"/>
          </p:cNvSpPr>
          <p:nvPr/>
        </p:nvSpPr>
        <p:spPr bwMode="auto">
          <a:xfrm>
            <a:off x="6629400" y="45720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0.70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8" name="Text Box 60"/>
          <p:cNvSpPr txBox="1">
            <a:spLocks noChangeArrowheads="1"/>
          </p:cNvSpPr>
          <p:nvPr/>
        </p:nvSpPr>
        <p:spPr bwMode="auto">
          <a:xfrm>
            <a:off x="6781800" y="51054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0.87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19" name="Text Box 61"/>
          <p:cNvSpPr txBox="1">
            <a:spLocks noChangeArrowheads="1"/>
          </p:cNvSpPr>
          <p:nvPr/>
        </p:nvSpPr>
        <p:spPr bwMode="auto">
          <a:xfrm>
            <a:off x="8153400" y="56388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0.69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0" name="Text Box 62"/>
          <p:cNvSpPr txBox="1">
            <a:spLocks noChangeArrowheads="1"/>
          </p:cNvSpPr>
          <p:nvPr/>
        </p:nvSpPr>
        <p:spPr bwMode="auto">
          <a:xfrm>
            <a:off x="9296400" y="54864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0.79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1" name="Text Box 63"/>
          <p:cNvSpPr txBox="1">
            <a:spLocks noChangeArrowheads="1"/>
          </p:cNvSpPr>
          <p:nvPr/>
        </p:nvSpPr>
        <p:spPr bwMode="auto">
          <a:xfrm>
            <a:off x="9829800" y="4648200"/>
            <a:ext cx="838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solidFill>
                  <a:srgbClr val="3547ED"/>
                </a:solidFill>
                <a:latin typeface="Times New Roman" panose="02020603050405020304" pitchFamily="18" charset="0"/>
              </a:rPr>
              <a:t>0.82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36922" name="AutoShape 65"/>
          <p:cNvCxnSpPr>
            <a:cxnSpLocks noChangeShapeType="1"/>
            <a:stCxn id="36870" idx="0"/>
            <a:endCxn id="36869" idx="0"/>
          </p:cNvCxnSpPr>
          <p:nvPr/>
        </p:nvCxnSpPr>
        <p:spPr bwMode="auto">
          <a:xfrm rot="16200000">
            <a:off x="4914900" y="876300"/>
            <a:ext cx="152400" cy="2514600"/>
          </a:xfrm>
          <a:prstGeom prst="curvedConnector3">
            <a:avLst>
              <a:gd name="adj1" fmla="val 25000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923" name="AutoShape 66"/>
          <p:cNvCxnSpPr>
            <a:cxnSpLocks noChangeShapeType="1"/>
            <a:stCxn id="36869" idx="7"/>
            <a:endCxn id="36871" idx="0"/>
          </p:cNvCxnSpPr>
          <p:nvPr/>
        </p:nvCxnSpPr>
        <p:spPr bwMode="auto">
          <a:xfrm rot="16200000">
            <a:off x="7789863" y="1130301"/>
            <a:ext cx="46038" cy="2052637"/>
          </a:xfrm>
          <a:prstGeom prst="curvedConnector3">
            <a:avLst>
              <a:gd name="adj1" fmla="val 762069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924" name="AutoShape 67"/>
          <p:cNvCxnSpPr>
            <a:cxnSpLocks noChangeShapeType="1"/>
            <a:stCxn id="36870" idx="7"/>
            <a:endCxn id="36871" idx="1"/>
          </p:cNvCxnSpPr>
          <p:nvPr/>
        </p:nvCxnSpPr>
        <p:spPr bwMode="auto">
          <a:xfrm rot="16200000">
            <a:off x="6248401" y="279401"/>
            <a:ext cx="76200" cy="4029075"/>
          </a:xfrm>
          <a:prstGeom prst="curvedConnector3">
            <a:avLst>
              <a:gd name="adj1" fmla="val 560417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25" name="Text Box 68"/>
          <p:cNvSpPr txBox="1">
            <a:spLocks noChangeArrowheads="1"/>
          </p:cNvSpPr>
          <p:nvPr/>
        </p:nvSpPr>
        <p:spPr bwMode="auto">
          <a:xfrm>
            <a:off x="3124200" y="2438400"/>
            <a:ext cx="114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S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6" name="Text Box 69"/>
          <p:cNvSpPr txBox="1">
            <a:spLocks noChangeArrowheads="1"/>
          </p:cNvSpPr>
          <p:nvPr/>
        </p:nvSpPr>
        <p:spPr bwMode="auto">
          <a:xfrm>
            <a:off x="5714999" y="2209799"/>
            <a:ext cx="10715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Switch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7" name="Text Box 70"/>
          <p:cNvSpPr txBox="1">
            <a:spLocks noChangeArrowheads="1"/>
          </p:cNvSpPr>
          <p:nvPr/>
        </p:nvSpPr>
        <p:spPr bwMode="auto">
          <a:xfrm>
            <a:off x="8229600" y="2286000"/>
            <a:ext cx="137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Sustained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8" name="Text Box 71"/>
          <p:cNvSpPr txBox="1">
            <a:spLocks noChangeArrowheads="1"/>
          </p:cNvSpPr>
          <p:nvPr/>
        </p:nvSpPr>
        <p:spPr bwMode="auto">
          <a:xfrm>
            <a:off x="4419600" y="1447800"/>
            <a:ext cx="91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0.73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29" name="Text Box 72"/>
          <p:cNvSpPr txBox="1">
            <a:spLocks noChangeArrowheads="1"/>
          </p:cNvSpPr>
          <p:nvPr/>
        </p:nvSpPr>
        <p:spPr bwMode="auto">
          <a:xfrm>
            <a:off x="7391400" y="1447800"/>
            <a:ext cx="1219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0.56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30" name="Text Box 73"/>
          <p:cNvSpPr txBox="1">
            <a:spLocks noChangeArrowheads="1"/>
          </p:cNvSpPr>
          <p:nvPr/>
        </p:nvSpPr>
        <p:spPr bwMode="auto">
          <a:xfrm>
            <a:off x="5943600" y="1524000"/>
            <a:ext cx="76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0.36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31" name="Text Box 77"/>
          <p:cNvSpPr txBox="1">
            <a:spLocks noChangeArrowheads="1"/>
          </p:cNvSpPr>
          <p:nvPr/>
        </p:nvSpPr>
        <p:spPr bwMode="auto">
          <a:xfrm>
            <a:off x="7620001" y="3962400"/>
            <a:ext cx="10054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dirty="0" err="1" smtClean="0">
                <a:latin typeface="Times New Roman" panose="02020603050405020304" pitchFamily="18" charset="0"/>
              </a:rPr>
              <a:t>Dualtask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36932" name="Text Box 78"/>
          <p:cNvSpPr txBox="1">
            <a:spLocks noChangeArrowheads="1"/>
          </p:cNvSpPr>
          <p:nvPr/>
        </p:nvSpPr>
        <p:spPr bwMode="auto">
          <a:xfrm>
            <a:off x="9372601" y="3276600"/>
            <a:ext cx="7489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Times New Roman" panose="02020603050405020304" pitchFamily="18" charset="0"/>
              </a:rPr>
              <a:t>walk1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2800" y="2417802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Select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0585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CFA in R (One time point)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Sem</a:t>
            </a:r>
            <a:endParaRPr lang="en-GB" dirty="0" smtClean="0"/>
          </a:p>
          <a:p>
            <a:r>
              <a:rPr lang="en-GB" dirty="0" err="1" smtClean="0"/>
              <a:t>Cfa</a:t>
            </a:r>
            <a:r>
              <a:rPr lang="en-GB" dirty="0" smtClean="0"/>
              <a:t> (also unlike </a:t>
            </a:r>
            <a:r>
              <a:rPr lang="en-GB" dirty="0" err="1" smtClean="0"/>
              <a:t>sem</a:t>
            </a:r>
            <a:r>
              <a:rPr lang="en-GB" dirty="0" smtClean="0"/>
              <a:t> produces a completely standardised solution which is quoted in papers)</a:t>
            </a:r>
          </a:p>
          <a:p>
            <a:endParaRPr lang="en-GB" dirty="0"/>
          </a:p>
          <a:p>
            <a:r>
              <a:rPr lang="en-GB" dirty="0" smtClean="0"/>
              <a:t>Can input matrix of (</a:t>
            </a:r>
            <a:r>
              <a:rPr lang="en-GB" dirty="0" err="1"/>
              <a:t>P</a:t>
            </a:r>
            <a:r>
              <a:rPr lang="en-GB" dirty="0" err="1" smtClean="0"/>
              <a:t>olychoric</a:t>
            </a:r>
            <a:r>
              <a:rPr lang="en-GB" dirty="0" smtClean="0"/>
              <a:t> or Pearson) correlations produced by e.g. </a:t>
            </a:r>
            <a:r>
              <a:rPr lang="en-GB" dirty="0" err="1" smtClean="0"/>
              <a:t>hetcor</a:t>
            </a:r>
            <a:r>
              <a:rPr lang="en-GB" dirty="0" smtClean="0"/>
              <a:t> or </a:t>
            </a:r>
            <a:r>
              <a:rPr lang="en-GB" dirty="0" err="1" smtClean="0"/>
              <a:t>covariances</a:t>
            </a:r>
            <a:r>
              <a:rPr lang="en-GB" dirty="0" smtClean="0"/>
              <a:t> or raw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787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733" y="619125"/>
            <a:ext cx="10515600" cy="1325563"/>
          </a:xfrm>
        </p:spPr>
        <p:txBody>
          <a:bodyPr/>
          <a:lstStyle/>
          <a:p>
            <a:r>
              <a:rPr lang="en-GB" dirty="0" smtClean="0"/>
              <a:t>Variance components derivation: 5 time points BDI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Expected Mean Squares	</a:t>
            </a:r>
          </a:p>
          <a:p>
            <a:pPr marL="0" indent="0">
              <a:buNone/>
            </a:pPr>
            <a:r>
              <a:rPr lang="en-GB" dirty="0"/>
              <a:t>Variance Component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Source	 </a:t>
            </a:r>
            <a:r>
              <a:rPr lang="en-GB" dirty="0" err="1"/>
              <a:t>Var</a:t>
            </a:r>
            <a:r>
              <a:rPr lang="en-GB" dirty="0"/>
              <a:t>(Participant)    </a:t>
            </a:r>
            <a:r>
              <a:rPr lang="en-GB" dirty="0" err="1"/>
              <a:t>Var</a:t>
            </a:r>
            <a:r>
              <a:rPr lang="en-GB" dirty="0"/>
              <a:t>(Error)	Quadratic Term	</a:t>
            </a:r>
          </a:p>
          <a:p>
            <a:pPr marL="0" indent="0">
              <a:buNone/>
            </a:pPr>
            <a:r>
              <a:rPr lang="en-GB" dirty="0"/>
              <a:t>Intercept	            5.000	                 1.000	  Intercept </a:t>
            </a:r>
          </a:p>
          <a:p>
            <a:pPr marL="0" indent="0">
              <a:buNone/>
            </a:pPr>
            <a:r>
              <a:rPr lang="en-GB" dirty="0"/>
              <a:t>Participant	            5.000	                 1.000	             	</a:t>
            </a:r>
          </a:p>
          <a:p>
            <a:pPr marL="0" indent="0">
              <a:buNone/>
            </a:pPr>
            <a:r>
              <a:rPr lang="en-GB" dirty="0"/>
              <a:t>Error	             </a:t>
            </a:r>
            <a:r>
              <a:rPr lang="en-GB" dirty="0" smtClean="0"/>
              <a:t>	.</a:t>
            </a:r>
            <a:r>
              <a:rPr lang="en-GB" dirty="0"/>
              <a:t>000	                 1.000                              		</a:t>
            </a:r>
          </a:p>
          <a:p>
            <a:pPr marL="0" indent="0">
              <a:buNone/>
            </a:pPr>
            <a:r>
              <a:rPr lang="en-GB" dirty="0"/>
              <a:t>Dependent Variable: BDI</a:t>
            </a:r>
          </a:p>
          <a:p>
            <a:r>
              <a:rPr lang="en-GB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5639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Polychoric</a:t>
            </a:r>
            <a:r>
              <a:rPr lang="en-GB" sz="2400" dirty="0" smtClean="0"/>
              <a:t> input (R </a:t>
            </a:r>
            <a:r>
              <a:rPr lang="en-GB" sz="2400" dirty="0" err="1" smtClean="0"/>
              <a:t>sem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/>
              <a:t>res &lt;- </a:t>
            </a:r>
            <a:r>
              <a:rPr lang="en-GB" sz="1600" dirty="0" err="1"/>
              <a:t>hetcor</a:t>
            </a:r>
            <a:r>
              <a:rPr lang="en-GB" sz="1600" dirty="0"/>
              <a:t>(p1, p2, p3, p4, p5, p6, p7, p8, p9, p10, ML=FALSE, </a:t>
            </a:r>
            <a:r>
              <a:rPr lang="en-GB" sz="1600" dirty="0" err="1"/>
              <a:t>std.err</a:t>
            </a:r>
            <a:r>
              <a:rPr lang="en-GB" sz="1600" dirty="0"/>
              <a:t>=FALSE</a:t>
            </a:r>
            <a:r>
              <a:rPr lang="en-GB" sz="1600" dirty="0" smtClean="0"/>
              <a:t>)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opt </a:t>
            </a:r>
            <a:r>
              <a:rPr lang="en-GB" sz="1600" dirty="0"/>
              <a:t>&lt;- options(</a:t>
            </a:r>
            <a:r>
              <a:rPr lang="en-GB" sz="1600" dirty="0" err="1"/>
              <a:t>fit.indices</a:t>
            </a:r>
            <a:r>
              <a:rPr lang="en-GB" sz="1600" dirty="0"/>
              <a:t> = c("GFI", "AGFI", "RMSEA", "NFI", "NNFI", "CFI", "RNI", "IFI", "SRMR", "AIC", "</a:t>
            </a:r>
            <a:r>
              <a:rPr lang="en-GB" sz="1600" dirty="0" err="1"/>
              <a:t>AICc</a:t>
            </a:r>
            <a:r>
              <a:rPr lang="en-GB" sz="1600" dirty="0"/>
              <a:t>", "BIC", "CAIC</a:t>
            </a:r>
            <a:r>
              <a:rPr lang="en-GB" sz="1600" dirty="0" smtClean="0"/>
              <a:t>"))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/>
              <a:t>library(</a:t>
            </a:r>
            <a:r>
              <a:rPr lang="en-GB" sz="1600" dirty="0" err="1"/>
              <a:t>sem</a:t>
            </a:r>
            <a:r>
              <a:rPr lang="en-GB" sz="1600" dirty="0"/>
              <a:t>)</a:t>
            </a:r>
          </a:p>
          <a:p>
            <a:pPr marL="0" indent="0">
              <a:buNone/>
            </a:pPr>
            <a:r>
              <a:rPr lang="en-GB" sz="1600" dirty="0"/>
              <a:t>model.f1&lt;-matrix(c(    'F1-&gt;p1', 'lam1',NA</a:t>
            </a:r>
            <a:r>
              <a:rPr lang="en-GB" sz="1600" dirty="0" smtClean="0"/>
              <a:t>, </a:t>
            </a:r>
            <a:r>
              <a:rPr lang="en-GB" sz="1600" dirty="0"/>
              <a:t>'F1-&gt;p6', 'lam2',NA</a:t>
            </a:r>
            <a:r>
              <a:rPr lang="en-GB" sz="1600" dirty="0" smtClean="0"/>
              <a:t>, </a:t>
            </a:r>
            <a:r>
              <a:rPr lang="en-GB" sz="1600" dirty="0"/>
              <a:t>'F2-&gt;p3', 'lam3',NA</a:t>
            </a:r>
            <a:r>
              <a:rPr lang="en-GB" sz="1600" dirty="0" smtClean="0"/>
              <a:t>,'F2-</a:t>
            </a:r>
            <a:r>
              <a:rPr lang="en-GB" sz="1600" dirty="0"/>
              <a:t>&gt;p4', 'lam4',NA</a:t>
            </a:r>
            <a:r>
              <a:rPr lang="en-GB" sz="1600" dirty="0" smtClean="0"/>
              <a:t>,…'F3-</a:t>
            </a:r>
            <a:r>
              <a:rPr lang="en-GB" sz="1600" dirty="0"/>
              <a:t>&gt;p9', 'lam10',NA,</a:t>
            </a:r>
          </a:p>
          <a:p>
            <a:pPr marL="0" indent="0">
              <a:buNone/>
            </a:pPr>
            <a:r>
              <a:rPr lang="en-GB" sz="1600" dirty="0"/>
              <a:t>                      'p1&lt;-&gt;p1', 'th1' ,NA</a:t>
            </a:r>
            <a:r>
              <a:rPr lang="en-GB" sz="1600" dirty="0" smtClean="0"/>
              <a:t>, </a:t>
            </a:r>
            <a:r>
              <a:rPr lang="en-GB" sz="1600" dirty="0"/>
              <a:t>'p2&lt;-&gt;p2', 'th2' ,NA</a:t>
            </a:r>
            <a:r>
              <a:rPr lang="en-GB" sz="1600" dirty="0" smtClean="0"/>
              <a:t>, … </a:t>
            </a:r>
            <a:r>
              <a:rPr lang="en-GB" sz="1600" dirty="0"/>
              <a:t>'p10&lt;-&gt;p10', 'th10',NA,</a:t>
            </a:r>
          </a:p>
          <a:p>
            <a:pPr marL="0" indent="0">
              <a:buNone/>
            </a:pPr>
            <a:r>
              <a:rPr lang="en-GB" sz="1600" dirty="0"/>
              <a:t>                      'F1&lt;-&gt;F1',  NA, 1</a:t>
            </a:r>
            <a:r>
              <a:rPr lang="en-GB" sz="1600" dirty="0" smtClean="0"/>
              <a:t>,    'F2</a:t>
            </a:r>
            <a:r>
              <a:rPr lang="en-GB" sz="1600" dirty="0"/>
              <a:t>&lt;-&gt;F2',  NA, 1</a:t>
            </a:r>
            <a:r>
              <a:rPr lang="en-GB" sz="1600" dirty="0" smtClean="0"/>
              <a:t>, 'F3</a:t>
            </a:r>
            <a:r>
              <a:rPr lang="en-GB" sz="1600" dirty="0"/>
              <a:t>&lt;-&gt;F3',  NA, </a:t>
            </a:r>
          </a:p>
          <a:p>
            <a:pPr marL="0" indent="0">
              <a:buNone/>
            </a:pPr>
            <a:r>
              <a:rPr lang="en-GB" sz="1600" dirty="0" smtClean="0"/>
              <a:t>                     </a:t>
            </a:r>
            <a:r>
              <a:rPr lang="en-GB" sz="1600" dirty="0"/>
              <a:t>'F1&lt;-&gt;F2', 'gam1', NA</a:t>
            </a:r>
            <a:r>
              <a:rPr lang="en-GB" sz="1600" dirty="0" smtClean="0"/>
              <a:t>,'F1</a:t>
            </a:r>
            <a:r>
              <a:rPr lang="en-GB" sz="1600" dirty="0"/>
              <a:t>&lt;-&gt;F3', 'gam2', NA</a:t>
            </a:r>
            <a:r>
              <a:rPr lang="en-GB" sz="1600" dirty="0" smtClean="0"/>
              <a:t>, 'F2</a:t>
            </a:r>
            <a:r>
              <a:rPr lang="en-GB" sz="1600" dirty="0"/>
              <a:t>&lt;-&gt;F3', 'gam3', NA),</a:t>
            </a:r>
          </a:p>
          <a:p>
            <a:pPr marL="0" indent="0">
              <a:buNone/>
            </a:pPr>
            <a:r>
              <a:rPr lang="en-GB" sz="1600" dirty="0"/>
              <a:t>             </a:t>
            </a:r>
            <a:r>
              <a:rPr lang="en-GB" sz="1600" dirty="0" smtClean="0"/>
              <a:t>    </a:t>
            </a:r>
            <a:r>
              <a:rPr lang="en-GB" sz="1600" dirty="0" err="1" smtClean="0"/>
              <a:t>ncol</a:t>
            </a:r>
            <a:r>
              <a:rPr lang="en-GB" sz="1600" dirty="0" smtClean="0"/>
              <a:t>=3</a:t>
            </a:r>
            <a:r>
              <a:rPr lang="en-GB" sz="1600" dirty="0"/>
              <a:t>, </a:t>
            </a:r>
            <a:r>
              <a:rPr lang="en-GB" sz="1600" dirty="0" err="1"/>
              <a:t>byrow</a:t>
            </a:r>
            <a:r>
              <a:rPr lang="en-GB" sz="1600" dirty="0"/>
              <a:t>=T)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sem.poly.f1</a:t>
            </a:r>
            <a:r>
              <a:rPr lang="en-GB" sz="1600" dirty="0"/>
              <a:t>&lt;-</a:t>
            </a:r>
            <a:r>
              <a:rPr lang="en-GB" sz="1600" dirty="0" err="1"/>
              <a:t>sem</a:t>
            </a:r>
            <a:r>
              <a:rPr lang="en-GB" sz="1600" dirty="0"/>
              <a:t>(model.f1, </a:t>
            </a:r>
            <a:r>
              <a:rPr lang="en-GB" sz="1600" dirty="0" err="1"/>
              <a:t>res$correlation</a:t>
            </a:r>
            <a:r>
              <a:rPr lang="en-GB" sz="1600" dirty="0"/>
              <a:t>, 293)</a:t>
            </a:r>
          </a:p>
          <a:p>
            <a:pPr marL="0" indent="0">
              <a:buNone/>
            </a:pPr>
            <a:r>
              <a:rPr lang="en-GB" sz="1600" dirty="0"/>
              <a:t>summary(sem.poly.f1)</a:t>
            </a:r>
          </a:p>
        </p:txBody>
      </p:sp>
    </p:spTree>
    <p:extLst>
      <p:ext uri="{BB962C8B-B14F-4D97-AF65-F5344CB8AC3E}">
        <p14:creationId xmlns:p14="http://schemas.microsoft.com/office/powerpoint/2010/main" val="26264518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 smtClean="0"/>
              <a:t>Cfa</a:t>
            </a:r>
            <a:r>
              <a:rPr lang="en-GB" sz="3600" dirty="0" smtClean="0"/>
              <a:t> ( R </a:t>
            </a:r>
            <a:r>
              <a:rPr lang="en-GB" sz="3600" dirty="0" err="1" smtClean="0"/>
              <a:t>lavaan</a:t>
            </a:r>
            <a:r>
              <a:rPr lang="en-GB" sz="3600" dirty="0" smtClean="0"/>
              <a:t>)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699261" cy="45719"/>
          </a:xfrm>
        </p:spPr>
        <p:txBody>
          <a:bodyPr>
            <a:normAutofit fontScale="25000" lnSpcReduction="20000"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9172" y="1879771"/>
            <a:ext cx="5157787" cy="368458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2300" dirty="0"/>
              <a:t>p1 &lt;- </a:t>
            </a:r>
            <a:r>
              <a:rPr lang="en-GB" sz="2300" dirty="0" err="1"/>
              <a:t>x$skycon_s</a:t>
            </a:r>
            <a:endParaRPr lang="en-GB" sz="2300" dirty="0"/>
          </a:p>
          <a:p>
            <a:pPr marL="0" indent="0">
              <a:buNone/>
            </a:pPr>
            <a:r>
              <a:rPr lang="en-GB" sz="2300" dirty="0"/>
              <a:t>p2 &lt;- x$score1ts</a:t>
            </a:r>
          </a:p>
          <a:p>
            <a:pPr marL="0" indent="0">
              <a:buNone/>
            </a:pPr>
            <a:r>
              <a:rPr lang="en-GB" sz="2300" dirty="0"/>
              <a:t>p3 &lt;- x$creacc1s</a:t>
            </a:r>
          </a:p>
          <a:p>
            <a:pPr marL="0" indent="0">
              <a:buNone/>
            </a:pPr>
            <a:r>
              <a:rPr lang="en-GB" sz="2300" dirty="0"/>
              <a:t>p4 &lt;- x$creswt1s</a:t>
            </a:r>
          </a:p>
          <a:p>
            <a:pPr marL="0" indent="0">
              <a:buNone/>
            </a:pPr>
            <a:r>
              <a:rPr lang="en-GB" sz="2300" dirty="0"/>
              <a:t>…</a:t>
            </a:r>
          </a:p>
          <a:p>
            <a:pPr marL="0" indent="0">
              <a:buNone/>
            </a:pPr>
            <a:r>
              <a:rPr lang="en-GB" sz="2300" dirty="0"/>
              <a:t>x &lt;- </a:t>
            </a:r>
            <a:r>
              <a:rPr lang="en-GB" sz="2300" dirty="0" err="1"/>
              <a:t>data.frame</a:t>
            </a:r>
            <a:r>
              <a:rPr lang="en-GB" sz="2300" dirty="0"/>
              <a:t>(p1,p2,p3,p4,p5,p6,p7,p8,p9,p10)  </a:t>
            </a:r>
          </a:p>
          <a:p>
            <a:pPr marL="0" indent="0">
              <a:buNone/>
            </a:pPr>
            <a:r>
              <a:rPr lang="en-GB" sz="2300" dirty="0"/>
              <a:t>opt &lt;- options(</a:t>
            </a:r>
            <a:r>
              <a:rPr lang="en-GB" sz="2300" dirty="0" err="1"/>
              <a:t>fit.indices</a:t>
            </a:r>
            <a:r>
              <a:rPr lang="en-GB" sz="2300" dirty="0"/>
              <a:t> = c("GFI", "AGFI", "RMSEA", "NFI", "NNFI", "CFI", "RNI", "IFI", "SRMR", "AIC", "</a:t>
            </a:r>
            <a:r>
              <a:rPr lang="en-GB" sz="2300" dirty="0" err="1"/>
              <a:t>AICc</a:t>
            </a:r>
            <a:r>
              <a:rPr lang="en-GB" sz="2300" dirty="0"/>
              <a:t>", "BIC", "CAIC</a:t>
            </a:r>
            <a:r>
              <a:rPr lang="en-GB" sz="2300" dirty="0" smtClean="0"/>
              <a:t>"))</a:t>
            </a:r>
          </a:p>
          <a:p>
            <a:pPr marL="0" indent="0">
              <a:buNone/>
            </a:pPr>
            <a:r>
              <a:rPr lang="en-GB" dirty="0" err="1"/>
              <a:t>config.invar</a:t>
            </a:r>
            <a:r>
              <a:rPr lang="en-GB" dirty="0"/>
              <a:t>&lt;-'#factor loadings</a:t>
            </a:r>
          </a:p>
          <a:p>
            <a:pPr marL="0" indent="0">
              <a:buNone/>
            </a:pPr>
            <a:r>
              <a:rPr lang="en-GB" dirty="0"/>
              <a:t>               eta1 =~ p1+p6</a:t>
            </a:r>
          </a:p>
          <a:p>
            <a:pPr marL="0" indent="0">
              <a:buNone/>
            </a:pPr>
            <a:r>
              <a:rPr lang="en-GB" dirty="0"/>
              <a:t>               eta2 =~ p4+p10</a:t>
            </a:r>
          </a:p>
          <a:p>
            <a:pPr marL="0" indent="0">
              <a:buNone/>
            </a:pPr>
            <a:r>
              <a:rPr lang="en-GB" dirty="0"/>
              <a:t>               eta3 =~ p2+p5+ </a:t>
            </a:r>
            <a:r>
              <a:rPr lang="en-GB" dirty="0" smtClean="0"/>
              <a:t>p7+p8+p9</a:t>
            </a:r>
          </a:p>
          <a:p>
            <a:pPr marL="0" indent="0">
              <a:buNone/>
            </a:pPr>
            <a:r>
              <a:rPr lang="en-GB" dirty="0"/>
              <a:t>#latent variable variances</a:t>
            </a:r>
          </a:p>
          <a:p>
            <a:pPr marL="0" indent="0">
              <a:buNone/>
            </a:pPr>
            <a:r>
              <a:rPr lang="en-GB" dirty="0"/>
              <a:t>                      eta1~~eta1</a:t>
            </a:r>
          </a:p>
          <a:p>
            <a:pPr marL="0" indent="0">
              <a:buNone/>
            </a:pPr>
            <a:r>
              <a:rPr lang="en-GB" dirty="0"/>
              <a:t>                      eta2~~eta2</a:t>
            </a:r>
          </a:p>
          <a:p>
            <a:pPr marL="0" indent="0">
              <a:buNone/>
            </a:pPr>
            <a:r>
              <a:rPr lang="en-GB" dirty="0"/>
              <a:t>                      eta3~~eta3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097588" y="478502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cfa.fit1&lt;-</a:t>
            </a:r>
            <a:r>
              <a:rPr lang="en-GB" dirty="0" err="1"/>
              <a:t>cfa</a:t>
            </a:r>
            <a:r>
              <a:rPr lang="en-GB" dirty="0"/>
              <a:t>(</a:t>
            </a:r>
            <a:r>
              <a:rPr lang="en-GB" dirty="0" err="1"/>
              <a:t>config.invar</a:t>
            </a:r>
            <a:r>
              <a:rPr lang="en-GB" dirty="0"/>
              <a:t>,</a:t>
            </a:r>
          </a:p>
          <a:p>
            <a:r>
              <a:rPr lang="en-GB" dirty="0"/>
              <a:t>                data = x)</a:t>
            </a:r>
          </a:p>
          <a:p>
            <a:r>
              <a:rPr lang="en-GB" dirty="0"/>
              <a:t>summary(cfa.fit1, standardized=T, </a:t>
            </a:r>
            <a:r>
              <a:rPr lang="en-GB" dirty="0" err="1"/>
              <a:t>fit.measures</a:t>
            </a:r>
            <a:r>
              <a:rPr lang="en-GB" dirty="0"/>
              <a:t>=TRUE)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72200" y="1862523"/>
            <a:ext cx="5183188" cy="27506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smtClean="0"/>
              <a:t>#</a:t>
            </a:r>
            <a:r>
              <a:rPr lang="en-GB" sz="1800" dirty="0"/>
              <a:t>latent variable </a:t>
            </a:r>
            <a:r>
              <a:rPr lang="en-GB" sz="1800" dirty="0" err="1"/>
              <a:t>covariances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                      eta1~~eta2</a:t>
            </a:r>
          </a:p>
          <a:p>
            <a:pPr marL="0" indent="0">
              <a:buNone/>
            </a:pPr>
            <a:r>
              <a:rPr lang="en-GB" sz="1800" dirty="0"/>
              <a:t>                      eta1~~eta3</a:t>
            </a:r>
          </a:p>
          <a:p>
            <a:pPr marL="0" indent="0">
              <a:buNone/>
            </a:pPr>
            <a:r>
              <a:rPr lang="en-GB" sz="1800" dirty="0"/>
              <a:t>                      eta2~~eta3</a:t>
            </a:r>
          </a:p>
          <a:p>
            <a:pPr marL="0" indent="0">
              <a:buNone/>
            </a:pPr>
            <a:r>
              <a:rPr lang="en-GB" sz="1800" dirty="0"/>
              <a:t>              #unique variances</a:t>
            </a:r>
          </a:p>
          <a:p>
            <a:pPr marL="0" indent="0">
              <a:buNone/>
            </a:pPr>
            <a:r>
              <a:rPr lang="en-GB" sz="1800" dirty="0"/>
              <a:t>                      p1~~p1</a:t>
            </a:r>
          </a:p>
          <a:p>
            <a:pPr marL="0" indent="0">
              <a:buNone/>
            </a:pPr>
            <a:r>
              <a:rPr lang="en-GB" sz="1800" dirty="0" smtClean="0"/>
              <a:t>	         …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                    p10~~p10'</a:t>
            </a:r>
          </a:p>
        </p:txBody>
      </p:sp>
    </p:spTree>
    <p:extLst>
      <p:ext uri="{BB962C8B-B14F-4D97-AF65-F5344CB8AC3E}">
        <p14:creationId xmlns:p14="http://schemas.microsoft.com/office/powerpoint/2010/main" val="38421910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Growth models using latent variables (Hojjat Farahani)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Latent factors representing each time point score</a:t>
            </a:r>
          </a:p>
          <a:p>
            <a:r>
              <a:rPr lang="en-GB" dirty="0" smtClean="0"/>
              <a:t>Intercepts to all times (loadings equal to 1)</a:t>
            </a:r>
          </a:p>
          <a:p>
            <a:r>
              <a:rPr lang="en-GB" dirty="0" smtClean="0"/>
              <a:t>Slope looking at change between time points</a:t>
            </a:r>
          </a:p>
          <a:p>
            <a:r>
              <a:rPr lang="en-GB" dirty="0" smtClean="0"/>
              <a:t>Linear slope usually fitted with values of 0,1,2,.. </a:t>
            </a:r>
            <a:r>
              <a:rPr lang="en-GB" dirty="0"/>
              <a:t>b</a:t>
            </a:r>
            <a:r>
              <a:rPr lang="en-GB" dirty="0" smtClean="0"/>
              <a:t>etween times</a:t>
            </a:r>
          </a:p>
          <a:p>
            <a:endParaRPr lang="en-GB" dirty="0"/>
          </a:p>
          <a:p>
            <a:r>
              <a:rPr lang="en-GB" dirty="0" smtClean="0"/>
              <a:t>Maths achievement scores in 606 students assessed at three time points; single score of motivation (covariate)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2734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Maths (A1-A3) and Motivation (R1-R3) scores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/>
              <a:t>&gt; head(B)</a:t>
            </a:r>
          </a:p>
          <a:p>
            <a:r>
              <a:rPr lang="pt-BR" dirty="0">
                <a:solidFill>
                  <a:srgbClr val="0070C0"/>
                </a:solidFill>
              </a:rPr>
              <a:t>  A1</a:t>
            </a:r>
            <a:r>
              <a:rPr lang="pt-BR" dirty="0"/>
              <a:t> B1 C1 ABC1 D1 E1 F1 DEF1 G1 H1 I1 GHI1 </a:t>
            </a:r>
            <a:r>
              <a:rPr lang="pt-BR" dirty="0">
                <a:solidFill>
                  <a:srgbClr val="00B050"/>
                </a:solidFill>
              </a:rPr>
              <a:t>R1</a:t>
            </a:r>
            <a:r>
              <a:rPr lang="pt-BR" dirty="0"/>
              <a:t> O1 </a:t>
            </a:r>
            <a:r>
              <a:rPr lang="pt-BR" dirty="0">
                <a:solidFill>
                  <a:srgbClr val="0070C0"/>
                </a:solidFill>
              </a:rPr>
              <a:t>A2</a:t>
            </a:r>
            <a:r>
              <a:rPr lang="pt-BR" dirty="0"/>
              <a:t> B2 C2 ABC2 D2 E2 F2 DEF2</a:t>
            </a:r>
          </a:p>
          <a:p>
            <a:r>
              <a:rPr lang="pt-BR" dirty="0"/>
              <a:t>1 18 12 25   55 17 23 29   69 10 20 16   46 15 15 25  9 15   49 32 29 37   98</a:t>
            </a:r>
          </a:p>
          <a:p>
            <a:r>
              <a:rPr lang="pt-BR" dirty="0"/>
              <a:t>2 30 15 11   56 18 25 24   67 11 16 14   41 13 11 28 15 15   58 36 32 30   98</a:t>
            </a:r>
          </a:p>
          <a:p>
            <a:r>
              <a:rPr lang="pt-BR" dirty="0"/>
              <a:t>3 26  7  9   42 18 30 28   76  9 19 14   42 10 16 30 12 18   60 37 34 40  111</a:t>
            </a:r>
          </a:p>
          <a:p>
            <a:r>
              <a:rPr lang="pt-BR" dirty="0"/>
              <a:t>4 25 11 18   54 18 34 36   88 10 22 13   45 12 10 30 15 20   65 32 36 36  104</a:t>
            </a:r>
          </a:p>
          <a:p>
            <a:r>
              <a:rPr lang="pt-BR" dirty="0"/>
              <a:t>5 22  7 17   46 18 33 26   77  8 20 15   43 11 14 25 12 16   53 42 32 29  103</a:t>
            </a:r>
          </a:p>
          <a:p>
            <a:r>
              <a:rPr lang="pt-BR" dirty="0"/>
              <a:t>6 12  7 15   34 18 38 35   91  9 21 17   47 14 13 30 15 15   60 40 38 36  114</a:t>
            </a:r>
          </a:p>
          <a:p>
            <a:r>
              <a:rPr lang="pt-BR" dirty="0"/>
              <a:t>  G2 H2 I2 GHI2 </a:t>
            </a:r>
            <a:r>
              <a:rPr lang="pt-BR" dirty="0">
                <a:solidFill>
                  <a:srgbClr val="00B050"/>
                </a:solidFill>
              </a:rPr>
              <a:t>R2</a:t>
            </a:r>
            <a:r>
              <a:rPr lang="pt-BR" dirty="0"/>
              <a:t> O2 </a:t>
            </a:r>
            <a:r>
              <a:rPr lang="pt-BR" dirty="0">
                <a:solidFill>
                  <a:srgbClr val="0070C0"/>
                </a:solidFill>
              </a:rPr>
              <a:t>A3</a:t>
            </a:r>
            <a:r>
              <a:rPr lang="pt-BR" dirty="0"/>
              <a:t> B3 C3 ABC3 D3 E3 F3 DEF3 G3 H3 I3 GHI3 </a:t>
            </a:r>
            <a:r>
              <a:rPr lang="pt-BR" dirty="0">
                <a:solidFill>
                  <a:srgbClr val="00B050"/>
                </a:solidFill>
              </a:rPr>
              <a:t>R3 </a:t>
            </a:r>
            <a:r>
              <a:rPr lang="pt-BR" dirty="0"/>
              <a:t>O3  R  A</a:t>
            </a:r>
          </a:p>
          <a:p>
            <a:r>
              <a:rPr lang="pt-BR" dirty="0"/>
              <a:t>1 10 22 18   50 14 15 30 12 20   62 37 38 42  117 12 24 20   56 18 17 47 73</a:t>
            </a:r>
          </a:p>
          <a:p>
            <a:r>
              <a:rPr lang="pt-BR" dirty="0"/>
              <a:t>2 12 20 18   50 14 13 30 15 22   67 40 38 37  115 12 22 19   53 17 14 44 88</a:t>
            </a:r>
          </a:p>
          <a:p>
            <a:r>
              <a:rPr lang="pt-BR" dirty="0"/>
              <a:t>3 10 20 17   47 13 15 30 15 25   70 42 39 42  123 12 23 17   52 15 16 38 86</a:t>
            </a:r>
          </a:p>
          <a:p>
            <a:r>
              <a:rPr lang="pt-BR" dirty="0"/>
              <a:t>4 10 24 17   51 15 15 30 15 25   70 39 42 40  121 11 24 19   54  5 15 32 85</a:t>
            </a:r>
          </a:p>
          <a:p>
            <a:r>
              <a:rPr lang="pt-BR" dirty="0"/>
              <a:t>5 10 22 20   52 12 15 30 15 20   65 40 40 38  118 11 24 20   55 13 18 36 77</a:t>
            </a:r>
          </a:p>
          <a:p>
            <a:r>
              <a:rPr lang="pt-BR" dirty="0"/>
              <a:t>6 10 22 19   51 14 13 30 15 18   63 38 42 40  120 12 24 20   56 16 16 44 72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2450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Linear Growth Curve</a:t>
            </a:r>
            <a:endParaRPr lang="en-GB" dirty="0"/>
          </a:p>
        </p:txBody>
      </p:sp>
      <p:sp>
        <p:nvSpPr>
          <p:cNvPr id="4" name="Oval 4"/>
          <p:cNvSpPr>
            <a:spLocks noGrp="1" noChangeArrowheads="1"/>
          </p:cNvSpPr>
          <p:nvPr>
            <p:ph idx="1"/>
          </p:nvPr>
        </p:nvSpPr>
        <p:spPr bwMode="auto">
          <a:xfrm>
            <a:off x="1701800" y="4382558"/>
            <a:ext cx="2870200" cy="12731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indent="0">
              <a:buNone/>
            </a:pPr>
            <a:r>
              <a:rPr lang="en-GB" dirty="0" smtClean="0"/>
              <a:t>    Intercept</a:t>
            </a:r>
            <a:endParaRPr lang="en-GB" dirty="0"/>
          </a:p>
        </p:txBody>
      </p:sp>
      <p:sp>
        <p:nvSpPr>
          <p:cNvPr id="5" name="Oval 4"/>
          <p:cNvSpPr txBox="1">
            <a:spLocks noChangeArrowheads="1"/>
          </p:cNvSpPr>
          <p:nvPr/>
        </p:nvSpPr>
        <p:spPr bwMode="auto">
          <a:xfrm>
            <a:off x="6612466" y="4382558"/>
            <a:ext cx="2870200" cy="12731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       Slope</a:t>
            </a:r>
            <a:endParaRPr lang="en-GB" dirty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H="1" flipV="1">
            <a:off x="1998133" y="3109383"/>
            <a:ext cx="1359957" cy="127317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flipH="1" flipV="1">
            <a:off x="6776016" y="2877740"/>
            <a:ext cx="913836" cy="135559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V="1">
            <a:off x="3332480" y="2917824"/>
            <a:ext cx="3403809" cy="152947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303866" y="2065867"/>
            <a:ext cx="914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800348" y="2003425"/>
            <a:ext cx="914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288108" y="1952060"/>
            <a:ext cx="914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56519" y="2304984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Ma1</a:t>
            </a:r>
            <a:endParaRPr lang="en-GB" sz="2400" b="1" dirty="0"/>
          </a:p>
        </p:txBody>
      </p:sp>
      <p:sp>
        <p:nvSpPr>
          <p:cNvPr id="17" name="Rectangle 16"/>
          <p:cNvSpPr/>
          <p:nvPr/>
        </p:nvSpPr>
        <p:spPr>
          <a:xfrm>
            <a:off x="2851983" y="2105889"/>
            <a:ext cx="789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Ma2</a:t>
            </a:r>
            <a:endParaRPr lang="en-GB" sz="2400" b="1" dirty="0"/>
          </a:p>
        </p:txBody>
      </p:sp>
      <p:sp>
        <p:nvSpPr>
          <p:cNvPr id="18" name="Rectangle 17"/>
          <p:cNvSpPr/>
          <p:nvPr/>
        </p:nvSpPr>
        <p:spPr>
          <a:xfrm flipH="1">
            <a:off x="6343308" y="2185601"/>
            <a:ext cx="9736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Ma3</a:t>
            </a:r>
            <a:endParaRPr lang="en-GB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6599765" y="364876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1</a:t>
            </a:r>
          </a:p>
        </p:txBody>
      </p:sp>
      <p:sp>
        <p:nvSpPr>
          <p:cNvPr id="21" name="Rectangle 20"/>
          <p:cNvSpPr/>
          <p:nvPr/>
        </p:nvSpPr>
        <p:spPr>
          <a:xfrm flipH="1">
            <a:off x="5662648" y="2934546"/>
            <a:ext cx="396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22" name="Rectangle 21"/>
          <p:cNvSpPr/>
          <p:nvPr/>
        </p:nvSpPr>
        <p:spPr>
          <a:xfrm>
            <a:off x="3331631" y="330387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23" name="Rectangle 22"/>
          <p:cNvSpPr/>
          <p:nvPr/>
        </p:nvSpPr>
        <p:spPr>
          <a:xfrm>
            <a:off x="2370667" y="3230562"/>
            <a:ext cx="3933082" cy="383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 flipV="1">
            <a:off x="3578224" y="3031712"/>
            <a:ext cx="4111628" cy="13065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 flipV="1">
            <a:off x="2150533" y="3261783"/>
            <a:ext cx="1359957" cy="127317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V="1">
            <a:off x="3505410" y="3005693"/>
            <a:ext cx="135788" cy="144160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1727200" y="1456267"/>
            <a:ext cx="4058" cy="61189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3235941" y="1386412"/>
            <a:ext cx="4058" cy="61189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6741250" y="1321703"/>
            <a:ext cx="4058" cy="61189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4756349" y="30473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199380" y="3057649"/>
            <a:ext cx="235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41798" y="5655733"/>
            <a:ext cx="210151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4572000" y="5943347"/>
            <a:ext cx="1366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Motivation</a:t>
            </a:r>
            <a:endParaRPr lang="en-GB" sz="2000" b="1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 flipV="1">
            <a:off x="4572000" y="5350933"/>
            <a:ext cx="486035" cy="30480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599765" y="5655733"/>
            <a:ext cx="599615" cy="2876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0" y="5082673"/>
            <a:ext cx="725487" cy="42066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5367" y="4893693"/>
            <a:ext cx="634039" cy="457240"/>
          </a:xfrm>
          <a:prstGeom prst="rect">
            <a:avLst/>
          </a:prstGeom>
        </p:spPr>
      </p:pic>
      <p:sp>
        <p:nvSpPr>
          <p:cNvPr id="42" name="Arc 41"/>
          <p:cNvSpPr/>
          <p:nvPr/>
        </p:nvSpPr>
        <p:spPr>
          <a:xfrm>
            <a:off x="2182899" y="4675970"/>
            <a:ext cx="4500000" cy="252000"/>
          </a:xfrm>
          <a:prstGeom prst="arc">
            <a:avLst/>
          </a:prstGeom>
          <a:ln w="41275">
            <a:solidFill>
              <a:srgbClr val="FF0000"/>
            </a:solidFill>
            <a:headEnd type="triangle" w="sm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8133" y="2925927"/>
            <a:ext cx="4903318" cy="167447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77743" y="30200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542108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Fitting in </a:t>
            </a:r>
            <a:r>
              <a:rPr lang="en-GB" dirty="0" err="1" smtClean="0"/>
              <a:t>Lavaan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rgbClr val="0070C0"/>
                </a:solidFill>
              </a:rPr>
              <a:t>&gt;model &lt;- 'i</a:t>
            </a:r>
            <a:r>
              <a:rPr lang="pt-BR" dirty="0">
                <a:solidFill>
                  <a:srgbClr val="0070C0"/>
                </a:solidFill>
              </a:rPr>
              <a:t>=~ 1*R1 + 1*R2 + 1*R3 </a:t>
            </a:r>
            <a:r>
              <a:rPr lang="pt-BR" dirty="0" smtClean="0">
                <a:solidFill>
                  <a:srgbClr val="0070C0"/>
                </a:solidFill>
              </a:rPr>
              <a:t> #intercept</a:t>
            </a: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rgbClr val="0070C0"/>
                </a:solidFill>
              </a:rPr>
              <a:t>+ s =~ 0*R1 + 1*R2 + </a:t>
            </a:r>
            <a:r>
              <a:rPr lang="pt-BR" dirty="0" smtClean="0">
                <a:solidFill>
                  <a:srgbClr val="0070C0"/>
                </a:solidFill>
              </a:rPr>
              <a:t>2*R3 #linear slope</a:t>
            </a:r>
          </a:p>
          <a:p>
            <a:pPr marL="0" indent="0">
              <a:buNone/>
            </a:pPr>
            <a:endParaRPr lang="pt-B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i</a:t>
            </a:r>
            <a:r>
              <a:rPr lang="en-GB" dirty="0">
                <a:solidFill>
                  <a:srgbClr val="0070C0"/>
                </a:solidFill>
              </a:rPr>
              <a:t> ~~ </a:t>
            </a:r>
            <a:r>
              <a:rPr lang="en-GB" dirty="0" smtClean="0">
                <a:solidFill>
                  <a:srgbClr val="0070C0"/>
                </a:solidFill>
              </a:rPr>
              <a:t>s # covariance of intercept and slope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+ </a:t>
            </a:r>
            <a:r>
              <a:rPr lang="en-GB" dirty="0" err="1" smtClean="0">
                <a:solidFill>
                  <a:srgbClr val="0070C0"/>
                </a:solidFill>
              </a:rPr>
              <a:t>i~A</a:t>
            </a:r>
            <a:r>
              <a:rPr lang="en-GB" dirty="0" smtClean="0">
                <a:solidFill>
                  <a:srgbClr val="0070C0"/>
                </a:solidFill>
              </a:rPr>
              <a:t> #average motivation score with intercept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+ </a:t>
            </a:r>
            <a:r>
              <a:rPr lang="en-GB" dirty="0" err="1" smtClean="0">
                <a:solidFill>
                  <a:srgbClr val="0070C0"/>
                </a:solidFill>
              </a:rPr>
              <a:t>s~A</a:t>
            </a:r>
            <a:r>
              <a:rPr lang="en-GB" dirty="0" smtClean="0">
                <a:solidFill>
                  <a:srgbClr val="0070C0"/>
                </a:solidFill>
              </a:rPr>
              <a:t> #average motivation score with slope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+ '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&gt; fit &lt;- growth(model, </a:t>
            </a:r>
            <a:r>
              <a:rPr lang="en-GB" dirty="0" smtClean="0">
                <a:solidFill>
                  <a:srgbClr val="0070C0"/>
                </a:solidFill>
              </a:rPr>
              <a:t>data=B ) # like </a:t>
            </a:r>
            <a:r>
              <a:rPr lang="en-GB" dirty="0" err="1" smtClean="0">
                <a:solidFill>
                  <a:srgbClr val="0070C0"/>
                </a:solidFill>
              </a:rPr>
              <a:t>sem</a:t>
            </a:r>
            <a:r>
              <a:rPr lang="en-GB" dirty="0" smtClean="0">
                <a:solidFill>
                  <a:srgbClr val="0070C0"/>
                </a:solidFill>
              </a:rPr>
              <a:t> but uses means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&gt; fit</a:t>
            </a:r>
          </a:p>
          <a:p>
            <a:pPr marL="0" indent="0">
              <a:buNone/>
            </a:pPr>
            <a:endParaRPr lang="pt-BR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14916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: parameter estimates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Intercept 14.78 (Maths score at T1)</a:t>
            </a:r>
          </a:p>
          <a:p>
            <a:r>
              <a:rPr lang="en-GB" dirty="0" smtClean="0"/>
              <a:t>Slope 1.34 (motivation goes up by 1.34 between each time point)</a:t>
            </a:r>
          </a:p>
          <a:p>
            <a:endParaRPr lang="en-GB" dirty="0" smtClean="0"/>
          </a:p>
          <a:p>
            <a:r>
              <a:rPr lang="en-GB" dirty="0" smtClean="0"/>
              <a:t>Regression (loadings)</a:t>
            </a:r>
            <a:endParaRPr lang="en-GB" dirty="0"/>
          </a:p>
          <a:p>
            <a:r>
              <a:rPr lang="en-GB" dirty="0" smtClean="0"/>
              <a:t>Average Motivation score association with Math score at T1 -0.016 NS</a:t>
            </a:r>
          </a:p>
          <a:p>
            <a:r>
              <a:rPr lang="en-GB" dirty="0" smtClean="0"/>
              <a:t>Average Motivation score association with linear change in maths 0.003 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4561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809231"/>
            <a:ext cx="11870266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Average motivation effect compared with average from motivation at three time points with intercept (</a:t>
            </a:r>
            <a:r>
              <a:rPr lang="en-GB" dirty="0" err="1" smtClean="0"/>
              <a:t>i</a:t>
            </a:r>
            <a:r>
              <a:rPr lang="en-GB" dirty="0" smtClean="0"/>
              <a:t>) and slope (s) of maths score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1133" y="2282825"/>
            <a:ext cx="651086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Regressions:</a:t>
            </a:r>
          </a:p>
          <a:p>
            <a:pPr marL="0" indent="0">
              <a:buNone/>
            </a:pPr>
            <a:r>
              <a:rPr lang="en-GB" dirty="0"/>
              <a:t>                   Estimate  </a:t>
            </a:r>
            <a:r>
              <a:rPr lang="en-GB" dirty="0" err="1"/>
              <a:t>Std.Err</a:t>
            </a:r>
            <a:r>
              <a:rPr lang="en-GB" dirty="0"/>
              <a:t>  z-value  P(&gt;|z|)</a:t>
            </a:r>
          </a:p>
          <a:p>
            <a:pPr marL="0" indent="0">
              <a:buNone/>
            </a:pPr>
            <a:r>
              <a:rPr lang="en-GB" dirty="0"/>
              <a:t>  </a:t>
            </a:r>
            <a:r>
              <a:rPr lang="en-GB" dirty="0" err="1"/>
              <a:t>i</a:t>
            </a:r>
            <a:r>
              <a:rPr lang="en-GB" dirty="0"/>
              <a:t> ~                                                 </a:t>
            </a:r>
          </a:p>
          <a:p>
            <a:pPr marL="0" indent="0">
              <a:buNone/>
            </a:pPr>
            <a:r>
              <a:rPr lang="en-GB" dirty="0"/>
              <a:t>    A1               </a:t>
            </a:r>
            <a:r>
              <a:rPr lang="en-GB" dirty="0">
                <a:solidFill>
                  <a:srgbClr val="0070C0"/>
                </a:solidFill>
              </a:rPr>
              <a:t>-0.033    </a:t>
            </a:r>
            <a:r>
              <a:rPr lang="en-GB" dirty="0"/>
              <a:t>0.030   -1.105    0.269</a:t>
            </a:r>
          </a:p>
          <a:p>
            <a:pPr marL="0" indent="0">
              <a:buNone/>
            </a:pPr>
            <a:r>
              <a:rPr lang="en-GB" dirty="0"/>
              <a:t>    A2               </a:t>
            </a:r>
            <a:r>
              <a:rPr lang="en-GB" dirty="0">
                <a:solidFill>
                  <a:srgbClr val="0070C0"/>
                </a:solidFill>
              </a:rPr>
              <a:t>-0.014    </a:t>
            </a:r>
            <a:r>
              <a:rPr lang="en-GB" dirty="0"/>
              <a:t>0.055   -0.264    0.792</a:t>
            </a:r>
          </a:p>
          <a:p>
            <a:pPr marL="0" indent="0">
              <a:buNone/>
            </a:pPr>
            <a:r>
              <a:rPr lang="en-GB" dirty="0"/>
              <a:t>    A3                </a:t>
            </a:r>
            <a:r>
              <a:rPr lang="en-GB" dirty="0">
                <a:solidFill>
                  <a:srgbClr val="0070C0"/>
                </a:solidFill>
              </a:rPr>
              <a:t>0.005</a:t>
            </a:r>
            <a:r>
              <a:rPr lang="en-GB" dirty="0"/>
              <a:t>    0.080    0.060    0.952</a:t>
            </a:r>
          </a:p>
          <a:p>
            <a:pPr marL="0" indent="0">
              <a:buNone/>
            </a:pPr>
            <a:r>
              <a:rPr lang="en-GB" dirty="0"/>
              <a:t>  s ~                                                 </a:t>
            </a:r>
          </a:p>
          <a:p>
            <a:pPr marL="0" indent="0">
              <a:buNone/>
            </a:pPr>
            <a:r>
              <a:rPr lang="en-GB" dirty="0"/>
              <a:t>    A1                </a:t>
            </a:r>
            <a:r>
              <a:rPr lang="en-GB" dirty="0">
                <a:solidFill>
                  <a:srgbClr val="0070C0"/>
                </a:solidFill>
              </a:rPr>
              <a:t>0.010</a:t>
            </a:r>
            <a:r>
              <a:rPr lang="en-GB" dirty="0"/>
              <a:t>    0.010    1.002    0.316</a:t>
            </a:r>
          </a:p>
          <a:p>
            <a:pPr marL="0" indent="0">
              <a:buNone/>
            </a:pPr>
            <a:r>
              <a:rPr lang="en-GB" dirty="0"/>
              <a:t>    A2  </a:t>
            </a:r>
            <a:r>
              <a:rPr lang="en-GB" sz="2200" dirty="0" smtClean="0">
                <a:solidFill>
                  <a:srgbClr val="FF0000"/>
                </a:solidFill>
              </a:rPr>
              <a:t>0.003</a:t>
            </a:r>
            <a:r>
              <a:rPr lang="en-GB" dirty="0" smtClean="0"/>
              <a:t>       </a:t>
            </a:r>
            <a:r>
              <a:rPr lang="en-GB" dirty="0" smtClean="0">
                <a:solidFill>
                  <a:srgbClr val="0070C0"/>
                </a:solidFill>
              </a:rPr>
              <a:t>0.013</a:t>
            </a:r>
            <a:r>
              <a:rPr lang="en-GB" dirty="0" smtClean="0"/>
              <a:t>    </a:t>
            </a:r>
            <a:r>
              <a:rPr lang="en-GB" dirty="0"/>
              <a:t>0.018    0.734    0.463</a:t>
            </a:r>
          </a:p>
          <a:p>
            <a:pPr marL="0" indent="0">
              <a:buNone/>
            </a:pPr>
            <a:r>
              <a:rPr lang="en-GB" dirty="0"/>
              <a:t>    A3               </a:t>
            </a:r>
            <a:r>
              <a:rPr lang="en-GB" dirty="0">
                <a:solidFill>
                  <a:srgbClr val="0070C0"/>
                </a:solidFill>
              </a:rPr>
              <a:t>-0.022    </a:t>
            </a:r>
            <a:r>
              <a:rPr lang="en-GB" dirty="0"/>
              <a:t>0.026   -0.837    0.402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87867" y="253490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Regressions:</a:t>
            </a:r>
          </a:p>
          <a:p>
            <a:r>
              <a:rPr lang="en-GB" dirty="0"/>
              <a:t>                   Estimate  </a:t>
            </a:r>
            <a:r>
              <a:rPr lang="en-GB" dirty="0" err="1"/>
              <a:t>Std.Err</a:t>
            </a:r>
            <a:r>
              <a:rPr lang="en-GB" dirty="0"/>
              <a:t>  z-value  P(&gt;|z|)   Std.lv  </a:t>
            </a:r>
            <a:r>
              <a:rPr lang="en-GB" dirty="0" err="1"/>
              <a:t>Std.all</a:t>
            </a:r>
            <a:endParaRPr lang="en-GB" dirty="0"/>
          </a:p>
          <a:p>
            <a:r>
              <a:rPr lang="en-GB" dirty="0"/>
              <a:t>  </a:t>
            </a:r>
            <a:r>
              <a:rPr lang="en-GB" dirty="0" err="1"/>
              <a:t>i</a:t>
            </a:r>
            <a:r>
              <a:rPr lang="en-GB" dirty="0"/>
              <a:t> ~                                                                   </a:t>
            </a:r>
          </a:p>
          <a:p>
            <a:r>
              <a:rPr lang="en-GB" dirty="0"/>
              <a:t>    A                </a:t>
            </a:r>
            <a:r>
              <a:rPr lang="en-GB" dirty="0">
                <a:solidFill>
                  <a:srgbClr val="0070C0"/>
                </a:solidFill>
              </a:rPr>
              <a:t>-0.016    </a:t>
            </a:r>
            <a:r>
              <a:rPr lang="en-GB" dirty="0"/>
              <a:t>0.018   -0.922    0.356   -0.005   -0.038</a:t>
            </a:r>
          </a:p>
          <a:p>
            <a:r>
              <a:rPr lang="en-GB" dirty="0"/>
              <a:t>  s ~                                                                   </a:t>
            </a:r>
          </a:p>
          <a:p>
            <a:r>
              <a:rPr lang="en-GB" dirty="0"/>
              <a:t>    A                 </a:t>
            </a:r>
            <a:r>
              <a:rPr lang="en-GB" dirty="0">
                <a:solidFill>
                  <a:srgbClr val="0070C0"/>
                </a:solidFill>
              </a:rPr>
              <a:t>0.003</a:t>
            </a:r>
            <a:r>
              <a:rPr lang="en-GB" dirty="0"/>
              <a:t>    0.006    0.547    0.584    0.003    0.025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12001" y="3412067"/>
            <a:ext cx="45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/>
              <a:t>{</a:t>
            </a:r>
            <a:endParaRPr lang="en-GB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7112001" y="5095305"/>
            <a:ext cx="499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/>
              <a:t>{</a:t>
            </a:r>
            <a:endParaRPr lang="en-GB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6383867" y="3812176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-0.014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9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Fit indices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summary(</a:t>
            </a:r>
            <a:r>
              <a:rPr lang="en-GB" dirty="0" err="1">
                <a:solidFill>
                  <a:srgbClr val="0070C0"/>
                </a:solidFill>
              </a:rPr>
              <a:t>fit,fit.measures</a:t>
            </a:r>
            <a:r>
              <a:rPr lang="en-GB" dirty="0">
                <a:solidFill>
                  <a:srgbClr val="0070C0"/>
                </a:solidFill>
              </a:rPr>
              <a:t>=TRUE, </a:t>
            </a:r>
            <a:r>
              <a:rPr lang="en-GB" dirty="0" err="1">
                <a:solidFill>
                  <a:srgbClr val="0070C0"/>
                </a:solidFill>
              </a:rPr>
              <a:t>rsquare</a:t>
            </a:r>
            <a:r>
              <a:rPr lang="en-GB" dirty="0">
                <a:solidFill>
                  <a:srgbClr val="0070C0"/>
                </a:solidFill>
              </a:rPr>
              <a:t>=TRUE, standardized=TRUE</a:t>
            </a:r>
            <a:r>
              <a:rPr lang="en-GB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Fit indices &gt; 0.98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RMSEA 0.077, 90% CI (0.03,0.13)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SRMR 0.013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Chi-square 9.23 (2df) p=0.01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1293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025" y="754038"/>
            <a:ext cx="2901948" cy="13046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Repeated measures</a:t>
            </a:r>
            <a:endParaRPr lang="en-GB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94306" y="2574757"/>
            <a:ext cx="1603387" cy="92667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636294" y="2574757"/>
            <a:ext cx="1588169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7536" y="2574757"/>
            <a:ext cx="1603387" cy="9266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20650" y="2847290"/>
            <a:ext cx="89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1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582654" y="2847290"/>
            <a:ext cx="842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2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9336505" y="2847290"/>
            <a:ext cx="84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 3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194188" y="3392904"/>
            <a:ext cx="721239" cy="8903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55126" y="3444165"/>
            <a:ext cx="24063" cy="884069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903548" y="3392904"/>
            <a:ext cx="553453" cy="884069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911642" y="1786162"/>
            <a:ext cx="1997242" cy="7763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</p:cNvCxnSpPr>
          <p:nvPr/>
        </p:nvCxnSpPr>
        <p:spPr>
          <a:xfrm>
            <a:off x="6095999" y="2058695"/>
            <a:ext cx="0" cy="3889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546973" y="1786162"/>
            <a:ext cx="1789532" cy="7763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4772730" y="3337122"/>
            <a:ext cx="673770" cy="69783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6068386" y="3489155"/>
            <a:ext cx="1" cy="871797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671279" y="3392904"/>
            <a:ext cx="625642" cy="69783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8643677" y="3389332"/>
            <a:ext cx="553452" cy="69783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7" idx="2"/>
          </p:cNvCxnSpPr>
          <p:nvPr/>
        </p:nvCxnSpPr>
        <p:spPr>
          <a:xfrm flipH="1">
            <a:off x="9769229" y="3501429"/>
            <a:ext cx="1" cy="884069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0351372" y="3396903"/>
            <a:ext cx="545018" cy="69783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81077" y="4276973"/>
            <a:ext cx="742757" cy="42566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172" y="4333253"/>
            <a:ext cx="768163" cy="44504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85" y="4322559"/>
            <a:ext cx="768163" cy="44504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480" y="4100035"/>
            <a:ext cx="768163" cy="44504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8476" y="4410961"/>
            <a:ext cx="768163" cy="44504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577" y="4100095"/>
            <a:ext cx="768163" cy="44504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9595" y="4162974"/>
            <a:ext cx="768163" cy="44504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5147" y="4447781"/>
            <a:ext cx="768163" cy="44504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9886" y="4138428"/>
            <a:ext cx="768163" cy="445047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663348" y="4355757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SG3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2074830" y="4385497"/>
            <a:ext cx="570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RG3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3272130" y="4358784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MG3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4549677" y="4162974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SG5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5811393" y="4435676"/>
            <a:ext cx="570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RG5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6924824" y="4122357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MG5</a:t>
            </a:r>
            <a:endParaRPr lang="en-GB" dirty="0"/>
          </a:p>
        </p:txBody>
      </p:sp>
      <p:sp>
        <p:nvSpPr>
          <p:cNvPr id="64" name="TextBox 63"/>
          <p:cNvSpPr txBox="1"/>
          <p:nvPr/>
        </p:nvSpPr>
        <p:spPr>
          <a:xfrm>
            <a:off x="8355415" y="4183465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SG8</a:t>
            </a:r>
            <a:endParaRPr lang="en-GB" dirty="0"/>
          </a:p>
        </p:txBody>
      </p:sp>
      <p:sp>
        <p:nvSpPr>
          <p:cNvPr id="65" name="TextBox 64"/>
          <p:cNvSpPr txBox="1"/>
          <p:nvPr/>
        </p:nvSpPr>
        <p:spPr>
          <a:xfrm>
            <a:off x="9504334" y="4490020"/>
            <a:ext cx="570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RG8</a:t>
            </a:r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10719897" y="4183465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MG8</a:t>
            </a:r>
            <a:endParaRPr lang="en-GB" dirty="0"/>
          </a:p>
        </p:txBody>
      </p:sp>
      <p:sp>
        <p:nvSpPr>
          <p:cNvPr id="67" name="TextBox 66"/>
          <p:cNvSpPr txBox="1"/>
          <p:nvPr/>
        </p:nvSpPr>
        <p:spPr>
          <a:xfrm>
            <a:off x="3487800" y="18049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9" name="TextBox 68"/>
          <p:cNvSpPr txBox="1"/>
          <p:nvPr/>
        </p:nvSpPr>
        <p:spPr>
          <a:xfrm>
            <a:off x="8607086" y="1919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741145" y="2415605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Symbol" panose="05050102010706020507" pitchFamily="18" charset="2"/>
              </a:rPr>
              <a:t>s</a:t>
            </a:r>
            <a:r>
              <a:rPr lang="en-GB" baseline="30000" dirty="0" smtClean="0">
                <a:latin typeface="Symbol" panose="05050102010706020507" pitchFamily="18" charset="2"/>
              </a:rPr>
              <a:t>2 </a:t>
            </a:r>
            <a:r>
              <a:rPr lang="en-GB" dirty="0" smtClean="0">
                <a:latin typeface="Symbol" panose="05050102010706020507" pitchFamily="18" charset="2"/>
              </a:rPr>
              <a:t> =1</a:t>
            </a:r>
            <a:endParaRPr lang="en-GB" baseline="30000" dirty="0">
              <a:latin typeface="Symbol" panose="05050102010706020507" pitchFamily="18" charset="2"/>
            </a:endParaRPr>
          </a:p>
        </p:txBody>
      </p:sp>
      <p:cxnSp>
        <p:nvCxnSpPr>
          <p:cNvPr id="74" name="Straight Arrow Connector 73"/>
          <p:cNvCxnSpPr>
            <a:stCxn id="72" idx="2"/>
          </p:cNvCxnSpPr>
          <p:nvPr/>
        </p:nvCxnSpPr>
        <p:spPr>
          <a:xfrm>
            <a:off x="1110798" y="2784937"/>
            <a:ext cx="369652" cy="1700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1298" y="2495170"/>
            <a:ext cx="451143" cy="249958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103" y="2611832"/>
            <a:ext cx="451143" cy="249958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>
          <a:xfrm flipV="1">
            <a:off x="940026" y="4856008"/>
            <a:ext cx="0" cy="54376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7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2551" y="4800192"/>
            <a:ext cx="164606" cy="627942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5499" y="4725089"/>
            <a:ext cx="164606" cy="627942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913" y="4521432"/>
            <a:ext cx="164606" cy="627942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0155" y="4829723"/>
            <a:ext cx="164606" cy="627942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7244" y="4531058"/>
            <a:ext cx="164606" cy="627942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2508" y="4595036"/>
            <a:ext cx="164606" cy="627942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15456" y="4829723"/>
            <a:ext cx="164606" cy="627942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07548" y="4563410"/>
            <a:ext cx="164606" cy="627942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697" y="3115029"/>
            <a:ext cx="164606" cy="627942"/>
          </a:xfrm>
          <a:prstGeom prst="rect">
            <a:avLst/>
          </a:prstGeom>
        </p:spPr>
      </p:pic>
      <p:sp>
        <p:nvSpPr>
          <p:cNvPr id="108" name="Arc 107"/>
          <p:cNvSpPr/>
          <p:nvPr/>
        </p:nvSpPr>
        <p:spPr>
          <a:xfrm rot="10740000">
            <a:off x="948038" y="4090553"/>
            <a:ext cx="3845202" cy="2381547"/>
          </a:xfrm>
          <a:prstGeom prst="arc">
            <a:avLst>
              <a:gd name="adj1" fmla="val 10766813"/>
              <a:gd name="adj2" fmla="val 213179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9" name="Picture 10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7208" y="5550416"/>
            <a:ext cx="3865199" cy="1255885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5016" y="5343437"/>
            <a:ext cx="3865199" cy="1255885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8323" y="5418090"/>
            <a:ext cx="3865199" cy="1255885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61538" y="5555981"/>
            <a:ext cx="3865199" cy="1165624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1658" y="5233817"/>
            <a:ext cx="3865199" cy="1255885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3555" y="5570456"/>
            <a:ext cx="7654952" cy="1255885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59473" y="5254803"/>
            <a:ext cx="7657240" cy="1255885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05016" y="5345315"/>
            <a:ext cx="7657240" cy="1255885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51065" y="2429202"/>
            <a:ext cx="2213040" cy="652329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3158" y="2535198"/>
            <a:ext cx="2213040" cy="652329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41335" y="1981191"/>
            <a:ext cx="7042168" cy="697260"/>
          </a:xfrm>
          <a:prstGeom prst="rect">
            <a:avLst/>
          </a:prstGeom>
        </p:spPr>
      </p:pic>
      <p:sp>
        <p:nvSpPr>
          <p:cNvPr id="123" name="TextBox 122"/>
          <p:cNvSpPr txBox="1"/>
          <p:nvPr/>
        </p:nvSpPr>
        <p:spPr>
          <a:xfrm>
            <a:off x="8502508" y="558265"/>
            <a:ext cx="2895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Additional constraint needed loadings SG1=SG2=SG3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238148" y="352297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900275" y="332015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=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8592380" y="339756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965741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8877"/>
            <a:ext cx="10515600" cy="1325563"/>
          </a:xfrm>
        </p:spPr>
        <p:txBody>
          <a:bodyPr/>
          <a:lstStyle/>
          <a:p>
            <a:r>
              <a:rPr lang="en-GB" dirty="0"/>
              <a:t>Derivation of variance components (5 time points on BDI scores)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9446" y="2739312"/>
            <a:ext cx="6133108" cy="25239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284966" y="3801238"/>
                <a:ext cx="5502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GB" sz="2000" i="1">
                              <a:latin typeface="Cambria Math"/>
                            </a:rPr>
                            <m:t>𝑒</m:t>
                          </m:r>
                        </m:sub>
                        <m:sup>
                          <m:r>
                            <a:rPr lang="en-GB" sz="2000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966" y="3801238"/>
                <a:ext cx="550215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405342" y="3847404"/>
            <a:ext cx="1757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ERROR(SUBJECTS)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7405342" y="4047459"/>
            <a:ext cx="21210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solidFill>
                  <a:srgbClr val="FF0000"/>
                </a:solidFill>
              </a:rPr>
              <a:t>ERROR(TIME W SUBS) </a:t>
            </a:r>
            <a:endParaRPr lang="en-GB" sz="1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211637" y="4808917"/>
                <a:ext cx="629595" cy="434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r>
                            <a:rPr lang="en-GB" sz="2000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637" y="4808917"/>
                <a:ext cx="629595" cy="4344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6781800" y="478622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</a:rPr>
              <a:t>(95.832-75.418)/5=4.08, </a:t>
            </a:r>
          </a:p>
          <a:p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</a:rPr>
              <a:t>VC(SUBJECTS)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29487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Ability scores over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Science</a:t>
            </a:r>
          </a:p>
          <a:p>
            <a:r>
              <a:rPr lang="en-GB" dirty="0" smtClean="0"/>
              <a:t>Reading</a:t>
            </a:r>
          </a:p>
          <a:p>
            <a:r>
              <a:rPr lang="en-GB" dirty="0" smtClean="0"/>
              <a:t>Mathematics</a:t>
            </a:r>
          </a:p>
          <a:p>
            <a:endParaRPr lang="en-GB" dirty="0"/>
          </a:p>
          <a:p>
            <a:r>
              <a:rPr lang="en-GB" dirty="0" smtClean="0"/>
              <a:t>2108 schoolchildren taken each at 3, 5 and 8 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0996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Estimated means (intercepts) different factor means</a:t>
            </a:r>
            <a:r>
              <a:rPr lang="en-GB" smtClean="0"/>
              <a:t>, ability means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185696"/>
              </p:ext>
            </p:extLst>
          </p:nvPr>
        </p:nvGraphicFramePr>
        <p:xfrm>
          <a:off x="2726267" y="2074333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9471425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014101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7789151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5194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606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3  raw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50.99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127.65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99.71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768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3 model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51.03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127.26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99.74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9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12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5 raw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65.25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151.09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124.34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18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5 model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51.03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126.65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102.90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712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333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8 raw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84.89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172.04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142.46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224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Grade 8 model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51.03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116.43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98.54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237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3294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Fit indices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82067" cy="4321175"/>
          </a:xfrm>
        </p:spPr>
        <p:txBody>
          <a:bodyPr>
            <a:normAutofit fontScale="47500" lnSpcReduction="20000"/>
          </a:bodyPr>
          <a:lstStyle/>
          <a:p>
            <a:r>
              <a:rPr lang="en-GB" dirty="0"/>
              <a:t>User Model versus Baseline Model:</a:t>
            </a:r>
          </a:p>
          <a:p>
            <a:endParaRPr lang="en-GB" dirty="0"/>
          </a:p>
          <a:p>
            <a:r>
              <a:rPr lang="en-GB" dirty="0"/>
              <a:t>  Comparative Fit Index (CFI)                    0.998</a:t>
            </a:r>
          </a:p>
          <a:p>
            <a:r>
              <a:rPr lang="en-GB" dirty="0"/>
              <a:t>  Tucker-Lewis Index (TLI)                       </a:t>
            </a:r>
            <a:r>
              <a:rPr lang="en-GB" dirty="0" smtClean="0"/>
              <a:t>0.996</a:t>
            </a:r>
            <a:endParaRPr lang="en-GB" dirty="0"/>
          </a:p>
          <a:p>
            <a:r>
              <a:rPr lang="en-GB" dirty="0"/>
              <a:t>                                                      </a:t>
            </a:r>
          </a:p>
          <a:p>
            <a:r>
              <a:rPr lang="en-GB" dirty="0"/>
              <a:t>  Robust Comparative Fit Index (CFI)             0.998</a:t>
            </a:r>
          </a:p>
          <a:p>
            <a:r>
              <a:rPr lang="en-GB" dirty="0"/>
              <a:t>  Robust Tucker-Lewis Index (TLI)                0.995</a:t>
            </a:r>
          </a:p>
          <a:p>
            <a:endParaRPr lang="en-GB" dirty="0"/>
          </a:p>
          <a:p>
            <a:r>
              <a:rPr lang="en-GB" dirty="0" err="1"/>
              <a:t>Loglikelihood</a:t>
            </a:r>
            <a:r>
              <a:rPr lang="en-GB" dirty="0"/>
              <a:t> and Information Criteria:</a:t>
            </a:r>
          </a:p>
          <a:p>
            <a:endParaRPr lang="en-GB" dirty="0"/>
          </a:p>
          <a:p>
            <a:r>
              <a:rPr lang="en-GB" dirty="0"/>
              <a:t>  </a:t>
            </a:r>
            <a:r>
              <a:rPr lang="en-GB" dirty="0" err="1"/>
              <a:t>Loglikelihood</a:t>
            </a:r>
            <a:r>
              <a:rPr lang="en-GB" dirty="0"/>
              <a:t> user model (H0)             -41918.095</a:t>
            </a:r>
          </a:p>
          <a:p>
            <a:r>
              <a:rPr lang="en-GB" dirty="0"/>
              <a:t>  </a:t>
            </a:r>
            <a:r>
              <a:rPr lang="en-GB" dirty="0" err="1"/>
              <a:t>Loglikelihood</a:t>
            </a:r>
            <a:r>
              <a:rPr lang="en-GB" dirty="0"/>
              <a:t> unrestricted model (H1)     -41900.334</a:t>
            </a:r>
          </a:p>
          <a:p>
            <a:r>
              <a:rPr lang="en-GB" dirty="0"/>
              <a:t>                                                      </a:t>
            </a:r>
          </a:p>
          <a:p>
            <a:r>
              <a:rPr lang="en-GB" dirty="0"/>
              <a:t>  </a:t>
            </a:r>
            <a:r>
              <a:rPr lang="en-GB" dirty="0" err="1"/>
              <a:t>Akaike</a:t>
            </a:r>
            <a:r>
              <a:rPr lang="en-GB" dirty="0"/>
              <a:t> (AIC)                               83914.190</a:t>
            </a:r>
          </a:p>
          <a:p>
            <a:r>
              <a:rPr lang="en-GB" dirty="0"/>
              <a:t>  Bayesian (BIC)                             84120.830</a:t>
            </a:r>
          </a:p>
          <a:p>
            <a:r>
              <a:rPr lang="en-GB" dirty="0"/>
              <a:t>  Sample-size adjusted Bayesian (SABIC)      83996.938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257800" y="21315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Model Test User Model:</a:t>
            </a:r>
          </a:p>
          <a:p>
            <a:r>
              <a:rPr lang="en-GB" dirty="0"/>
              <a:t>                                                      </a:t>
            </a:r>
          </a:p>
          <a:p>
            <a:r>
              <a:rPr lang="en-GB" dirty="0"/>
              <a:t>  Test statistic                                </a:t>
            </a:r>
            <a:r>
              <a:rPr lang="en-GB" dirty="0" smtClean="0"/>
              <a:t>             35.522</a:t>
            </a:r>
            <a:endParaRPr lang="en-GB" dirty="0"/>
          </a:p>
          <a:p>
            <a:r>
              <a:rPr lang="en-GB" dirty="0"/>
              <a:t>  Degrees of freedom                                15</a:t>
            </a:r>
          </a:p>
          <a:p>
            <a:r>
              <a:rPr lang="en-GB" dirty="0"/>
              <a:t>  P-value (Chi-square)                           0.002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37867" y="4724400"/>
            <a:ext cx="395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Rule of thumb for chi-square: 35.5/15&lt;3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653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Multilevel models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see Field (2013) 823, 824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sz="2000" dirty="0">
                <a:latin typeface="Tahoma" pitchFamily="34" charset="0"/>
              </a:rPr>
              <a:t>Random intercepts (with the intercept term included)</a:t>
            </a:r>
          </a:p>
          <a:p>
            <a:pPr lvl="2"/>
            <a:r>
              <a:rPr lang="en-GB" altLang="en-US" dirty="0" err="1">
                <a:latin typeface="Tahoma" pitchFamily="34" charset="0"/>
              </a:rPr>
              <a:t>Y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= </a:t>
            </a:r>
            <a:r>
              <a:rPr lang="el-GR" altLang="en-US" dirty="0"/>
              <a:t>β</a:t>
            </a:r>
            <a:r>
              <a:rPr lang="en-GB" altLang="en-US" baseline="-25000" dirty="0">
                <a:latin typeface="Tahoma" pitchFamily="34" charset="0"/>
              </a:rPr>
              <a:t>0</a:t>
            </a:r>
            <a:r>
              <a:rPr lang="en-GB" altLang="en-US" dirty="0">
                <a:latin typeface="Tahoma" pitchFamily="34" charset="0"/>
              </a:rPr>
              <a:t> + </a:t>
            </a:r>
            <a:r>
              <a:rPr lang="el-GR" altLang="en-US" dirty="0"/>
              <a:t>μ</a:t>
            </a:r>
            <a:r>
              <a:rPr lang="en-GB" altLang="en-US" baseline="-25000" dirty="0">
                <a:latin typeface="Tahoma" pitchFamily="34" charset="0"/>
              </a:rPr>
              <a:t>0</a:t>
            </a:r>
            <a:r>
              <a:rPr lang="en-GB" altLang="en-US" dirty="0">
                <a:latin typeface="Tahoma" pitchFamily="34" charset="0"/>
              </a:rPr>
              <a:t> + </a:t>
            </a:r>
            <a:r>
              <a:rPr lang="el-GR" altLang="en-US" dirty="0"/>
              <a:t>β</a:t>
            </a:r>
            <a:r>
              <a:rPr lang="en-GB" altLang="en-US" dirty="0">
                <a:latin typeface="Tahoma" pitchFamily="34" charset="0"/>
              </a:rPr>
              <a:t> </a:t>
            </a:r>
            <a:r>
              <a:rPr lang="en-GB" altLang="en-US" dirty="0" err="1">
                <a:latin typeface="Tahoma" pitchFamily="34" charset="0"/>
              </a:rPr>
              <a:t>t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</a:t>
            </a:r>
            <a:r>
              <a:rPr lang="el-GR" altLang="en-US" dirty="0"/>
              <a:t> </a:t>
            </a:r>
            <a:r>
              <a:rPr lang="en-GB" altLang="en-US" dirty="0">
                <a:latin typeface="Tahoma" pitchFamily="34" charset="0"/>
              </a:rPr>
              <a:t>+ </a:t>
            </a:r>
            <a:r>
              <a:rPr lang="el-GR" altLang="en-US" dirty="0"/>
              <a:t>ε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</a:t>
            </a:r>
          </a:p>
          <a:p>
            <a:endParaRPr lang="en-GB" altLang="en-US" dirty="0">
              <a:latin typeface="Tahoma" pitchFamily="34" charset="0"/>
            </a:endParaRPr>
          </a:p>
          <a:p>
            <a:r>
              <a:rPr lang="en-GB" altLang="en-US" sz="2000" dirty="0">
                <a:latin typeface="Tahoma" pitchFamily="34" charset="0"/>
              </a:rPr>
              <a:t>Random slopes (time </a:t>
            </a:r>
            <a:r>
              <a:rPr lang="en-GB" altLang="en-US" sz="2000" dirty="0" err="1">
                <a:latin typeface="Tahoma" pitchFamily="34" charset="0"/>
              </a:rPr>
              <a:t>i</a:t>
            </a:r>
            <a:r>
              <a:rPr lang="en-GB" altLang="en-US" sz="2000" dirty="0">
                <a:latin typeface="Tahoma" pitchFamily="34" charset="0"/>
              </a:rPr>
              <a:t> on j-</a:t>
            </a:r>
            <a:r>
              <a:rPr lang="en-GB" altLang="en-US" sz="2000" dirty="0" err="1">
                <a:latin typeface="Tahoma" pitchFamily="34" charset="0"/>
              </a:rPr>
              <a:t>th</a:t>
            </a:r>
            <a:r>
              <a:rPr lang="en-GB" altLang="en-US" sz="2000" dirty="0">
                <a:latin typeface="Tahoma" pitchFamily="34" charset="0"/>
              </a:rPr>
              <a:t> person)</a:t>
            </a:r>
          </a:p>
          <a:p>
            <a:pPr lvl="2"/>
            <a:r>
              <a:rPr lang="en-GB" altLang="en-US" dirty="0" err="1">
                <a:latin typeface="Tahoma" pitchFamily="34" charset="0"/>
              </a:rPr>
              <a:t>Y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= </a:t>
            </a:r>
            <a:r>
              <a:rPr lang="el-GR" altLang="en-US" dirty="0"/>
              <a:t>β</a:t>
            </a:r>
            <a:r>
              <a:rPr lang="en-GB" altLang="en-US" baseline="-25000" dirty="0">
                <a:latin typeface="Tahoma" pitchFamily="34" charset="0"/>
              </a:rPr>
              <a:t>0 </a:t>
            </a:r>
            <a:r>
              <a:rPr lang="en-GB" altLang="en-US" dirty="0">
                <a:latin typeface="Tahoma" pitchFamily="34" charset="0"/>
              </a:rPr>
              <a:t>+(</a:t>
            </a:r>
            <a:r>
              <a:rPr lang="el-GR" altLang="en-US" dirty="0"/>
              <a:t>β</a:t>
            </a:r>
            <a:r>
              <a:rPr lang="en-GB" altLang="en-US" baseline="-25000" dirty="0">
                <a:latin typeface="Tahoma" pitchFamily="34" charset="0"/>
              </a:rPr>
              <a:t>t</a:t>
            </a:r>
            <a:r>
              <a:rPr lang="en-GB" altLang="en-US" dirty="0">
                <a:latin typeface="Tahoma" pitchFamily="34" charset="0"/>
              </a:rPr>
              <a:t> </a:t>
            </a:r>
            <a:r>
              <a:rPr lang="en-GB" altLang="en-US" dirty="0" err="1">
                <a:latin typeface="Tahoma" pitchFamily="34" charset="0"/>
              </a:rPr>
              <a:t>t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+ </a:t>
            </a:r>
            <a:r>
              <a:rPr lang="el-GR" altLang="en-US" dirty="0"/>
              <a:t>μ</a:t>
            </a:r>
            <a:r>
              <a:rPr lang="en-GB" altLang="en-US" baseline="-25000" dirty="0">
                <a:latin typeface="Tahoma" pitchFamily="34" charset="0"/>
              </a:rPr>
              <a:t>t</a:t>
            </a:r>
            <a:r>
              <a:rPr lang="en-GB" altLang="en-US" dirty="0">
                <a:latin typeface="Tahoma" pitchFamily="34" charset="0"/>
              </a:rPr>
              <a:t>) + </a:t>
            </a:r>
            <a:r>
              <a:rPr lang="el-GR" altLang="en-US" dirty="0"/>
              <a:t>ε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endParaRPr lang="en-GB" altLang="en-US" baseline="-25000" dirty="0">
              <a:latin typeface="Tahoma" pitchFamily="34" charset="0"/>
            </a:endParaRPr>
          </a:p>
          <a:p>
            <a:pPr lvl="2"/>
            <a:endParaRPr lang="en-GB" baseline="-25000" dirty="0">
              <a:latin typeface="Tahoma" pitchFamily="34" charset="0"/>
            </a:endParaRPr>
          </a:p>
          <a:p>
            <a:r>
              <a:rPr lang="en-GB" altLang="en-US" sz="2000" dirty="0">
                <a:latin typeface="Tahoma" pitchFamily="34" charset="0"/>
              </a:rPr>
              <a:t>Random intercepts and random slopes</a:t>
            </a:r>
          </a:p>
          <a:p>
            <a:pPr lvl="2"/>
            <a:r>
              <a:rPr lang="en-GB" altLang="en-US" dirty="0" err="1">
                <a:latin typeface="Tahoma" pitchFamily="34" charset="0"/>
              </a:rPr>
              <a:t>Y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=</a:t>
            </a:r>
            <a:r>
              <a:rPr lang="en-GB" altLang="en-US" baseline="-25000" dirty="0">
                <a:latin typeface="Tahoma" pitchFamily="34" charset="0"/>
              </a:rPr>
              <a:t> </a:t>
            </a:r>
            <a:r>
              <a:rPr lang="en-GB" altLang="en-US" dirty="0">
                <a:latin typeface="Tahoma" pitchFamily="34" charset="0"/>
              </a:rPr>
              <a:t>(</a:t>
            </a:r>
            <a:r>
              <a:rPr lang="el-GR" altLang="en-US" dirty="0"/>
              <a:t>β</a:t>
            </a:r>
            <a:r>
              <a:rPr lang="en-GB" altLang="en-US" baseline="-25000" dirty="0">
                <a:latin typeface="Tahoma" pitchFamily="34" charset="0"/>
              </a:rPr>
              <a:t>0</a:t>
            </a:r>
            <a:r>
              <a:rPr lang="en-GB" altLang="en-US" dirty="0">
                <a:latin typeface="Tahoma" pitchFamily="34" charset="0"/>
              </a:rPr>
              <a:t> + </a:t>
            </a:r>
            <a:r>
              <a:rPr lang="el-GR" altLang="en-US" dirty="0"/>
              <a:t>μ</a:t>
            </a:r>
            <a:r>
              <a:rPr lang="en-GB" altLang="en-US" baseline="-25000" dirty="0">
                <a:latin typeface="Tahoma" pitchFamily="34" charset="0"/>
              </a:rPr>
              <a:t>0 </a:t>
            </a:r>
            <a:r>
              <a:rPr lang="en-GB" altLang="en-US" dirty="0">
                <a:latin typeface="Tahoma" pitchFamily="34" charset="0"/>
              </a:rPr>
              <a:t>)+(</a:t>
            </a:r>
            <a:r>
              <a:rPr lang="el-GR" altLang="en-US" dirty="0"/>
              <a:t>β</a:t>
            </a:r>
            <a:r>
              <a:rPr lang="en-GB" altLang="en-US" baseline="-25000" dirty="0" err="1">
                <a:latin typeface="Tahoma" pitchFamily="34" charset="0"/>
              </a:rPr>
              <a:t>i</a:t>
            </a:r>
            <a:r>
              <a:rPr lang="en-GB" altLang="en-US" dirty="0">
                <a:latin typeface="Tahoma" pitchFamily="34" charset="0"/>
              </a:rPr>
              <a:t> </a:t>
            </a:r>
            <a:r>
              <a:rPr lang="en-GB" altLang="en-US" dirty="0" err="1">
                <a:latin typeface="Tahoma" pitchFamily="34" charset="0"/>
              </a:rPr>
              <a:t>t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r>
              <a:rPr lang="en-GB" altLang="en-US" dirty="0">
                <a:latin typeface="Tahoma" pitchFamily="34" charset="0"/>
              </a:rPr>
              <a:t> + </a:t>
            </a:r>
            <a:r>
              <a:rPr lang="el-GR" altLang="en-US" dirty="0"/>
              <a:t>μ</a:t>
            </a:r>
            <a:r>
              <a:rPr lang="en-GB" altLang="en-US" baseline="-25000" dirty="0">
                <a:latin typeface="Tahoma" pitchFamily="34" charset="0"/>
              </a:rPr>
              <a:t>t </a:t>
            </a:r>
            <a:r>
              <a:rPr lang="en-GB" altLang="en-US" dirty="0">
                <a:latin typeface="Tahoma" pitchFamily="34" charset="0"/>
              </a:rPr>
              <a:t>) + </a:t>
            </a:r>
            <a:r>
              <a:rPr lang="el-GR" altLang="en-US" dirty="0"/>
              <a:t>ε</a:t>
            </a:r>
            <a:r>
              <a:rPr lang="en-GB" altLang="en-US" baseline="-25000" dirty="0" err="1">
                <a:latin typeface="Tahoma" pitchFamily="34" charset="0"/>
              </a:rPr>
              <a:t>ij</a:t>
            </a:r>
            <a:endParaRPr lang="en-GB" dirty="0"/>
          </a:p>
          <a:p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Handles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incomplete cases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Useful for handling more than one random factor e.g. in studies featuring items tested on subjects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642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5382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Multilevel models in R (Code adapted from Adam Wagner in </a:t>
            </a:r>
            <a:r>
              <a:rPr lang="en-GB" sz="2800" dirty="0" err="1" smtClean="0"/>
              <a:t>Simblett</a:t>
            </a:r>
            <a:r>
              <a:rPr lang="en-GB" sz="2800" dirty="0" smtClean="0"/>
              <a:t> et al. 2017) and data based on intervention over time in Blackwell et al. (2015)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library(lme4)</a:t>
            </a:r>
          </a:p>
          <a:p>
            <a:endParaRPr lang="en-GB" dirty="0"/>
          </a:p>
          <a:p>
            <a:r>
              <a:rPr lang="en-GB" dirty="0" err="1" smtClean="0"/>
              <a:t>Lme</a:t>
            </a:r>
            <a:r>
              <a:rPr lang="en-GB" dirty="0" smtClean="0"/>
              <a:t> continuous outcome </a:t>
            </a:r>
          </a:p>
          <a:p>
            <a:r>
              <a:rPr lang="en-GB" dirty="0" err="1" smtClean="0"/>
              <a:t>Lmer</a:t>
            </a:r>
            <a:r>
              <a:rPr lang="en-GB" dirty="0" smtClean="0"/>
              <a:t> continuous; uses slightly different syntax to </a:t>
            </a:r>
            <a:r>
              <a:rPr lang="en-GB" dirty="0" err="1" smtClean="0"/>
              <a:t>lme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Do the same thing but you can do some things with one but no the other</a:t>
            </a:r>
          </a:p>
          <a:p>
            <a:endParaRPr lang="en-GB" dirty="0"/>
          </a:p>
          <a:p>
            <a:r>
              <a:rPr lang="en-GB" dirty="0" err="1" smtClean="0"/>
              <a:t>Glmer</a:t>
            </a:r>
            <a:r>
              <a:rPr lang="en-GB" dirty="0" smtClean="0"/>
              <a:t> handles counts and binary outcome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93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Random slopes and intercepts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403" y="3424104"/>
            <a:ext cx="7391194" cy="30781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40933" y="182562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With the </a:t>
            </a:r>
            <a:r>
              <a:rPr lang="en-GB" b="1" dirty="0"/>
              <a:t>Random Slopes</a:t>
            </a:r>
            <a:r>
              <a:rPr lang="en-GB" dirty="0"/>
              <a:t> model we allow the slope to be estimated for each level </a:t>
            </a:r>
          </a:p>
          <a:p>
            <a:r>
              <a:rPr lang="en-GB" dirty="0"/>
              <a:t>of the higher level variable (participant)</a:t>
            </a:r>
          </a:p>
        </p:txBody>
      </p:sp>
      <p:sp>
        <p:nvSpPr>
          <p:cNvPr id="6" name="Rectangle 5"/>
          <p:cNvSpPr/>
          <p:nvPr/>
        </p:nvSpPr>
        <p:spPr>
          <a:xfrm>
            <a:off x="5774267" y="236583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Random intercepts, random slopes and their correlation, r(</a:t>
            </a:r>
            <a:r>
              <a:rPr lang="el-GR" altLang="en-US" dirty="0"/>
              <a:t>μ</a:t>
            </a:r>
            <a:r>
              <a:rPr lang="en-GB" altLang="en-US" baseline="-25000" dirty="0"/>
              <a:t>1</a:t>
            </a:r>
            <a:r>
              <a:rPr lang="en-GB" altLang="en-US" baseline="-25000" dirty="0">
                <a:latin typeface="Tahoma" pitchFamily="34" charset="0"/>
              </a:rPr>
              <a:t>j</a:t>
            </a:r>
            <a:r>
              <a:rPr lang="en-GB" altLang="en-US" dirty="0">
                <a:latin typeface="Tahoma" pitchFamily="34" charset="0"/>
              </a:rPr>
              <a:t>,</a:t>
            </a:r>
            <a:r>
              <a:rPr lang="el-GR" altLang="en-US" dirty="0"/>
              <a:t> μ</a:t>
            </a:r>
            <a:r>
              <a:rPr lang="en-GB" altLang="en-US" baseline="-25000" dirty="0"/>
              <a:t>0</a:t>
            </a:r>
            <a:r>
              <a:rPr lang="en-GB" altLang="en-US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</a:t>
            </a:r>
            <a:r>
              <a:rPr lang="en-GB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GB" altLang="en-US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GB" altLang="en-US" dirty="0">
                <a:ea typeface="Tahoma" panose="020B0604030504040204" pitchFamily="34" charset="0"/>
                <a:cs typeface="Tahoma" panose="020B0604030504040204" pitchFamily="34" charset="0"/>
              </a:rPr>
              <a:t>usually negative since lower scores have more scope to rise over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625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3949</Words>
  <Application>Microsoft Office PowerPoint</Application>
  <PresentationFormat>Widescreen</PresentationFormat>
  <Paragraphs>646</Paragraphs>
  <Slides>62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73" baseType="lpstr">
      <vt:lpstr>Arial</vt:lpstr>
      <vt:lpstr>Calibri</vt:lpstr>
      <vt:lpstr>Calibri Light</vt:lpstr>
      <vt:lpstr>Cambria Math</vt:lpstr>
      <vt:lpstr>Symbol</vt:lpstr>
      <vt:lpstr>Tahoma</vt:lpstr>
      <vt:lpstr>Times New Roman</vt:lpstr>
      <vt:lpstr>Wingdings</vt:lpstr>
      <vt:lpstr>Office Theme</vt:lpstr>
      <vt:lpstr>Worksheet</vt:lpstr>
      <vt:lpstr>Chart</vt:lpstr>
      <vt:lpstr>Analysis of Longitudinal Data</vt:lpstr>
      <vt:lpstr>Changes over time </vt:lpstr>
      <vt:lpstr>Multilevel models</vt:lpstr>
      <vt:lpstr>GLMs and GLMMs</vt:lpstr>
      <vt:lpstr>Variance components derivation: 5 time points BDI</vt:lpstr>
      <vt:lpstr>Derivation of variance components (5 time points on BDI scores)</vt:lpstr>
      <vt:lpstr>Multilevel models  see Field (2013) 823, 824</vt:lpstr>
      <vt:lpstr>Multilevel models in R (Code adapted from Adam Wagner in Simblett et al. 2017) and data based on intervention over time in Blackwell et al. (2015)</vt:lpstr>
      <vt:lpstr>Random slopes and intercepts</vt:lpstr>
      <vt:lpstr>Features</vt:lpstr>
      <vt:lpstr>95% Confidence intervals for Beck score means</vt:lpstr>
      <vt:lpstr>95% Cis use lme</vt:lpstr>
      <vt:lpstr>Parameters</vt:lpstr>
      <vt:lpstr> </vt:lpstr>
      <vt:lpstr>Interpretation</vt:lpstr>
      <vt:lpstr>Time by group interaction LRT</vt:lpstr>
      <vt:lpstr> </vt:lpstr>
      <vt:lpstr>Effect sizes</vt:lpstr>
      <vt:lpstr>Orthogonal polynomials: Wilson et al. (2000)</vt:lpstr>
      <vt:lpstr>Orthogonal polynomials of learning</vt:lpstr>
      <vt:lpstr>BDI data: quadratic polynomial fits (N=90); different intercepts, same slope</vt:lpstr>
      <vt:lpstr>Single changepoint</vt:lpstr>
      <vt:lpstr>Single changepoint as a regression</vt:lpstr>
      <vt:lpstr>Where is the changepoint</vt:lpstr>
      <vt:lpstr>Any number of  changepoints (Kashlak, 2019) </vt:lpstr>
      <vt:lpstr>Kashlak, 2019 Oscar speech data: MBIC penalty</vt:lpstr>
      <vt:lpstr>How mean.var locates changepoints</vt:lpstr>
      <vt:lpstr>Generalised Additive Models (Gams)</vt:lpstr>
      <vt:lpstr>Gams looking at IQ group differences: posterior Fossa (cancer treatment vs controls) Carroll et al. (2016) and Wagner et al. (2020) continuous outcome</vt:lpstr>
      <vt:lpstr>Gam modelling of intrusions (Holmes et al., 2016)</vt:lpstr>
      <vt:lpstr>Number of Intrusions days 0-7</vt:lpstr>
      <vt:lpstr>Gam syntax in R for intrusion example</vt:lpstr>
      <vt:lpstr>Predicted number of intrusions (mu) on each day for 26 controls (N=26) (same for each person, fixed effect)</vt:lpstr>
      <vt:lpstr>Predicting numbers of intrusions over 10 days (Mike Bonsall) in Holmes et al. (2016)</vt:lpstr>
      <vt:lpstr>Time series plot of intrusions using Gam</vt:lpstr>
      <vt:lpstr>Time series syntax for Gam</vt:lpstr>
      <vt:lpstr>Time series in gam (Mike Bonsall) in Holmes et al. (2016)</vt:lpstr>
      <vt:lpstr>Gam with random subject BDI scores (intercepts)</vt:lpstr>
      <vt:lpstr>Specific case</vt:lpstr>
      <vt:lpstr>Gam with random subject intercept and varying covariate fitted to Beck data</vt:lpstr>
      <vt:lpstr>Path Diagram:Features (1)</vt:lpstr>
      <vt:lpstr>Path Diagram: Features (2)</vt:lpstr>
      <vt:lpstr>Comparative Fit Index (CFI)</vt:lpstr>
      <vt:lpstr>Assessing model fit</vt:lpstr>
      <vt:lpstr>Other fit indices (including information criteria) are available</vt:lpstr>
      <vt:lpstr>TEACh data (Manly et al)</vt:lpstr>
      <vt:lpstr>Model fit</vt:lpstr>
      <vt:lpstr>3 Factor model</vt:lpstr>
      <vt:lpstr>CFA in R (One time point)</vt:lpstr>
      <vt:lpstr>Polychoric input (R sem)</vt:lpstr>
      <vt:lpstr>Cfa ( R lavaan)</vt:lpstr>
      <vt:lpstr>Growth models using latent variables (Hojjat Farahani)</vt:lpstr>
      <vt:lpstr>Maths (A1-A3) and Motivation (R1-R3) scores</vt:lpstr>
      <vt:lpstr>Linear Growth Curve</vt:lpstr>
      <vt:lpstr>Fitting in Lavaan</vt:lpstr>
      <vt:lpstr>Results : parameter estimates</vt:lpstr>
      <vt:lpstr>Average motivation effect compared with average from motivation at three time points with intercept (i) and slope (s) of maths score</vt:lpstr>
      <vt:lpstr>Results: Fit indices</vt:lpstr>
      <vt:lpstr>Repeated measures</vt:lpstr>
      <vt:lpstr>Ability scores over time</vt:lpstr>
      <vt:lpstr>Estimated means (intercepts) different factor means, ability means</vt:lpstr>
      <vt:lpstr>Fit indices</vt:lpstr>
    </vt:vector>
  </TitlesOfParts>
  <Company>University of Cambridge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Watson</dc:creator>
  <cp:lastModifiedBy>Peter Watson</cp:lastModifiedBy>
  <cp:revision>295</cp:revision>
  <dcterms:created xsi:type="dcterms:W3CDTF">2024-01-17T12:02:18Z</dcterms:created>
  <dcterms:modified xsi:type="dcterms:W3CDTF">2024-05-30T09:23:09Z</dcterms:modified>
</cp:coreProperties>
</file>