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0" r:id="rId1"/>
  </p:sldMasterIdLst>
  <p:notesMasterIdLst>
    <p:notesMasterId r:id="rId58"/>
  </p:notesMasterIdLst>
  <p:handoutMasterIdLst>
    <p:handoutMasterId r:id="rId59"/>
  </p:handoutMasterIdLst>
  <p:sldIdLst>
    <p:sldId id="345" r:id="rId2"/>
    <p:sldId id="316" r:id="rId3"/>
    <p:sldId id="343" r:id="rId4"/>
    <p:sldId id="317" r:id="rId5"/>
    <p:sldId id="318" r:id="rId6"/>
    <p:sldId id="319" r:id="rId7"/>
    <p:sldId id="320" r:id="rId8"/>
    <p:sldId id="325" r:id="rId9"/>
    <p:sldId id="362" r:id="rId10"/>
    <p:sldId id="324" r:id="rId11"/>
    <p:sldId id="363" r:id="rId12"/>
    <p:sldId id="331" r:id="rId13"/>
    <p:sldId id="327" r:id="rId14"/>
    <p:sldId id="328" r:id="rId15"/>
    <p:sldId id="329" r:id="rId16"/>
    <p:sldId id="330" r:id="rId17"/>
    <p:sldId id="293" r:id="rId18"/>
    <p:sldId id="294" r:id="rId19"/>
    <p:sldId id="298" r:id="rId20"/>
    <p:sldId id="299" r:id="rId21"/>
    <p:sldId id="300" r:id="rId22"/>
    <p:sldId id="296" r:id="rId23"/>
    <p:sldId id="297" r:id="rId24"/>
    <p:sldId id="301" r:id="rId25"/>
    <p:sldId id="302" r:id="rId26"/>
    <p:sldId id="303" r:id="rId27"/>
    <p:sldId id="369" r:id="rId28"/>
    <p:sldId id="367" r:id="rId29"/>
    <p:sldId id="361" r:id="rId30"/>
    <p:sldId id="304" r:id="rId31"/>
    <p:sldId id="354" r:id="rId32"/>
    <p:sldId id="355" r:id="rId33"/>
    <p:sldId id="306" r:id="rId34"/>
    <p:sldId id="308" r:id="rId35"/>
    <p:sldId id="311" r:id="rId36"/>
    <p:sldId id="278" r:id="rId37"/>
    <p:sldId id="370" r:id="rId38"/>
    <p:sldId id="283" r:id="rId39"/>
    <p:sldId id="312" r:id="rId40"/>
    <p:sldId id="356" r:id="rId41"/>
    <p:sldId id="313" r:id="rId42"/>
    <p:sldId id="285" r:id="rId43"/>
    <p:sldId id="314" r:id="rId44"/>
    <p:sldId id="364" r:id="rId45"/>
    <p:sldId id="357" r:id="rId46"/>
    <p:sldId id="342" r:id="rId47"/>
    <p:sldId id="333" r:id="rId48"/>
    <p:sldId id="334" r:id="rId49"/>
    <p:sldId id="335" r:id="rId50"/>
    <p:sldId id="341" r:id="rId51"/>
    <p:sldId id="337" r:id="rId52"/>
    <p:sldId id="346" r:id="rId53"/>
    <p:sldId id="347" r:id="rId54"/>
    <p:sldId id="365" r:id="rId55"/>
    <p:sldId id="366" r:id="rId56"/>
    <p:sldId id="344" r:id="rId57"/>
  </p:sldIdLst>
  <p:sldSz cx="9144000" cy="6858000" type="screen4x3"/>
  <p:notesSz cx="6883400" cy="9906000"/>
  <p:embeddedFontLst>
    <p:embeddedFont>
      <p:font typeface="Albertus Medium" panose="020B0604020202020204" charset="0"/>
      <p:regular r:id="rId60"/>
      <p:italic r:id="rId61"/>
    </p:embeddedFont>
    <p:embeddedFont>
      <p:font typeface="Tahoma" panose="020B0604030504040204" pitchFamily="34" charset="0"/>
      <p:regular r:id="rId62"/>
      <p:bold r:id="rId63"/>
    </p:embeddedFont>
    <p:embeddedFont>
      <p:font typeface="Verdana" panose="020B0604030504040204" pitchFamily="34" charset="0"/>
      <p:regular r:id="rId64"/>
      <p:bold r:id="rId65"/>
      <p:italic r:id="rId66"/>
      <p:boldItalic r:id="rId67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lbertus Medium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lbertus Medium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lbertus Medium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lbertus Medium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lbertus Medium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lbertus Medium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lbertus Medium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lbertus Medium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lbertus Medium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E3E8"/>
    <a:srgbClr val="FF9900"/>
    <a:srgbClr val="0099CC"/>
    <a:srgbClr val="F8124E"/>
    <a:srgbClr val="1B2A10"/>
    <a:srgbClr val="3F6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2166" y="90"/>
      </p:cViewPr>
      <p:guideLst>
        <p:guide orient="horz" pos="3120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6" tIns="45313" rIns="90626" bIns="45313" numCol="1" anchor="t" anchorCtr="0" compatLnSpc="1">
            <a:prstTxWarp prst="textNoShape">
              <a:avLst/>
            </a:prstTxWarp>
          </a:bodyPr>
          <a:lstStyle>
            <a:lvl1pPr algn="l" defTabSz="9064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29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6" tIns="45313" rIns="90626" bIns="45313" numCol="1" anchor="t" anchorCtr="0" compatLnSpc="1">
            <a:prstTxWarp prst="textNoShape">
              <a:avLst/>
            </a:prstTxWarp>
          </a:bodyPr>
          <a:lstStyle>
            <a:lvl1pPr algn="r" defTabSz="9064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8291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6" tIns="45313" rIns="90626" bIns="45313" numCol="1" anchor="b" anchorCtr="0" compatLnSpc="1">
            <a:prstTxWarp prst="textNoShape">
              <a:avLst/>
            </a:prstTxWarp>
          </a:bodyPr>
          <a:lstStyle>
            <a:lvl1pPr algn="l" defTabSz="9064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9375775"/>
            <a:ext cx="298291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26" tIns="45313" rIns="90626" bIns="45313" numCol="1" anchor="b" anchorCtr="0" compatLnSpc="1">
            <a:prstTxWarp prst="textNoShape">
              <a:avLst/>
            </a:prstTxWarp>
          </a:bodyPr>
          <a:lstStyle>
            <a:lvl1pPr algn="r" defTabSz="906463" eaLnBrk="1" hangingPunct="1">
              <a:defRPr sz="1200"/>
            </a:lvl1pPr>
          </a:lstStyle>
          <a:p>
            <a:pPr>
              <a:defRPr/>
            </a:pPr>
            <a:fld id="{5025D101-9DE0-410B-AF2A-B17380925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052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8738" y="0"/>
            <a:ext cx="3016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4088" y="762000"/>
            <a:ext cx="4976812" cy="3732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4722813"/>
            <a:ext cx="5027612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301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8738" y="9444038"/>
            <a:ext cx="301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9BDE803-12AD-4989-94EE-210DA9302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939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fld id="{45023A4A-E791-4CC4-B63C-E5E86D3FE4C9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41107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MRC Graduate Talks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59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MRC Graduate Talks 2019</a:t>
            </a:r>
            <a:endParaRPr lang="en-GB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A3D7B-3B97-4475-B584-330359416E39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4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76200"/>
            <a:ext cx="1951038" cy="6056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76200"/>
            <a:ext cx="5700712" cy="6056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MRC Graduate Talks 2019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CB0E7-CD49-4B37-BCC0-4063ACB1A87A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19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MRC Graduate Talks 2019</a:t>
            </a:r>
            <a:endParaRPr lang="en-GB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AF47D-5BB1-4BD3-9821-102E9FA24397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67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MRC Graduate Talks 2019</a:t>
            </a:r>
            <a:endParaRPr lang="en-GB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B4658-503C-4893-B584-6BF95C50762F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8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47800"/>
            <a:ext cx="381000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47800"/>
            <a:ext cx="381000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MRC Graduate Talks 2019</a:t>
            </a:r>
            <a:endParaRPr lang="en-GB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3764B-245C-4C5C-B518-8C5B7F1FE61C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9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MRC Graduate Talks 2019</a:t>
            </a:r>
            <a:endParaRPr lang="en-GB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FB828-DA97-47A5-8FB3-D24175663BA7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11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MRC Graduate Talks 2019</a:t>
            </a:r>
            <a:endParaRPr lang="en-GB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B623E-A65C-447D-A61F-4B0BAED92ECE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8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MRC Graduate Talks 2019</a:t>
            </a:r>
            <a:endParaRPr lang="en-GB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FD7EB-3A0B-46AA-8E2D-10E4CA6E1385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20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MRC Graduate Talks 2019</a:t>
            </a:r>
            <a:endParaRPr lang="en-GB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E5FA4-7131-4163-AA1A-F6D727DE81EA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26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MRC Graduate Talks 2019</a:t>
            </a:r>
            <a:endParaRPr lang="en-GB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109F6-C437-4979-BF14-8889218CBA03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0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cid:image004.png@01D7B519.9E61D320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76200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447800"/>
            <a:ext cx="7772400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9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324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>
              <a:defRPr/>
            </a:pPr>
            <a:r>
              <a:rPr lang="en-GB" smtClean="0"/>
              <a:t>MRC Graduate Talks 2019</a:t>
            </a:r>
            <a:endParaRPr lang="en-GB" dirty="0"/>
          </a:p>
        </p:txBody>
      </p:sp>
      <p:sp>
        <p:nvSpPr>
          <p:cNvPr id="1003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C9387101-52A8-4ED3-9EB3-BF8D15D694B8}" type="slidenum">
              <a:rPr lang="en-GB" altLang="en-US"/>
              <a:pPr>
                <a:defRPr/>
              </a:pPr>
              <a:t>‹#›</a:t>
            </a:fld>
            <a:endParaRPr lang="en-GB" altLang="en-US">
              <a:latin typeface="Tahoma" panose="020B0604030504040204" pitchFamily="34" charset="0"/>
            </a:endParaRPr>
          </a:p>
        </p:txBody>
      </p:sp>
      <p:sp>
        <p:nvSpPr>
          <p:cNvPr id="1031" name="Rectangle 38"/>
          <p:cNvSpPr>
            <a:spLocks noChangeArrowheads="1"/>
          </p:cNvSpPr>
          <p:nvPr/>
        </p:nvSpPr>
        <p:spPr bwMode="ltGray">
          <a:xfrm>
            <a:off x="304800" y="720725"/>
            <a:ext cx="438150" cy="474663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latin typeface="Tahoma" pitchFamily="34" charset="0"/>
            </a:endParaRPr>
          </a:p>
        </p:txBody>
      </p:sp>
      <p:sp>
        <p:nvSpPr>
          <p:cNvPr id="1032" name="Rectangle 39"/>
          <p:cNvSpPr>
            <a:spLocks noChangeArrowheads="1"/>
          </p:cNvSpPr>
          <p:nvPr/>
        </p:nvSpPr>
        <p:spPr bwMode="ltGray">
          <a:xfrm>
            <a:off x="541338" y="1022350"/>
            <a:ext cx="422275" cy="474663"/>
          </a:xfrm>
          <a:prstGeom prst="rect">
            <a:avLst/>
          </a:prstGeom>
          <a:solidFill>
            <a:srgbClr val="ED1D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solidFill>
                <a:srgbClr val="FF5166"/>
              </a:solidFill>
              <a:latin typeface="Tahoma" pitchFamily="34" charset="0"/>
            </a:endParaRPr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gray">
          <a:xfrm>
            <a:off x="685800" y="754063"/>
            <a:ext cx="17463" cy="5762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latin typeface="Tahoma" pitchFamily="34" charset="0"/>
            </a:endParaRPr>
          </a:p>
        </p:txBody>
      </p:sp>
      <p:sp>
        <p:nvSpPr>
          <p:cNvPr id="1034" name="Rectangle 41"/>
          <p:cNvSpPr>
            <a:spLocks noChangeArrowheads="1"/>
          </p:cNvSpPr>
          <p:nvPr/>
        </p:nvSpPr>
        <p:spPr bwMode="gray">
          <a:xfrm>
            <a:off x="457200" y="719138"/>
            <a:ext cx="17463" cy="6111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defRPr/>
            </a:pPr>
            <a:endParaRPr kumimoji="1" lang="en-GB" altLang="en-US" sz="2400" smtClean="0">
              <a:latin typeface="Tahoma" pitchFamily="34" charset="0"/>
            </a:endParaRPr>
          </a:p>
          <a:p>
            <a:pPr algn="ctr" eaLnBrk="1" hangingPunct="1">
              <a:defRPr/>
            </a:pPr>
            <a:endParaRPr kumimoji="1" lang="en-GB" altLang="en-US" sz="2400" smtClean="0">
              <a:latin typeface="Tahoma" pitchFamily="34" charset="0"/>
            </a:endParaRPr>
          </a:p>
        </p:txBody>
      </p:sp>
      <p:sp>
        <p:nvSpPr>
          <p:cNvPr id="1035" name="Rectangle 42"/>
          <p:cNvSpPr>
            <a:spLocks noChangeArrowheads="1"/>
          </p:cNvSpPr>
          <p:nvPr/>
        </p:nvSpPr>
        <p:spPr bwMode="gray">
          <a:xfrm>
            <a:off x="533400" y="611188"/>
            <a:ext cx="17463" cy="7191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latin typeface="Tahoma" pitchFamily="34" charset="0"/>
            </a:endParaRPr>
          </a:p>
        </p:txBody>
      </p:sp>
      <p:sp>
        <p:nvSpPr>
          <p:cNvPr id="1036" name="Rectangle 43"/>
          <p:cNvSpPr>
            <a:spLocks noChangeArrowheads="1"/>
          </p:cNvSpPr>
          <p:nvPr/>
        </p:nvSpPr>
        <p:spPr bwMode="gray">
          <a:xfrm>
            <a:off x="609600" y="538163"/>
            <a:ext cx="17463" cy="7921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latin typeface="Tahoma" pitchFamily="34" charset="0"/>
            </a:endParaRPr>
          </a:p>
        </p:txBody>
      </p:sp>
      <p:sp>
        <p:nvSpPr>
          <p:cNvPr id="1037" name="Rectangle 44"/>
          <p:cNvSpPr>
            <a:spLocks noChangeArrowheads="1"/>
          </p:cNvSpPr>
          <p:nvPr/>
        </p:nvSpPr>
        <p:spPr bwMode="gray">
          <a:xfrm>
            <a:off x="762000" y="790575"/>
            <a:ext cx="17463" cy="5397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latin typeface="Tahoma" pitchFamily="34" charset="0"/>
            </a:endParaRPr>
          </a:p>
        </p:txBody>
      </p:sp>
      <p:sp>
        <p:nvSpPr>
          <p:cNvPr id="1038" name="Rectangle 45"/>
          <p:cNvSpPr>
            <a:spLocks noChangeArrowheads="1"/>
          </p:cNvSpPr>
          <p:nvPr/>
        </p:nvSpPr>
        <p:spPr bwMode="gray">
          <a:xfrm>
            <a:off x="838200" y="827088"/>
            <a:ext cx="17463" cy="5032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latin typeface="Tahoma" pitchFamily="34" charset="0"/>
            </a:endParaRPr>
          </a:p>
        </p:txBody>
      </p:sp>
      <p:sp>
        <p:nvSpPr>
          <p:cNvPr id="1039" name="Rectangle 46"/>
          <p:cNvSpPr>
            <a:spLocks noChangeArrowheads="1"/>
          </p:cNvSpPr>
          <p:nvPr/>
        </p:nvSpPr>
        <p:spPr bwMode="gray">
          <a:xfrm>
            <a:off x="914400" y="935038"/>
            <a:ext cx="17463" cy="395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latin typeface="Tahoma" pitchFamily="34" charset="0"/>
            </a:endParaRPr>
          </a:p>
        </p:txBody>
      </p:sp>
      <p:sp>
        <p:nvSpPr>
          <p:cNvPr id="1040" name="Rectangle 47"/>
          <p:cNvSpPr>
            <a:spLocks noChangeArrowheads="1"/>
          </p:cNvSpPr>
          <p:nvPr/>
        </p:nvSpPr>
        <p:spPr bwMode="gray">
          <a:xfrm>
            <a:off x="381000" y="1071563"/>
            <a:ext cx="9525" cy="2587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latin typeface="Tahoma" pitchFamily="34" charset="0"/>
            </a:endParaRPr>
          </a:p>
        </p:txBody>
      </p:sp>
      <p:sp>
        <p:nvSpPr>
          <p:cNvPr id="1041" name="Rectangle 48"/>
          <p:cNvSpPr>
            <a:spLocks noChangeArrowheads="1"/>
          </p:cNvSpPr>
          <p:nvPr/>
        </p:nvSpPr>
        <p:spPr bwMode="gray">
          <a:xfrm>
            <a:off x="228600" y="1250950"/>
            <a:ext cx="17463" cy="793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latin typeface="Tahoma" pitchFamily="34" charset="0"/>
            </a:endParaRPr>
          </a:p>
        </p:txBody>
      </p:sp>
      <p:sp>
        <p:nvSpPr>
          <p:cNvPr id="1042" name="Rectangle 49"/>
          <p:cNvSpPr>
            <a:spLocks noChangeArrowheads="1"/>
          </p:cNvSpPr>
          <p:nvPr/>
        </p:nvSpPr>
        <p:spPr bwMode="gray">
          <a:xfrm>
            <a:off x="304800" y="1177925"/>
            <a:ext cx="17463" cy="15081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latin typeface="Tahoma" pitchFamily="34" charset="0"/>
            </a:endParaRPr>
          </a:p>
        </p:txBody>
      </p:sp>
      <p:sp>
        <p:nvSpPr>
          <p:cNvPr id="1043" name="Rectangle 50"/>
          <p:cNvSpPr>
            <a:spLocks noChangeArrowheads="1"/>
          </p:cNvSpPr>
          <p:nvPr/>
        </p:nvSpPr>
        <p:spPr bwMode="gray">
          <a:xfrm>
            <a:off x="1066800" y="1222375"/>
            <a:ext cx="17463" cy="1079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latin typeface="Tahoma" pitchFamily="34" charset="0"/>
            </a:endParaRPr>
          </a:p>
        </p:txBody>
      </p:sp>
      <p:sp>
        <p:nvSpPr>
          <p:cNvPr id="1044" name="Rectangle 51"/>
          <p:cNvSpPr>
            <a:spLocks noChangeArrowheads="1"/>
          </p:cNvSpPr>
          <p:nvPr/>
        </p:nvSpPr>
        <p:spPr bwMode="gray">
          <a:xfrm>
            <a:off x="990600" y="1114425"/>
            <a:ext cx="17463" cy="215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latin typeface="Tahoma" pitchFamily="34" charset="0"/>
            </a:endParaRPr>
          </a:p>
        </p:txBody>
      </p:sp>
      <p:sp>
        <p:nvSpPr>
          <p:cNvPr id="1045" name="Rectangle 52"/>
          <p:cNvSpPr>
            <a:spLocks noChangeArrowheads="1"/>
          </p:cNvSpPr>
          <p:nvPr/>
        </p:nvSpPr>
        <p:spPr bwMode="gray">
          <a:xfrm>
            <a:off x="152400" y="1290638"/>
            <a:ext cx="8516938" cy="39687"/>
          </a:xfrm>
          <a:prstGeom prst="rect">
            <a:avLst/>
          </a:pr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smtClean="0">
              <a:latin typeface="Tahoma" pitchFamily="34" charset="0"/>
            </a:endParaRPr>
          </a:p>
        </p:txBody>
      </p:sp>
      <p:pic>
        <p:nvPicPr>
          <p:cNvPr id="24" name="Picture 23" descr="cid:image004.png@01D7B519.9E61D320"/>
          <p:cNvPicPr/>
          <p:nvPr userDrawn="1"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657" y="6385661"/>
            <a:ext cx="1494681" cy="3333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lbertus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lbertus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lbertus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lbertus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lbertus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lbertus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lbertus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lbertus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wmf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dirty="0"/>
              <a:t>MRC Graduate Talks </a:t>
            </a:r>
            <a:r>
              <a:rPr lang="en-GB" altLang="en-US" sz="1000" dirty="0" smtClean="0"/>
              <a:t>2019</a:t>
            </a:r>
            <a:endParaRPr lang="en-GB" altLang="en-US" sz="1000" dirty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305800" cy="2133600"/>
          </a:xfrm>
        </p:spPr>
        <p:txBody>
          <a:bodyPr/>
          <a:lstStyle/>
          <a:p>
            <a:pPr eaLnBrk="1" hangingPunct="1"/>
            <a:r>
              <a:rPr lang="en-GB" altLang="en-US" smtClean="0"/>
              <a:t>MRC Cognition and Brain Sciences Unit </a:t>
            </a:r>
            <a:br>
              <a:rPr lang="en-GB" altLang="en-US" smtClean="0"/>
            </a:br>
            <a:r>
              <a:rPr lang="en-GB" altLang="en-US" smtClean="0">
                <a:solidFill>
                  <a:schemeClr val="tx1"/>
                </a:solidFill>
              </a:rPr>
              <a:t>Graduate Statistics Course</a:t>
            </a:r>
            <a:endParaRPr lang="en-GB" altLang="en-US" smtClean="0"/>
          </a:p>
        </p:txBody>
      </p:sp>
      <p:graphicFrame>
        <p:nvGraphicFramePr>
          <p:cNvPr id="4101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Paired samples t-test</a:t>
            </a:r>
          </a:p>
        </p:txBody>
      </p:sp>
      <p:graphicFrame>
        <p:nvGraphicFramePr>
          <p:cNvPr id="16389" name="Object 3"/>
          <p:cNvGraphicFramePr>
            <a:graphicFrameLocks noChangeAspect="1"/>
          </p:cNvGraphicFramePr>
          <p:nvPr/>
        </p:nvGraphicFramePr>
        <p:xfrm>
          <a:off x="3810000" y="1828800"/>
          <a:ext cx="4433888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1" name="Picture" r:id="rId3" imgW="4433824" imgH="3609984" progId="StaticEnhancedMetafile">
                  <p:embed/>
                </p:oleObj>
              </mc:Choice>
              <mc:Fallback>
                <p:oleObj name="Picture" r:id="rId3" imgW="4433824" imgH="3609984" progId="StaticEnhancedMetafil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828800"/>
                        <a:ext cx="4433888" cy="360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Two ways of comparing Score 1 and Score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One sample t of difference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3109" y="2391982"/>
            <a:ext cx="4040188" cy="302362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Paired sample t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MRC Graduate Talks 2019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6766756" y="2343738"/>
            <a:ext cx="792088" cy="1584176"/>
          </a:xfrm>
          <a:prstGeom prst="straightConnector1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3" name="Rounded Rectangle 12"/>
          <p:cNvSpPr/>
          <p:nvPr/>
        </p:nvSpPr>
        <p:spPr bwMode="auto">
          <a:xfrm>
            <a:off x="3779912" y="5662331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lbertus Medium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 flipH="1">
            <a:off x="4694312" y="5445224"/>
            <a:ext cx="597768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lbertus Medium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676727" y="3813927"/>
            <a:ext cx="2247433" cy="394915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lbertus Medium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09" y="3781622"/>
            <a:ext cx="3105661" cy="45952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572000" y="2951646"/>
            <a:ext cx="4041775" cy="238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14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Paired samples t-test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correlation between Score 1 and Score 2 is due to repeated testing on the same subject.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Repeated Measures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Analysing differences between conditions measured ‘within subjects’ can avoid the variability due to ‘between subjects’ differences and lead to more powerful tests.</a:t>
            </a:r>
          </a:p>
          <a:p>
            <a:pPr eaLnBrk="1" hangingPunct="1"/>
            <a:r>
              <a:rPr lang="en-US" altLang="en-US" smtClean="0"/>
              <a:t>Repeated Measures ANOVA generalises the Paired Sample t-test approach.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Random Factors and Generalisability</a:t>
            </a:r>
            <a:endParaRPr lang="en-US" altLang="en-US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Another way of looking at ANOVA models for these designs is by explicitly representing Subjects as Levels of a Factor.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Random Factors and Generalisability</a:t>
            </a:r>
            <a:endParaRPr lang="en-US" altLang="en-US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 we want to generalise to a population of which the subjects are a sample?</a:t>
            </a:r>
          </a:p>
          <a:p>
            <a:pPr lvl="1" eaLnBrk="1" hangingPunct="1"/>
            <a:r>
              <a:rPr lang="en-US" altLang="en-US" smtClean="0"/>
              <a:t>If so we describe Subjects as a Random Factor.</a:t>
            </a:r>
          </a:p>
          <a:p>
            <a:pPr lvl="1" eaLnBrk="1" hangingPunct="1"/>
            <a:r>
              <a:rPr lang="en-US" altLang="en-US" smtClean="0"/>
              <a:t>For designs for which there is more than one additional Experimental Factor this has important implications for how the data must be analysed.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Random Factors and Error Terms</a:t>
            </a:r>
            <a:endParaRPr lang="en-US" altLang="en-US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There is a separate Error Term for each combination of Within Subject Factors.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Correlations between Repeated Measures help to make the design more powerful</a:t>
            </a:r>
          </a:p>
          <a:p>
            <a:pPr lvl="1" eaLnBrk="1" hangingPunct="1"/>
            <a:r>
              <a:rPr lang="en-US" altLang="en-US" dirty="0" smtClean="0"/>
              <a:t>but </a:t>
            </a:r>
            <a:r>
              <a:rPr lang="en-US" altLang="en-US" dirty="0" err="1" smtClean="0"/>
              <a:t>inhomogeneities</a:t>
            </a:r>
            <a:r>
              <a:rPr lang="en-US" altLang="en-US" dirty="0" smtClean="0"/>
              <a:t> can complicate the situation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Between Subject Design</a:t>
            </a: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304800" y="1598613"/>
            <a:ext cx="71469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40 subjects are allocated to 4 treatment groups.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	Control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	Semantic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	Lexical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	Phobic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Each subject is given ten trial of a lexical decision task</a:t>
            </a:r>
            <a:endParaRPr lang="en-GB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23558" name="Object 4"/>
          <p:cNvGraphicFramePr>
            <a:graphicFrameLocks noChangeAspect="1"/>
          </p:cNvGraphicFramePr>
          <p:nvPr/>
        </p:nvGraphicFramePr>
        <p:xfrm>
          <a:off x="4419600" y="4038600"/>
          <a:ext cx="3059113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" name="Worksheet" r:id="rId3" imgW="3057975" imgH="1953024" progId="Excel.Sheet.8">
                  <p:embed/>
                </p:oleObj>
              </mc:Choice>
              <mc:Fallback>
                <p:oleObj name="Worksheet" r:id="rId3" imgW="3057975" imgH="1953024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038600"/>
                        <a:ext cx="3059113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2457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3208338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3208338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2560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2133600" y="685800"/>
            <a:ext cx="336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/>
              <a:t>Between-Subjects Design</a:t>
            </a: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2351088"/>
            <a:ext cx="4983162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6: Repeated Measures ANOVA</a:t>
            </a:r>
            <a:endParaRPr lang="en-US" altLang="en-US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2400" dirty="0" smtClean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>
                <a:solidFill>
                  <a:srgbClr val="0099CC"/>
                </a:solidFill>
              </a:rPr>
              <a:t>Repeated Measures &amp; Mixed Model ANOVA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>
                <a:solidFill>
                  <a:srgbClr val="0099CC"/>
                </a:solidFill>
              </a:rPr>
              <a:t>Within- &amp; Between- Subject Designs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2400" dirty="0" smtClean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Peter Watson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(with thanks to Ian </a:t>
            </a:r>
            <a:r>
              <a:rPr lang="en-US" altLang="en-US" dirty="0" err="1" smtClean="0"/>
              <a:t>Nimmo</a:t>
            </a:r>
            <a:r>
              <a:rPr lang="en-US" altLang="en-US" dirty="0" smtClean="0"/>
              <a:t>-Smith)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dirty="0" smtClean="0">
              <a:solidFill>
                <a:srgbClr val="0099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25144"/>
            <a:ext cx="7803556" cy="426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2662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4983163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AutoShape 3"/>
          <p:cNvSpPr>
            <a:spLocks noChangeArrowheads="1"/>
          </p:cNvSpPr>
          <p:nvPr/>
        </p:nvSpPr>
        <p:spPr bwMode="auto">
          <a:xfrm>
            <a:off x="3886200" y="1371600"/>
            <a:ext cx="2667000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latin typeface="Times New Roman" panose="02020603050405020304" pitchFamily="18" charset="0"/>
              </a:rPr>
              <a:t>Total Sum of Squares (SS)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latin typeface="Times New Roman" panose="02020603050405020304" pitchFamily="18" charset="0"/>
              </a:rPr>
              <a:t>115.9 on 39 d.f.</a:t>
            </a:r>
          </a:p>
        </p:txBody>
      </p:sp>
      <p:sp>
        <p:nvSpPr>
          <p:cNvPr id="26630" name="AutoShape 5"/>
          <p:cNvSpPr>
            <a:spLocks noChangeArrowheads="1"/>
          </p:cNvSpPr>
          <p:nvPr/>
        </p:nvSpPr>
        <p:spPr bwMode="auto">
          <a:xfrm>
            <a:off x="1676400" y="2971800"/>
            <a:ext cx="3200400" cy="121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Priming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(Between groups)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38.9 on 3 d.f.</a:t>
            </a: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31" name="AutoShape 6"/>
          <p:cNvSpPr>
            <a:spLocks noChangeArrowheads="1"/>
          </p:cNvSpPr>
          <p:nvPr/>
        </p:nvSpPr>
        <p:spPr bwMode="auto">
          <a:xfrm>
            <a:off x="5715000" y="2971800"/>
            <a:ext cx="3200400" cy="121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Error 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(Between subjects within groups)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77.0 on 36 d.f.</a:t>
            </a: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32" name="AutoShape 7"/>
          <p:cNvSpPr>
            <a:spLocks noChangeArrowheads="1"/>
          </p:cNvSpPr>
          <p:nvPr/>
        </p:nvSpPr>
        <p:spPr bwMode="auto">
          <a:xfrm>
            <a:off x="5029200" y="4419600"/>
            <a:ext cx="914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>
                <a:latin typeface="Times New Roman" panose="02020603050405020304" pitchFamily="18" charset="0"/>
              </a:rPr>
              <a:t>Within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>
                <a:latin typeface="Times New Roman" panose="02020603050405020304" pitchFamily="18" charset="0"/>
              </a:rPr>
              <a:t>Group 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>
                <a:latin typeface="Times New Roman" panose="02020603050405020304" pitchFamily="18" charset="0"/>
              </a:rPr>
              <a:t>9 d.f</a:t>
            </a:r>
          </a:p>
        </p:txBody>
      </p:sp>
      <p:sp>
        <p:nvSpPr>
          <p:cNvPr id="26633" name="AutoShape 8"/>
          <p:cNvSpPr>
            <a:spLocks noChangeArrowheads="1"/>
          </p:cNvSpPr>
          <p:nvPr/>
        </p:nvSpPr>
        <p:spPr bwMode="auto">
          <a:xfrm>
            <a:off x="6096000" y="4419600"/>
            <a:ext cx="914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>
                <a:latin typeface="Times New Roman" panose="02020603050405020304" pitchFamily="18" charset="0"/>
              </a:rPr>
              <a:t>Within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>
                <a:latin typeface="Times New Roman" panose="02020603050405020304" pitchFamily="18" charset="0"/>
              </a:rPr>
              <a:t>Group 2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>
                <a:latin typeface="Times New Roman" panose="02020603050405020304" pitchFamily="18" charset="0"/>
              </a:rPr>
              <a:t>9 d.f</a:t>
            </a: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34" name="AutoShape 9"/>
          <p:cNvSpPr>
            <a:spLocks noChangeArrowheads="1"/>
          </p:cNvSpPr>
          <p:nvPr/>
        </p:nvSpPr>
        <p:spPr bwMode="auto">
          <a:xfrm>
            <a:off x="7086600" y="4419600"/>
            <a:ext cx="914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>
                <a:latin typeface="Times New Roman" panose="02020603050405020304" pitchFamily="18" charset="0"/>
              </a:rPr>
              <a:t>Within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>
                <a:latin typeface="Times New Roman" panose="02020603050405020304" pitchFamily="18" charset="0"/>
              </a:rPr>
              <a:t>Group 3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>
                <a:latin typeface="Times New Roman" panose="02020603050405020304" pitchFamily="18" charset="0"/>
              </a:rPr>
              <a:t>9 d.f</a:t>
            </a: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6635" name="AutoShape 10"/>
          <p:cNvSpPr>
            <a:spLocks noChangeArrowheads="1"/>
          </p:cNvSpPr>
          <p:nvPr/>
        </p:nvSpPr>
        <p:spPr bwMode="auto">
          <a:xfrm>
            <a:off x="8077200" y="4419600"/>
            <a:ext cx="914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>
                <a:latin typeface="Times New Roman" panose="02020603050405020304" pitchFamily="18" charset="0"/>
              </a:rPr>
              <a:t>Within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>
                <a:latin typeface="Times New Roman" panose="02020603050405020304" pitchFamily="18" charset="0"/>
              </a:rPr>
              <a:t>Group 4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>
                <a:latin typeface="Times New Roman" panose="02020603050405020304" pitchFamily="18" charset="0"/>
              </a:rPr>
              <a:t>9 d.f</a:t>
            </a:r>
            <a:endParaRPr lang="en-GB" altLang="en-US" sz="2400">
              <a:latin typeface="Times New Roman" panose="02020603050405020304" pitchFamily="18" charset="0"/>
            </a:endParaRPr>
          </a:p>
        </p:txBody>
      </p:sp>
      <p:cxnSp>
        <p:nvCxnSpPr>
          <p:cNvPr id="26636" name="AutoShape 16"/>
          <p:cNvCxnSpPr>
            <a:cxnSpLocks noChangeShapeType="1"/>
            <a:stCxn id="26631" idx="2"/>
            <a:endCxn id="26632" idx="0"/>
          </p:cNvCxnSpPr>
          <p:nvPr/>
        </p:nvCxnSpPr>
        <p:spPr bwMode="auto">
          <a:xfrm flipH="1">
            <a:off x="5486400" y="4191000"/>
            <a:ext cx="1828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7" name="AutoShape 17"/>
          <p:cNvCxnSpPr>
            <a:cxnSpLocks noChangeShapeType="1"/>
            <a:stCxn id="26631" idx="2"/>
            <a:endCxn id="26633" idx="0"/>
          </p:cNvCxnSpPr>
          <p:nvPr/>
        </p:nvCxnSpPr>
        <p:spPr bwMode="auto">
          <a:xfrm flipH="1">
            <a:off x="6553200" y="4191000"/>
            <a:ext cx="7620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8" name="AutoShape 18"/>
          <p:cNvCxnSpPr>
            <a:cxnSpLocks noChangeShapeType="1"/>
            <a:stCxn id="26631" idx="2"/>
            <a:endCxn id="26634" idx="0"/>
          </p:cNvCxnSpPr>
          <p:nvPr/>
        </p:nvCxnSpPr>
        <p:spPr bwMode="auto">
          <a:xfrm>
            <a:off x="7315200" y="4191000"/>
            <a:ext cx="228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9" name="AutoShape 19"/>
          <p:cNvCxnSpPr>
            <a:cxnSpLocks noChangeShapeType="1"/>
            <a:stCxn id="26631" idx="2"/>
            <a:endCxn id="26635" idx="0"/>
          </p:cNvCxnSpPr>
          <p:nvPr/>
        </p:nvCxnSpPr>
        <p:spPr bwMode="auto">
          <a:xfrm>
            <a:off x="7315200" y="4191000"/>
            <a:ext cx="1219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0" name="AutoShape 20"/>
          <p:cNvCxnSpPr>
            <a:cxnSpLocks noChangeShapeType="1"/>
            <a:stCxn id="26629" idx="2"/>
            <a:endCxn id="26630" idx="0"/>
          </p:cNvCxnSpPr>
          <p:nvPr/>
        </p:nvCxnSpPr>
        <p:spPr bwMode="auto">
          <a:xfrm flipH="1">
            <a:off x="3276600" y="2514600"/>
            <a:ext cx="19431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1" name="AutoShape 21"/>
          <p:cNvCxnSpPr>
            <a:cxnSpLocks noChangeShapeType="1"/>
            <a:stCxn id="26629" idx="2"/>
            <a:endCxn id="26631" idx="0"/>
          </p:cNvCxnSpPr>
          <p:nvPr/>
        </p:nvCxnSpPr>
        <p:spPr bwMode="auto">
          <a:xfrm>
            <a:off x="5219700" y="2514600"/>
            <a:ext cx="20955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2" name="AutoShape 22"/>
          <p:cNvSpPr>
            <a:spLocks noChangeArrowheads="1"/>
          </p:cNvSpPr>
          <p:nvPr/>
        </p:nvSpPr>
        <p:spPr bwMode="auto">
          <a:xfrm>
            <a:off x="290513" y="6027738"/>
            <a:ext cx="2362200" cy="152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26643" name="Rectangle 24"/>
          <p:cNvSpPr>
            <a:spLocks noChangeArrowheads="1"/>
          </p:cNvSpPr>
          <p:nvPr/>
        </p:nvSpPr>
        <p:spPr bwMode="auto">
          <a:xfrm>
            <a:off x="2133600" y="685800"/>
            <a:ext cx="336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/>
              <a:t>Between-Subjects Design</a:t>
            </a:r>
          </a:p>
        </p:txBody>
      </p:sp>
      <p:sp>
        <p:nvSpPr>
          <p:cNvPr id="26644" name="AutoShape 25"/>
          <p:cNvSpPr>
            <a:spLocks noChangeArrowheads="1"/>
          </p:cNvSpPr>
          <p:nvPr/>
        </p:nvSpPr>
        <p:spPr bwMode="auto">
          <a:xfrm>
            <a:off x="284163" y="5711825"/>
            <a:ext cx="2362200" cy="1349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26645" name="AutoShape 26"/>
          <p:cNvSpPr>
            <a:spLocks noChangeArrowheads="1"/>
          </p:cNvSpPr>
          <p:nvPr/>
        </p:nvSpPr>
        <p:spPr bwMode="auto">
          <a:xfrm>
            <a:off x="284163" y="5518150"/>
            <a:ext cx="2362200" cy="152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2765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1371600" y="457200"/>
            <a:ext cx="3975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200"/>
              <a:t>Within Subject Design</a:t>
            </a:r>
            <a:endParaRPr lang="en-GB" altLang="en-US" sz="3200">
              <a:latin typeface="Times New Roman" panose="02020603050405020304" pitchFamily="18" charset="0"/>
            </a:endParaRPr>
          </a:p>
        </p:txBody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1752600" y="1827213"/>
            <a:ext cx="708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Each of 10 Subjects are tested under all 4 conditions</a:t>
            </a: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1752600" y="2436813"/>
            <a:ext cx="3589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Repeated Measures design</a:t>
            </a: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3336925" y="3089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2867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990600" y="5486400"/>
            <a:ext cx="6629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Each subjects data is linked by being on the same line; the conditions become separate variables.</a:t>
            </a:r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1371600" y="457200"/>
            <a:ext cx="3975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200"/>
              <a:t>Within Subject Design</a:t>
            </a:r>
            <a:endParaRPr lang="en-GB" altLang="en-US" sz="3200"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2" y="1601490"/>
            <a:ext cx="3724275" cy="3869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2969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graphicFrame>
        <p:nvGraphicFramePr>
          <p:cNvPr id="29700" name="Object 1026"/>
          <p:cNvGraphicFramePr>
            <a:graphicFrameLocks noChangeAspect="1"/>
          </p:cNvGraphicFramePr>
          <p:nvPr/>
        </p:nvGraphicFramePr>
        <p:xfrm>
          <a:off x="4500563" y="2205038"/>
          <a:ext cx="4084637" cy="286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6" name="Worksheet" r:id="rId3" imgW="4105175" imgH="2876662" progId="Excel.Sheet.8">
                  <p:embed/>
                </p:oleObj>
              </mc:Choice>
              <mc:Fallback>
                <p:oleObj name="Worksheet" r:id="rId3" imgW="4105175" imgH="2876662" progId="Excel.Sheet.8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205038"/>
                        <a:ext cx="4084637" cy="286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Text Box 1027"/>
          <p:cNvSpPr txBox="1">
            <a:spLocks noChangeArrowheads="1"/>
          </p:cNvSpPr>
          <p:nvPr/>
        </p:nvSpPr>
        <p:spPr bwMode="auto">
          <a:xfrm>
            <a:off x="3851275" y="5157788"/>
            <a:ext cx="4749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Within Individual and mean Group profiles</a:t>
            </a:r>
          </a:p>
        </p:txBody>
      </p:sp>
      <p:sp>
        <p:nvSpPr>
          <p:cNvPr id="29702" name="Text Box 1028"/>
          <p:cNvSpPr txBox="1">
            <a:spLocks noChangeArrowheads="1"/>
          </p:cNvSpPr>
          <p:nvPr/>
        </p:nvSpPr>
        <p:spPr bwMode="auto">
          <a:xfrm>
            <a:off x="1371600" y="457200"/>
            <a:ext cx="6291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200"/>
              <a:t>Between vs. Within Subjects Design</a:t>
            </a:r>
            <a:endParaRPr lang="en-GB" altLang="en-US" sz="3200">
              <a:latin typeface="Times New Roman" panose="02020603050405020304" pitchFamily="18" charset="0"/>
            </a:endParaRPr>
          </a:p>
        </p:txBody>
      </p:sp>
      <p:pic>
        <p:nvPicPr>
          <p:cNvPr id="29703" name="Picture 10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26670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1031"/>
          <p:cNvSpPr txBox="1">
            <a:spLocks noChangeArrowheads="1"/>
          </p:cNvSpPr>
          <p:nvPr/>
        </p:nvSpPr>
        <p:spPr bwMode="auto">
          <a:xfrm>
            <a:off x="684213" y="5157788"/>
            <a:ext cx="27352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/>
              <a:t>Between group profile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1584325" y="2022475"/>
            <a:ext cx="58832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latin typeface="Times New Roman" panose="02020603050405020304" pitchFamily="18" charset="0"/>
              </a:rPr>
              <a:t>Each comparison (e.g. Semantic vs. Phobic)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latin typeface="Times New Roman" panose="02020603050405020304" pitchFamily="18" charset="0"/>
              </a:rPr>
              <a:t>could be done by doing a Paired Sample t-Test</a:t>
            </a:r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7808913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1812925" y="4613275"/>
            <a:ext cx="450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latin typeface="Times New Roman" panose="02020603050405020304" pitchFamily="18" charset="0"/>
              </a:rPr>
              <a:t>T(9) = 3.767,  P=0.004 (two-tailed)</a:t>
            </a:r>
          </a:p>
        </p:txBody>
      </p:sp>
      <p:sp>
        <p:nvSpPr>
          <p:cNvPr id="30727" name="Line 5"/>
          <p:cNvSpPr>
            <a:spLocks noChangeShapeType="1"/>
          </p:cNvSpPr>
          <p:nvPr/>
        </p:nvSpPr>
        <p:spPr bwMode="auto">
          <a:xfrm flipH="1" flipV="1">
            <a:off x="2286000" y="50292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8" name="Text Box 6"/>
          <p:cNvSpPr txBox="1">
            <a:spLocks noChangeArrowheads="1"/>
          </p:cNvSpPr>
          <p:nvPr/>
        </p:nvSpPr>
        <p:spPr bwMode="auto">
          <a:xfrm>
            <a:off x="1371600" y="457200"/>
            <a:ext cx="3975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200"/>
              <a:t>Within Subject Design</a:t>
            </a:r>
            <a:endParaRPr lang="en-GB" altLang="en-US" sz="3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3174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31748" name="AutoShape 2"/>
          <p:cNvSpPr>
            <a:spLocks noChangeArrowheads="1"/>
          </p:cNvSpPr>
          <p:nvPr/>
        </p:nvSpPr>
        <p:spPr bwMode="auto">
          <a:xfrm>
            <a:off x="1981200" y="3124200"/>
            <a:ext cx="14478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Between 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31.45 on 9 d.f.</a:t>
            </a:r>
          </a:p>
        </p:txBody>
      </p:sp>
      <p:sp>
        <p:nvSpPr>
          <p:cNvPr id="31749" name="AutoShape 3"/>
          <p:cNvSpPr>
            <a:spLocks noChangeArrowheads="1"/>
          </p:cNvSpPr>
          <p:nvPr/>
        </p:nvSpPr>
        <p:spPr bwMode="auto">
          <a:xfrm>
            <a:off x="4114800" y="3200400"/>
            <a:ext cx="16002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Within 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29.5 on 10 d.f.</a:t>
            </a:r>
          </a:p>
        </p:txBody>
      </p:sp>
      <p:sp>
        <p:nvSpPr>
          <p:cNvPr id="31750" name="AutoShape 4"/>
          <p:cNvSpPr>
            <a:spLocks noChangeArrowheads="1"/>
          </p:cNvSpPr>
          <p:nvPr/>
        </p:nvSpPr>
        <p:spPr bwMode="auto">
          <a:xfrm>
            <a:off x="3429000" y="4495800"/>
            <a:ext cx="16002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Between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Conditions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18.05 on 1 d.f.</a:t>
            </a: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31751" name="AutoShape 5"/>
          <p:cNvSpPr>
            <a:spLocks noChangeArrowheads="1"/>
          </p:cNvSpPr>
          <p:nvPr/>
        </p:nvSpPr>
        <p:spPr bwMode="auto">
          <a:xfrm>
            <a:off x="5334000" y="4495800"/>
            <a:ext cx="19050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Error (Conditions)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[Ss x Conditions]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11.45 on 9 d.f.</a:t>
            </a:r>
          </a:p>
        </p:txBody>
      </p:sp>
      <p:sp>
        <p:nvSpPr>
          <p:cNvPr id="31752" name="AutoShape 6"/>
          <p:cNvSpPr>
            <a:spLocks noChangeArrowheads="1"/>
          </p:cNvSpPr>
          <p:nvPr/>
        </p:nvSpPr>
        <p:spPr bwMode="auto">
          <a:xfrm>
            <a:off x="3048000" y="1752600"/>
            <a:ext cx="19812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Total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60.95  on 19 d.f.</a:t>
            </a:r>
          </a:p>
        </p:txBody>
      </p:sp>
      <p:cxnSp>
        <p:nvCxnSpPr>
          <p:cNvPr id="31753" name="AutoShape 9"/>
          <p:cNvCxnSpPr>
            <a:cxnSpLocks noChangeShapeType="1"/>
            <a:stCxn id="31752" idx="2"/>
            <a:endCxn id="31748" idx="0"/>
          </p:cNvCxnSpPr>
          <p:nvPr/>
        </p:nvCxnSpPr>
        <p:spPr bwMode="auto">
          <a:xfrm flipH="1">
            <a:off x="2705100" y="2667000"/>
            <a:ext cx="13335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4" name="AutoShape 10"/>
          <p:cNvCxnSpPr>
            <a:cxnSpLocks noChangeShapeType="1"/>
            <a:stCxn id="31752" idx="2"/>
            <a:endCxn id="31749" idx="0"/>
          </p:cNvCxnSpPr>
          <p:nvPr/>
        </p:nvCxnSpPr>
        <p:spPr bwMode="auto">
          <a:xfrm>
            <a:off x="4038600" y="2667000"/>
            <a:ext cx="8763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5" name="AutoShape 11"/>
          <p:cNvCxnSpPr>
            <a:cxnSpLocks noChangeShapeType="1"/>
            <a:stCxn id="31749" idx="2"/>
            <a:endCxn id="31750" idx="0"/>
          </p:cNvCxnSpPr>
          <p:nvPr/>
        </p:nvCxnSpPr>
        <p:spPr bwMode="auto">
          <a:xfrm flipH="1">
            <a:off x="4229100" y="4114800"/>
            <a:ext cx="685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6" name="AutoShape 12"/>
          <p:cNvCxnSpPr>
            <a:cxnSpLocks noChangeShapeType="1"/>
            <a:stCxn id="31749" idx="2"/>
            <a:endCxn id="31751" idx="0"/>
          </p:cNvCxnSpPr>
          <p:nvPr/>
        </p:nvCxnSpPr>
        <p:spPr bwMode="auto">
          <a:xfrm>
            <a:off x="4914900" y="4114800"/>
            <a:ext cx="1371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1295400" y="6096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ANOVA of Paired t-Test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7793038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Why use Repeated Measures designs?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Repeated Measures ANOVA combines the evidence from all these Paired Samples T-Tests to get more powerful tests because they have (typically)</a:t>
            </a:r>
          </a:p>
          <a:p>
            <a:pPr lvl="1" eaLnBrk="1" hangingPunct="1"/>
            <a:r>
              <a:rPr lang="en-GB" altLang="en-US" smtClean="0"/>
              <a:t>Higher degrees of freedom</a:t>
            </a:r>
          </a:p>
          <a:p>
            <a:pPr lvl="1" eaLnBrk="1" hangingPunct="1"/>
            <a:r>
              <a:rPr lang="en-GB" altLang="en-US" smtClean="0"/>
              <a:t>Smaller Mean Square Error 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Formatting for RM ANOVA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Put into long format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Long format data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&gt; head(</a:t>
            </a:r>
            <a:r>
              <a:rPr lang="en-GB" dirty="0" err="1"/>
              <a:t>mdata</a:t>
            </a:r>
            <a:r>
              <a:rPr lang="en-GB" dirty="0"/>
              <a:t>)</a:t>
            </a:r>
          </a:p>
          <a:p>
            <a:r>
              <a:rPr lang="en-GB" dirty="0"/>
              <a:t>  subject     </a:t>
            </a:r>
            <a:r>
              <a:rPr lang="en-GB" dirty="0" err="1"/>
              <a:t>var</a:t>
            </a:r>
            <a:r>
              <a:rPr lang="en-GB" dirty="0"/>
              <a:t> score</a:t>
            </a:r>
          </a:p>
          <a:p>
            <a:r>
              <a:rPr lang="en-GB" dirty="0"/>
              <a:t>1       1 control     8</a:t>
            </a:r>
          </a:p>
          <a:p>
            <a:r>
              <a:rPr lang="en-GB" dirty="0"/>
              <a:t>2       2 control     9</a:t>
            </a:r>
          </a:p>
          <a:p>
            <a:r>
              <a:rPr lang="en-GB" dirty="0"/>
              <a:t>3       3 control     7</a:t>
            </a:r>
          </a:p>
          <a:p>
            <a:r>
              <a:rPr lang="en-GB" dirty="0"/>
              <a:t>4       4 control     9</a:t>
            </a:r>
          </a:p>
          <a:p>
            <a:r>
              <a:rPr lang="en-GB" dirty="0"/>
              <a:t>5       5 control     8</a:t>
            </a:r>
          </a:p>
          <a:p>
            <a:r>
              <a:rPr lang="en-GB" dirty="0"/>
              <a:t>6       6 control     5</a:t>
            </a:r>
          </a:p>
          <a:p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MRC Graduate Talks 2019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708920"/>
            <a:ext cx="4040188" cy="24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5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 EZANOVA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MRC Graduate Talks 2019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688" y="2455133"/>
            <a:ext cx="7772400" cy="267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28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Rm </a:t>
            </a:r>
            <a:r>
              <a:rPr lang="en-GB" dirty="0" err="1" smtClean="0"/>
              <a:t>anova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Report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5626968" cy="3951288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 smtClean="0"/>
              <a:t>Unadjusted</a:t>
            </a:r>
            <a:r>
              <a:rPr lang="en-GB" altLang="en-US" sz="1600" dirty="0"/>
              <a:t>:	F(3, 27) 	= 12.241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/>
              <a:t>G-G:		F(2.2, 20.1</a:t>
            </a:r>
            <a:r>
              <a:rPr lang="en-GB" altLang="en-US" sz="1600" dirty="0" smtClean="0"/>
              <a:t>)= </a:t>
            </a:r>
            <a:r>
              <a:rPr lang="en-GB" altLang="en-US" sz="1600" dirty="0"/>
              <a:t>12.241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/>
              <a:t>H-F:		F(3.0,26.9</a:t>
            </a:r>
            <a:r>
              <a:rPr lang="en-GB" altLang="en-US" sz="1600" dirty="0" smtClean="0"/>
              <a:t>)= </a:t>
            </a:r>
            <a:r>
              <a:rPr lang="en-GB" altLang="en-US" sz="1600" dirty="0"/>
              <a:t>12.241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/>
              <a:t>I.e. the observed F-ratio is assessed against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/>
              <a:t>a distribution with adjusted degrees of freedom.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EZANOVA out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77804" y="2822791"/>
            <a:ext cx="4041775" cy="202937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MRC Graduate Talks 2019</a:t>
            </a:r>
            <a:endParaRPr lang="en-GB" dirty="0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914900" y="4172832"/>
            <a:ext cx="1185862" cy="287337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8124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339752" y="4807712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lbertus Medium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4621477"/>
            <a:ext cx="576064" cy="23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97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we will cover in this talk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47800"/>
            <a:ext cx="8704263" cy="468471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300" smtClean="0"/>
              <a:t>Two sample t-Test vs. Paired t-Test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smtClean="0"/>
              <a:t>Repeated Measures as an extension of paired measures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smtClean="0"/>
              <a:t>Single factor Within-Subject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smtClean="0"/>
              <a:t>Sphericity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smtClean="0"/>
              <a:t>Two (or more) factors Within-Subject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smtClean="0"/>
              <a:t>Mixed designs combining Within- and Between-Subject factors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smtClean="0"/>
              <a:t>Mixed Models, e.g. both Subjects &amp; Items as Random Effects factors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smtClean="0"/>
              <a:t>Testing for Normality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300" smtClean="0"/>
              <a:t>Single degree of freedom approach</a:t>
            </a:r>
          </a:p>
          <a:p>
            <a:pPr eaLnBrk="1" hangingPunct="1">
              <a:lnSpc>
                <a:spcPct val="90000"/>
              </a:lnSpc>
            </a:pPr>
            <a:endParaRPr lang="en-US" altLang="en-US" sz="23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4301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43012" name="AutoShape 2"/>
          <p:cNvSpPr>
            <a:spLocks noChangeArrowheads="1"/>
          </p:cNvSpPr>
          <p:nvPr/>
        </p:nvSpPr>
        <p:spPr bwMode="auto">
          <a:xfrm>
            <a:off x="1752600" y="3048000"/>
            <a:ext cx="14478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Between 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48.4 on 9 d.f.</a:t>
            </a:r>
          </a:p>
        </p:txBody>
      </p:sp>
      <p:sp>
        <p:nvSpPr>
          <p:cNvPr id="43013" name="AutoShape 3"/>
          <p:cNvSpPr>
            <a:spLocks noChangeArrowheads="1"/>
          </p:cNvSpPr>
          <p:nvPr/>
        </p:nvSpPr>
        <p:spPr bwMode="auto">
          <a:xfrm>
            <a:off x="3886200" y="3124200"/>
            <a:ext cx="16002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Within 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67.5 on 30 d.f.</a:t>
            </a:r>
          </a:p>
        </p:txBody>
      </p:sp>
      <p:sp>
        <p:nvSpPr>
          <p:cNvPr id="43014" name="AutoShape 4"/>
          <p:cNvSpPr>
            <a:spLocks noChangeArrowheads="1"/>
          </p:cNvSpPr>
          <p:nvPr/>
        </p:nvSpPr>
        <p:spPr bwMode="auto">
          <a:xfrm>
            <a:off x="3200400" y="4419600"/>
            <a:ext cx="16002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Between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Conditions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38.9 on 3 d.f.</a:t>
            </a: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43015" name="AutoShape 5"/>
          <p:cNvSpPr>
            <a:spLocks noChangeArrowheads="1"/>
          </p:cNvSpPr>
          <p:nvPr/>
        </p:nvSpPr>
        <p:spPr bwMode="auto">
          <a:xfrm>
            <a:off x="5105400" y="4419600"/>
            <a:ext cx="19050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Error (Conditions)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[Ss x Conditions]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28.6 on 27 d.f.</a:t>
            </a:r>
          </a:p>
        </p:txBody>
      </p:sp>
      <p:sp>
        <p:nvSpPr>
          <p:cNvPr id="43016" name="AutoShape 6"/>
          <p:cNvSpPr>
            <a:spLocks noChangeArrowheads="1"/>
          </p:cNvSpPr>
          <p:nvPr/>
        </p:nvSpPr>
        <p:spPr bwMode="auto">
          <a:xfrm>
            <a:off x="2819400" y="1676400"/>
            <a:ext cx="19812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Total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115.9  on 39 d.f.</a:t>
            </a:r>
          </a:p>
        </p:txBody>
      </p:sp>
      <p:cxnSp>
        <p:nvCxnSpPr>
          <p:cNvPr id="43017" name="AutoShape 7"/>
          <p:cNvCxnSpPr>
            <a:cxnSpLocks noChangeShapeType="1"/>
            <a:stCxn id="43016" idx="2"/>
            <a:endCxn id="43012" idx="0"/>
          </p:cNvCxnSpPr>
          <p:nvPr/>
        </p:nvCxnSpPr>
        <p:spPr bwMode="auto">
          <a:xfrm flipH="1">
            <a:off x="2476500" y="2590800"/>
            <a:ext cx="13335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8" name="AutoShape 8"/>
          <p:cNvCxnSpPr>
            <a:cxnSpLocks noChangeShapeType="1"/>
            <a:stCxn id="43016" idx="2"/>
            <a:endCxn id="43013" idx="0"/>
          </p:cNvCxnSpPr>
          <p:nvPr/>
        </p:nvCxnSpPr>
        <p:spPr bwMode="auto">
          <a:xfrm>
            <a:off x="3810000" y="2590800"/>
            <a:ext cx="8763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9" name="AutoShape 9"/>
          <p:cNvCxnSpPr>
            <a:cxnSpLocks noChangeShapeType="1"/>
            <a:stCxn id="43013" idx="2"/>
            <a:endCxn id="43014" idx="0"/>
          </p:cNvCxnSpPr>
          <p:nvPr/>
        </p:nvCxnSpPr>
        <p:spPr bwMode="auto">
          <a:xfrm flipH="1">
            <a:off x="4000500" y="4038600"/>
            <a:ext cx="685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0" name="AutoShape 10"/>
          <p:cNvCxnSpPr>
            <a:cxnSpLocks noChangeShapeType="1"/>
            <a:stCxn id="43013" idx="2"/>
            <a:endCxn id="43015" idx="0"/>
          </p:cNvCxnSpPr>
          <p:nvPr/>
        </p:nvCxnSpPr>
        <p:spPr bwMode="auto">
          <a:xfrm>
            <a:off x="4686300" y="4038600"/>
            <a:ext cx="1371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1" name="Rectangle 25"/>
          <p:cNvSpPr>
            <a:spLocks noChangeArrowheads="1"/>
          </p:cNvSpPr>
          <p:nvPr/>
        </p:nvSpPr>
        <p:spPr bwMode="auto">
          <a:xfrm>
            <a:off x="2209800" y="333375"/>
            <a:ext cx="61785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 b="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/>
              <a:t>Within-Subjects ANOVA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Numerical illustration of computing SS (1)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			  C1 C2      mean(sub)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	Sub 1	  1    1            1          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	Sub 2	  2    2            2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	Sub 3	  3    3            3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	Sub 4	  2    5          3.5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endParaRPr lang="en-GB" altLang="en-US" smtClean="0"/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GB" altLang="en-US" smtClean="0"/>
              <a:t>Mean cond  2   2.75     2.375</a:t>
            </a:r>
          </a:p>
          <a:p>
            <a:pPr marL="533400" indent="-533400" eaLnBrk="1" hangingPunct="1">
              <a:buFont typeface="Wingdings" panose="05000000000000000000" pitchFamily="2" charset="2"/>
              <a:buNone/>
            </a:pPr>
            <a:r>
              <a:rPr lang="en-GB" altLang="en-US" baseline="300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Numerical illustration of computing SS (2)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smtClean="0"/>
              <a:t>Total SS = (1 – 2.375)</a:t>
            </a:r>
            <a:r>
              <a:rPr lang="en-GB" altLang="en-US" sz="2000" baseline="30000" smtClean="0"/>
              <a:t>2</a:t>
            </a:r>
            <a:r>
              <a:rPr lang="en-GB" altLang="en-US" sz="2000" smtClean="0"/>
              <a:t> + … + (5 – 2.375)</a:t>
            </a:r>
            <a:r>
              <a:rPr lang="en-GB" altLang="en-US" sz="2000" baseline="30000" smtClean="0"/>
              <a:t>2</a:t>
            </a:r>
            <a:r>
              <a:rPr lang="en-GB" altLang="en-US" sz="2000" smtClean="0"/>
              <a:t> = 11.875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0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smtClean="0"/>
              <a:t>Condition SS = 4(2 – 2.375)</a:t>
            </a:r>
            <a:r>
              <a:rPr lang="en-GB" altLang="en-US" sz="2000" baseline="30000" smtClean="0"/>
              <a:t>2 </a:t>
            </a:r>
            <a:r>
              <a:rPr lang="en-GB" altLang="en-US" sz="2000" smtClean="0"/>
              <a:t>+ 4(2.75-2.375)</a:t>
            </a:r>
            <a:r>
              <a:rPr lang="en-GB" altLang="en-US" sz="2000" baseline="30000" smtClean="0"/>
              <a:t>2</a:t>
            </a:r>
            <a:r>
              <a:rPr lang="en-GB" altLang="en-US" sz="2000" smtClean="0"/>
              <a:t> = 1.125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0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smtClean="0"/>
              <a:t>Subject SS = 2(1-2.375)</a:t>
            </a:r>
            <a:r>
              <a:rPr lang="en-GB" altLang="en-US" sz="2000" baseline="30000" smtClean="0"/>
              <a:t>2 </a:t>
            </a:r>
            <a:r>
              <a:rPr lang="en-GB" altLang="en-US" sz="2000" smtClean="0"/>
              <a:t>+ … + 2(3.5-2.375)</a:t>
            </a:r>
            <a:r>
              <a:rPr lang="en-GB" altLang="en-US" sz="2000" baseline="30000" smtClean="0"/>
              <a:t>2 </a:t>
            </a:r>
            <a:r>
              <a:rPr lang="en-GB" altLang="en-US" sz="2000" smtClean="0"/>
              <a:t> = 7.375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0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000" smtClean="0"/>
              <a:t>Subject x Condition SS = Total SS – Condition SS – Sub SS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0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400" smtClean="0"/>
              <a:t>For more details (including algebra for balanced designs):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4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2400" b="1" smtClean="0"/>
              <a:t>http://imaging.mrc-cbu.cam.ac.uk/statswiki/FAQ/ss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4813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1660525" y="533400"/>
            <a:ext cx="5970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Strategies for handling violation of sphericity</a:t>
            </a: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1660525" y="1600200"/>
            <a:ext cx="68738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Single Degree of Freedom contrasts (modelled on Paired Sample T-Test) using corresponding error terms.</a:t>
            </a: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1676400" y="3048000"/>
            <a:ext cx="6959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Epsilon: Correction factor for degrees of freedom in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F Ratios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	Greenhouse-Geisser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	Huynh-Feldt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	Lower bound</a:t>
            </a:r>
          </a:p>
        </p:txBody>
      </p:sp>
      <p:sp>
        <p:nvSpPr>
          <p:cNvPr id="48135" name="Text Box 5"/>
          <p:cNvSpPr txBox="1">
            <a:spLocks noChangeArrowheads="1"/>
          </p:cNvSpPr>
          <p:nvPr/>
        </p:nvSpPr>
        <p:spPr bwMode="auto">
          <a:xfrm>
            <a:off x="1660525" y="5146675"/>
            <a:ext cx="3133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Multivariate approach.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5017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2041525" y="1641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600200" y="2436813"/>
            <a:ext cx="73707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Strategy: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	If Mauchly is OK, quote unadjusted.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	If not, use Greenhouse-Geisser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G-G is known to be conservative.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H-F attempts to correct for this but can overcorrect!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Field (2012) however notes the Mauchly test has low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power for small N</a:t>
            </a: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1676400" y="4572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Choice of Correction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5120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1676400" y="608013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More than one Repeated Measures Factor?</a:t>
            </a:r>
          </a:p>
        </p:txBody>
      </p:sp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1889125" y="2859088"/>
            <a:ext cx="544036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2 x 2 Within Subject design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Valence: Positive vs. Negative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Orientation: Up vs. Down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All subjects tested in all 4 combinations.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5222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676400" y="608013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More than one Repeated Measures Factor?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862" y="1466850"/>
            <a:ext cx="3724275" cy="485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Valence </a:t>
            </a:r>
            <a:r>
              <a:rPr lang="en-GB" dirty="0" smtClean="0"/>
              <a:t>and position ANOVA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2688" y="1910017"/>
            <a:ext cx="7772400" cy="376027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MRC Graduate Talks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117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5837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58373" name="AutoShape 3"/>
          <p:cNvSpPr>
            <a:spLocks noChangeArrowheads="1"/>
          </p:cNvSpPr>
          <p:nvPr/>
        </p:nvSpPr>
        <p:spPr bwMode="auto">
          <a:xfrm>
            <a:off x="168275" y="3581400"/>
            <a:ext cx="914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latin typeface="Times New Roman" panose="02020603050405020304" pitchFamily="18" charset="0"/>
              </a:rPr>
              <a:t>Three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>
                <a:latin typeface="Times New Roman" panose="02020603050405020304" pitchFamily="18" charset="0"/>
              </a:rPr>
              <a:t>Strata</a:t>
            </a:r>
          </a:p>
        </p:txBody>
      </p:sp>
      <p:cxnSp>
        <p:nvCxnSpPr>
          <p:cNvPr id="58374" name="AutoShape 4"/>
          <p:cNvCxnSpPr>
            <a:cxnSpLocks noChangeShapeType="1"/>
            <a:endCxn id="58377" idx="1"/>
          </p:cNvCxnSpPr>
          <p:nvPr/>
        </p:nvCxnSpPr>
        <p:spPr bwMode="auto">
          <a:xfrm flipV="1">
            <a:off x="1082675" y="2819400"/>
            <a:ext cx="53340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75" name="AutoShape 5"/>
          <p:cNvCxnSpPr>
            <a:cxnSpLocks noChangeShapeType="1"/>
            <a:stCxn id="58373" idx="3"/>
            <a:endCxn id="58378" idx="1"/>
          </p:cNvCxnSpPr>
          <p:nvPr/>
        </p:nvCxnSpPr>
        <p:spPr bwMode="auto">
          <a:xfrm>
            <a:off x="1082675" y="4038600"/>
            <a:ext cx="533400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76" name="AutoShape 6"/>
          <p:cNvCxnSpPr>
            <a:cxnSpLocks noChangeShapeType="1"/>
            <a:stCxn id="58373" idx="3"/>
            <a:endCxn id="58379" idx="1"/>
          </p:cNvCxnSpPr>
          <p:nvPr/>
        </p:nvCxnSpPr>
        <p:spPr bwMode="auto">
          <a:xfrm>
            <a:off x="1082675" y="4038600"/>
            <a:ext cx="533400" cy="1409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7" name="AutoShape 7"/>
          <p:cNvSpPr>
            <a:spLocks/>
          </p:cNvSpPr>
          <p:nvPr/>
        </p:nvSpPr>
        <p:spPr bwMode="auto">
          <a:xfrm>
            <a:off x="1616075" y="220980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58378" name="AutoShape 8"/>
          <p:cNvSpPr>
            <a:spLocks/>
          </p:cNvSpPr>
          <p:nvPr/>
        </p:nvSpPr>
        <p:spPr bwMode="auto">
          <a:xfrm>
            <a:off x="1616075" y="3505200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58379" name="AutoShape 9"/>
          <p:cNvSpPr>
            <a:spLocks/>
          </p:cNvSpPr>
          <p:nvPr/>
        </p:nvSpPr>
        <p:spPr bwMode="auto">
          <a:xfrm>
            <a:off x="1616075" y="4800600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58380" name="Rectangle 10"/>
          <p:cNvSpPr>
            <a:spLocks noChangeArrowheads="1"/>
          </p:cNvSpPr>
          <p:nvPr/>
        </p:nvSpPr>
        <p:spPr bwMode="auto">
          <a:xfrm>
            <a:off x="2073275" y="2209800"/>
            <a:ext cx="152400" cy="12192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58381" name="Rectangle 11"/>
          <p:cNvSpPr>
            <a:spLocks noChangeArrowheads="1"/>
          </p:cNvSpPr>
          <p:nvPr/>
        </p:nvSpPr>
        <p:spPr bwMode="auto">
          <a:xfrm>
            <a:off x="2073275" y="3505200"/>
            <a:ext cx="152400" cy="12192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58382" name="Rectangle 12"/>
          <p:cNvSpPr>
            <a:spLocks noChangeArrowheads="1"/>
          </p:cNvSpPr>
          <p:nvPr/>
        </p:nvSpPr>
        <p:spPr bwMode="auto">
          <a:xfrm>
            <a:off x="2073275" y="4876800"/>
            <a:ext cx="152400" cy="1219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2398218" y="885885"/>
            <a:ext cx="595840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&gt; out</a:t>
            </a:r>
          </a:p>
          <a:p>
            <a:r>
              <a:rPr lang="en-GB" sz="1600" dirty="0"/>
              <a:t>$ANOVA</a:t>
            </a:r>
          </a:p>
          <a:p>
            <a:r>
              <a:rPr lang="en-GB" sz="1600" dirty="0"/>
              <a:t>       Effect </a:t>
            </a:r>
            <a:r>
              <a:rPr lang="en-GB" sz="1600" dirty="0" err="1"/>
              <a:t>DFn</a:t>
            </a:r>
            <a:r>
              <a:rPr lang="en-GB" sz="1600" dirty="0"/>
              <a:t> </a:t>
            </a:r>
            <a:r>
              <a:rPr lang="en-GB" sz="1600" dirty="0" err="1"/>
              <a:t>DFd</a:t>
            </a:r>
            <a:r>
              <a:rPr lang="en-GB" sz="1600" dirty="0"/>
              <a:t>    </a:t>
            </a:r>
            <a:r>
              <a:rPr lang="en-GB" sz="1600" dirty="0" err="1"/>
              <a:t>SSn</a:t>
            </a:r>
            <a:r>
              <a:rPr lang="en-GB" sz="1600" dirty="0"/>
              <a:t>  </a:t>
            </a:r>
            <a:r>
              <a:rPr lang="en-GB" sz="1600" dirty="0" err="1"/>
              <a:t>SSd</a:t>
            </a:r>
            <a:r>
              <a:rPr lang="en-GB" sz="1600" dirty="0"/>
              <a:t>            F            p p&lt;.05         </a:t>
            </a:r>
            <a:r>
              <a:rPr lang="en-GB" sz="1600" dirty="0" err="1"/>
              <a:t>ges</a:t>
            </a:r>
            <a:endParaRPr lang="en-GB" sz="1600" dirty="0"/>
          </a:p>
          <a:p>
            <a:r>
              <a:rPr lang="en-GB" sz="1600" dirty="0"/>
              <a:t>1 (Intercept)   1   9 1664.1 48.4 309.44008264 2.807563e-08     * </a:t>
            </a:r>
            <a:r>
              <a:rPr lang="en-GB" sz="1600" dirty="0" smtClean="0"/>
              <a:t>0.955775085</a:t>
            </a:r>
          </a:p>
          <a:p>
            <a:endParaRPr lang="en-GB" sz="1600" dirty="0"/>
          </a:p>
          <a:p>
            <a:r>
              <a:rPr lang="en-GB" sz="1600" dirty="0" smtClean="0"/>
              <a:t>2</a:t>
            </a:r>
            <a:r>
              <a:rPr lang="en-GB" sz="1600" dirty="0"/>
              <a:t> </a:t>
            </a:r>
            <a:r>
              <a:rPr lang="en-GB" sz="1600" dirty="0" smtClean="0">
                <a:solidFill>
                  <a:srgbClr val="FF9900"/>
                </a:solidFill>
              </a:rPr>
              <a:t>time   </a:t>
            </a:r>
            <a:r>
              <a:rPr lang="en-GB" sz="1600" dirty="0">
                <a:solidFill>
                  <a:srgbClr val="FF9900"/>
                </a:solidFill>
              </a:rPr>
              <a:t>1   9   32.4  8.1  36.00000000 2.024993e-04     * </a:t>
            </a:r>
            <a:r>
              <a:rPr lang="en-GB" sz="1600" dirty="0" smtClean="0">
                <a:solidFill>
                  <a:srgbClr val="FF9900"/>
                </a:solidFill>
              </a:rPr>
              <a:t>0.296160878</a:t>
            </a:r>
          </a:p>
          <a:p>
            <a:pPr marL="342900" indent="-342900">
              <a:buAutoNum type="arabicPlain" startAt="3"/>
            </a:pP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AutoNum type="arabicPlain" startAt="3"/>
            </a:pPr>
            <a:endParaRPr lang="en-GB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lain" startAt="3"/>
            </a:pPr>
            <a:r>
              <a:rPr lang="en-GB" sz="1600" dirty="0">
                <a:solidFill>
                  <a:srgbClr val="7030A0"/>
                </a:solidFill>
              </a:rPr>
              <a:t>mood2   1   9    6.4  8.1   7.11111111 2.576279e-02     * 0.076738609</a:t>
            </a:r>
          </a:p>
          <a:p>
            <a:pPr marL="342900" indent="-342900">
              <a:buAutoNum type="arabicPlain" startAt="3"/>
            </a:pPr>
            <a:endParaRPr lang="en-GB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AutoNum type="arabicPlain" startAt="3"/>
            </a:pP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AutoNum type="arabicPlain" startAt="3"/>
            </a:pPr>
            <a:endParaRPr lang="en-GB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GB" sz="1600" dirty="0"/>
          </a:p>
          <a:p>
            <a:r>
              <a:rPr lang="en-GB" sz="1600" dirty="0">
                <a:solidFill>
                  <a:srgbClr val="00B0F0"/>
                </a:solidFill>
              </a:rPr>
              <a:t>4  </a:t>
            </a:r>
            <a:r>
              <a:rPr lang="en-GB" sz="1600" dirty="0">
                <a:solidFill>
                  <a:srgbClr val="22E3E8"/>
                </a:solidFill>
              </a:rPr>
              <a:t>mood2:time   1   9    0.1 12.4   0.07258065 7.936906e-01       0.001297017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5939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59396" name="AutoShape 2"/>
          <p:cNvSpPr>
            <a:spLocks noChangeArrowheads="1"/>
          </p:cNvSpPr>
          <p:nvPr/>
        </p:nvSpPr>
        <p:spPr bwMode="auto">
          <a:xfrm>
            <a:off x="1066800" y="1524000"/>
            <a:ext cx="14478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Between 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48.4 on 9 d.f.</a:t>
            </a:r>
          </a:p>
        </p:txBody>
      </p:sp>
      <p:sp>
        <p:nvSpPr>
          <p:cNvPr id="59397" name="AutoShape 3"/>
          <p:cNvSpPr>
            <a:spLocks noChangeArrowheads="1"/>
          </p:cNvSpPr>
          <p:nvPr/>
        </p:nvSpPr>
        <p:spPr bwMode="auto">
          <a:xfrm>
            <a:off x="3200400" y="1600200"/>
            <a:ext cx="16002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Within 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67.5 on 30 d.f.</a:t>
            </a:r>
          </a:p>
        </p:txBody>
      </p:sp>
      <p:sp>
        <p:nvSpPr>
          <p:cNvPr id="59398" name="AutoShape 4"/>
          <p:cNvSpPr>
            <a:spLocks noChangeArrowheads="1"/>
          </p:cNvSpPr>
          <p:nvPr/>
        </p:nvSpPr>
        <p:spPr bwMode="auto">
          <a:xfrm>
            <a:off x="1295400" y="2895600"/>
            <a:ext cx="16002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Between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Conditions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38.9 on 3 d.f.</a:t>
            </a: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59399" name="AutoShape 5"/>
          <p:cNvSpPr>
            <a:spLocks noChangeArrowheads="1"/>
          </p:cNvSpPr>
          <p:nvPr/>
        </p:nvSpPr>
        <p:spPr bwMode="auto">
          <a:xfrm>
            <a:off x="5638800" y="2743200"/>
            <a:ext cx="19050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Error (Conditions)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[Ss x Conditions]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28.6 on 27 d.f.</a:t>
            </a:r>
          </a:p>
        </p:txBody>
      </p:sp>
      <p:sp>
        <p:nvSpPr>
          <p:cNvPr id="59400" name="AutoShape 6"/>
          <p:cNvSpPr>
            <a:spLocks noChangeArrowheads="1"/>
          </p:cNvSpPr>
          <p:nvPr/>
        </p:nvSpPr>
        <p:spPr bwMode="auto">
          <a:xfrm>
            <a:off x="2133600" y="152400"/>
            <a:ext cx="19812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Total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115.9  on 39 d.f.</a:t>
            </a:r>
          </a:p>
        </p:txBody>
      </p:sp>
      <p:cxnSp>
        <p:nvCxnSpPr>
          <p:cNvPr id="59401" name="AutoShape 7"/>
          <p:cNvCxnSpPr>
            <a:cxnSpLocks noChangeShapeType="1"/>
            <a:stCxn id="59400" idx="2"/>
            <a:endCxn id="59396" idx="0"/>
          </p:cNvCxnSpPr>
          <p:nvPr/>
        </p:nvCxnSpPr>
        <p:spPr bwMode="auto">
          <a:xfrm flipH="1">
            <a:off x="1790700" y="1066800"/>
            <a:ext cx="13335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2" name="AutoShape 8"/>
          <p:cNvCxnSpPr>
            <a:cxnSpLocks noChangeShapeType="1"/>
            <a:stCxn id="59400" idx="2"/>
            <a:endCxn id="59397" idx="0"/>
          </p:cNvCxnSpPr>
          <p:nvPr/>
        </p:nvCxnSpPr>
        <p:spPr bwMode="auto">
          <a:xfrm>
            <a:off x="3124200" y="1066800"/>
            <a:ext cx="8763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3" name="AutoShape 9"/>
          <p:cNvCxnSpPr>
            <a:cxnSpLocks noChangeShapeType="1"/>
            <a:stCxn id="59397" idx="2"/>
            <a:endCxn id="59398" idx="0"/>
          </p:cNvCxnSpPr>
          <p:nvPr/>
        </p:nvCxnSpPr>
        <p:spPr bwMode="auto">
          <a:xfrm flipH="1">
            <a:off x="2095500" y="2514600"/>
            <a:ext cx="19050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4" name="AutoShape 10"/>
          <p:cNvCxnSpPr>
            <a:cxnSpLocks noChangeShapeType="1"/>
            <a:stCxn id="59397" idx="2"/>
            <a:endCxn id="59399" idx="0"/>
          </p:cNvCxnSpPr>
          <p:nvPr/>
        </p:nvCxnSpPr>
        <p:spPr bwMode="auto">
          <a:xfrm>
            <a:off x="4000500" y="2514600"/>
            <a:ext cx="2590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5" name="AutoShape 11"/>
          <p:cNvSpPr>
            <a:spLocks noChangeArrowheads="1"/>
          </p:cNvSpPr>
          <p:nvPr/>
        </p:nvSpPr>
        <p:spPr bwMode="auto">
          <a:xfrm>
            <a:off x="914400" y="4419600"/>
            <a:ext cx="914400" cy="914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>
                <a:latin typeface="Times New Roman" panose="02020603050405020304" pitchFamily="18" charset="0"/>
              </a:rPr>
              <a:t>T</a:t>
            </a:r>
            <a:endParaRPr lang="en-GB" altLang="en-US" sz="14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>
                <a:latin typeface="Times New Roman" panose="02020603050405020304" pitchFamily="18" charset="0"/>
              </a:rPr>
              <a:t>32.4 on 1</a:t>
            </a:r>
            <a:endParaRPr lang="en-GB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9406" name="AutoShape 12"/>
          <p:cNvSpPr>
            <a:spLocks noChangeArrowheads="1"/>
          </p:cNvSpPr>
          <p:nvPr/>
        </p:nvSpPr>
        <p:spPr bwMode="auto">
          <a:xfrm>
            <a:off x="1981200" y="4724400"/>
            <a:ext cx="914400" cy="9144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latin typeface="Times New Roman" panose="02020603050405020304" pitchFamily="18" charset="0"/>
              </a:rPr>
              <a:t>M</a:t>
            </a:r>
            <a:endParaRPr lang="en-GB" altLang="en-US" sz="16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latin typeface="Times New Roman" panose="02020603050405020304" pitchFamily="18" charset="0"/>
              </a:rPr>
              <a:t>6.4 on 1</a:t>
            </a:r>
            <a:endParaRPr lang="en-GB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9407" name="AutoShape 13"/>
          <p:cNvSpPr>
            <a:spLocks noChangeArrowheads="1"/>
          </p:cNvSpPr>
          <p:nvPr/>
        </p:nvSpPr>
        <p:spPr bwMode="auto">
          <a:xfrm>
            <a:off x="3048000" y="5029200"/>
            <a:ext cx="914400" cy="914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 err="1" smtClean="0">
                <a:latin typeface="Times New Roman" panose="02020603050405020304" pitchFamily="18" charset="0"/>
              </a:rPr>
              <a:t>T</a:t>
            </a:r>
            <a:r>
              <a:rPr lang="en-GB" altLang="en-US" sz="1600" dirty="0" err="1" smtClean="0">
                <a:latin typeface="Times New Roman" panose="02020603050405020304" pitchFamily="18" charset="0"/>
              </a:rPr>
              <a:t>xM</a:t>
            </a:r>
            <a:endParaRPr lang="en-GB" altLang="en-US" sz="16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latin typeface="Times New Roman" panose="02020603050405020304" pitchFamily="18" charset="0"/>
              </a:rPr>
              <a:t>0.1 on 1</a:t>
            </a:r>
            <a:endParaRPr lang="en-GB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9408" name="AutoShape 14"/>
          <p:cNvSpPr>
            <a:spLocks noChangeArrowheads="1"/>
          </p:cNvSpPr>
          <p:nvPr/>
        </p:nvSpPr>
        <p:spPr bwMode="auto">
          <a:xfrm>
            <a:off x="4876800" y="4343400"/>
            <a:ext cx="914400" cy="914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latin typeface="Times New Roman" panose="02020603050405020304" pitchFamily="18" charset="0"/>
              </a:rPr>
              <a:t>Error </a:t>
            </a:r>
            <a:r>
              <a:rPr lang="en-GB" altLang="en-US" sz="1600" dirty="0" smtClean="0">
                <a:latin typeface="Times New Roman" panose="02020603050405020304" pitchFamily="18" charset="0"/>
              </a:rPr>
              <a:t>T</a:t>
            </a:r>
            <a:endParaRPr lang="en-GB" altLang="en-US" sz="16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latin typeface="Times New Roman" panose="02020603050405020304" pitchFamily="18" charset="0"/>
              </a:rPr>
              <a:t>8.1 on 9</a:t>
            </a:r>
            <a:endParaRPr lang="en-GB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9409" name="AutoShape 15"/>
          <p:cNvSpPr>
            <a:spLocks noChangeArrowheads="1"/>
          </p:cNvSpPr>
          <p:nvPr/>
        </p:nvSpPr>
        <p:spPr bwMode="auto">
          <a:xfrm>
            <a:off x="5943600" y="4724400"/>
            <a:ext cx="914400" cy="9144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latin typeface="Times New Roman" panose="02020603050405020304" pitchFamily="18" charset="0"/>
              </a:rPr>
              <a:t>Error </a:t>
            </a:r>
            <a:r>
              <a:rPr lang="en-GB" altLang="en-US" sz="1600" dirty="0" smtClean="0">
                <a:latin typeface="Times New Roman" panose="02020603050405020304" pitchFamily="18" charset="0"/>
              </a:rPr>
              <a:t>M</a:t>
            </a:r>
            <a:endParaRPr lang="en-GB" altLang="en-US" sz="16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latin typeface="Times New Roman" panose="02020603050405020304" pitchFamily="18" charset="0"/>
              </a:rPr>
              <a:t>8.1 on 9</a:t>
            </a:r>
          </a:p>
        </p:txBody>
      </p:sp>
      <p:sp>
        <p:nvSpPr>
          <p:cNvPr id="59410" name="AutoShape 16"/>
          <p:cNvSpPr>
            <a:spLocks noChangeArrowheads="1"/>
          </p:cNvSpPr>
          <p:nvPr/>
        </p:nvSpPr>
        <p:spPr bwMode="auto">
          <a:xfrm>
            <a:off x="7239000" y="5257800"/>
            <a:ext cx="914400" cy="914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latin typeface="Times New Roman" panose="02020603050405020304" pitchFamily="18" charset="0"/>
              </a:rPr>
              <a:t>Error </a:t>
            </a:r>
            <a:r>
              <a:rPr lang="en-GB" altLang="en-US" sz="1600" dirty="0" err="1" smtClean="0">
                <a:latin typeface="Times New Roman" panose="02020603050405020304" pitchFamily="18" charset="0"/>
              </a:rPr>
              <a:t>T</a:t>
            </a:r>
            <a:r>
              <a:rPr lang="en-GB" altLang="en-US" sz="1600" dirty="0" err="1" smtClean="0">
                <a:latin typeface="Times New Roman" panose="02020603050405020304" pitchFamily="18" charset="0"/>
              </a:rPr>
              <a:t>xM</a:t>
            </a:r>
            <a:endParaRPr lang="en-GB" altLang="en-US" sz="1600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dirty="0">
                <a:latin typeface="Times New Roman" panose="02020603050405020304" pitchFamily="18" charset="0"/>
              </a:rPr>
              <a:t>12.4 on 9</a:t>
            </a:r>
          </a:p>
        </p:txBody>
      </p:sp>
      <p:cxnSp>
        <p:nvCxnSpPr>
          <p:cNvPr id="59411" name="AutoShape 18"/>
          <p:cNvCxnSpPr>
            <a:cxnSpLocks noChangeShapeType="1"/>
            <a:stCxn id="59398" idx="2"/>
            <a:endCxn id="59405" idx="0"/>
          </p:cNvCxnSpPr>
          <p:nvPr/>
        </p:nvCxnSpPr>
        <p:spPr bwMode="auto">
          <a:xfrm flipH="1">
            <a:off x="1371600" y="4267200"/>
            <a:ext cx="7239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12" name="AutoShape 19"/>
          <p:cNvCxnSpPr>
            <a:cxnSpLocks noChangeShapeType="1"/>
            <a:stCxn id="59398" idx="2"/>
            <a:endCxn id="59406" idx="0"/>
          </p:cNvCxnSpPr>
          <p:nvPr/>
        </p:nvCxnSpPr>
        <p:spPr bwMode="auto">
          <a:xfrm>
            <a:off x="2095500" y="4267200"/>
            <a:ext cx="3429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13" name="AutoShape 20"/>
          <p:cNvCxnSpPr>
            <a:cxnSpLocks noChangeShapeType="1"/>
            <a:stCxn id="59398" idx="2"/>
            <a:endCxn id="59407" idx="0"/>
          </p:cNvCxnSpPr>
          <p:nvPr/>
        </p:nvCxnSpPr>
        <p:spPr bwMode="auto">
          <a:xfrm>
            <a:off x="2095500" y="4267200"/>
            <a:ext cx="14097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14" name="AutoShape 21"/>
          <p:cNvCxnSpPr>
            <a:cxnSpLocks noChangeShapeType="1"/>
            <a:stCxn id="59399" idx="2"/>
            <a:endCxn id="59408" idx="0"/>
          </p:cNvCxnSpPr>
          <p:nvPr/>
        </p:nvCxnSpPr>
        <p:spPr bwMode="auto">
          <a:xfrm flipH="1">
            <a:off x="5334000" y="4114800"/>
            <a:ext cx="12573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15" name="AutoShape 22"/>
          <p:cNvCxnSpPr>
            <a:cxnSpLocks noChangeShapeType="1"/>
            <a:stCxn id="59399" idx="2"/>
            <a:endCxn id="59409" idx="0"/>
          </p:cNvCxnSpPr>
          <p:nvPr/>
        </p:nvCxnSpPr>
        <p:spPr bwMode="auto">
          <a:xfrm flipH="1">
            <a:off x="6400800" y="4114800"/>
            <a:ext cx="1905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16" name="AutoShape 23"/>
          <p:cNvCxnSpPr>
            <a:cxnSpLocks noChangeShapeType="1"/>
            <a:stCxn id="59399" idx="2"/>
            <a:endCxn id="59410" idx="0"/>
          </p:cNvCxnSpPr>
          <p:nvPr/>
        </p:nvCxnSpPr>
        <p:spPr bwMode="auto">
          <a:xfrm>
            <a:off x="6591300" y="4114800"/>
            <a:ext cx="110490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Repeated Measures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Subjects tested in more than one condition</a:t>
            </a:r>
          </a:p>
          <a:p>
            <a:pPr lvl="1" eaLnBrk="1" hangingPunct="1"/>
            <a:r>
              <a:rPr lang="en-US" altLang="en-US" smtClean="0"/>
              <a:t>Increased sensitivity</a:t>
            </a:r>
          </a:p>
          <a:p>
            <a:pPr lvl="1" eaLnBrk="1" hangingPunct="1"/>
            <a:r>
              <a:rPr lang="en-US" altLang="en-US" smtClean="0"/>
              <a:t>but added complications!</a:t>
            </a:r>
          </a:p>
          <a:p>
            <a:pPr eaLnBrk="1" hangingPunct="1"/>
            <a:r>
              <a:rPr lang="en-US" altLang="en-US" smtClean="0">
                <a:solidFill>
                  <a:srgbClr val="F8124E"/>
                </a:solidFill>
              </a:rPr>
              <a:t>Not looking at the Temporal/Time Series aspects of Repeated Measures.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604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Numerical SS computation generalises easily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000" dirty="0" smtClean="0"/>
              <a:t>Obtain Total SS, Between subject SS, Valence SS and </a:t>
            </a:r>
            <a:r>
              <a:rPr lang="en-GB" altLang="en-US" sz="2000" dirty="0" smtClean="0"/>
              <a:t>Time</a:t>
            </a:r>
            <a:r>
              <a:rPr lang="en-GB" altLang="en-US" sz="2000" dirty="0" smtClean="0"/>
              <a:t> </a:t>
            </a:r>
            <a:r>
              <a:rPr lang="en-GB" altLang="en-US" sz="2000" dirty="0" smtClean="0"/>
              <a:t>SS as in earlier example </a:t>
            </a:r>
          </a:p>
          <a:p>
            <a:pPr eaLnBrk="1" hangingPunct="1"/>
            <a:endParaRPr lang="en-GB" altLang="en-US" sz="2000" dirty="0" smtClean="0"/>
          </a:p>
          <a:p>
            <a:pPr eaLnBrk="1" hangingPunct="1"/>
            <a:r>
              <a:rPr lang="en-GB" altLang="en-US" sz="2000" dirty="0" smtClean="0"/>
              <a:t>We also need the interaction term: Valence x </a:t>
            </a:r>
            <a:r>
              <a:rPr lang="en-GB" altLang="en-US" sz="2000" dirty="0" smtClean="0"/>
              <a:t>Time</a:t>
            </a:r>
            <a:r>
              <a:rPr lang="en-GB" altLang="en-US" sz="2000" dirty="0" smtClean="0"/>
              <a:t> </a:t>
            </a:r>
            <a:r>
              <a:rPr lang="en-GB" altLang="en-US" sz="2000" dirty="0" smtClean="0"/>
              <a:t>SS =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 smtClean="0"/>
              <a:t>    Between Condition SS – Valence SS – </a:t>
            </a:r>
            <a:r>
              <a:rPr lang="en-GB" altLang="en-US" sz="2000" dirty="0" smtClean="0"/>
              <a:t>Time</a:t>
            </a:r>
            <a:r>
              <a:rPr lang="en-GB" altLang="en-US" sz="2000" dirty="0" smtClean="0"/>
              <a:t> </a:t>
            </a:r>
            <a:r>
              <a:rPr lang="en-GB" altLang="en-US" sz="2000" dirty="0" smtClean="0"/>
              <a:t>SS</a:t>
            </a:r>
          </a:p>
          <a:p>
            <a:pPr eaLnBrk="1" hangingPunct="1"/>
            <a:endParaRPr lang="en-GB" altLang="en-US" sz="20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 smtClean="0"/>
              <a:t>where Between Condition SS =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 smtClean="0"/>
              <a:t>10 (7.7 – 6.45)</a:t>
            </a:r>
            <a:r>
              <a:rPr lang="en-GB" altLang="en-US" sz="2000" baseline="30000" dirty="0" smtClean="0"/>
              <a:t>2</a:t>
            </a:r>
            <a:r>
              <a:rPr lang="en-GB" altLang="en-US" sz="2000" dirty="0" smtClean="0"/>
              <a:t> + … + 10 (5.1-6.45)</a:t>
            </a:r>
            <a:r>
              <a:rPr lang="en-GB" altLang="en-US" sz="2000" baseline="30000" dirty="0" smtClean="0"/>
              <a:t>2</a:t>
            </a:r>
            <a:r>
              <a:rPr lang="en-GB" altLang="en-US" sz="2000" dirty="0" smtClean="0"/>
              <a:t> = 38.9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 smtClean="0"/>
              <a:t>(where 7.7, 7, 6 and 5.1 are the 4 condition means each based on 10 subjects and 6.45 is the overall mean from 40 subjects)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0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sz="2000" dirty="0" smtClean="0"/>
              <a:t>Obtain the subjects by condition SS by subtraction as before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6246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1524000" y="228600"/>
            <a:ext cx="633571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200"/>
              <a:t>Mixed Design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with both Within- and Between- Subject factors</a:t>
            </a: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1736725" y="2859088"/>
            <a:ext cx="65071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One Between Subjects factor: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	Sex (2 levels, M vs F)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One Within Subject factor: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	Condition (4 levels, Con, Sem, Lex, Pho)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6349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1590675"/>
            <a:ext cx="49053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6758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67588" name="AutoShape 2"/>
          <p:cNvSpPr>
            <a:spLocks noChangeArrowheads="1"/>
          </p:cNvSpPr>
          <p:nvPr/>
        </p:nvSpPr>
        <p:spPr bwMode="auto">
          <a:xfrm>
            <a:off x="1233488" y="2632075"/>
            <a:ext cx="14478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Between 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48.4 on 9 d.f.</a:t>
            </a:r>
          </a:p>
        </p:txBody>
      </p:sp>
      <p:sp>
        <p:nvSpPr>
          <p:cNvPr id="67589" name="AutoShape 3"/>
          <p:cNvSpPr>
            <a:spLocks noChangeArrowheads="1"/>
          </p:cNvSpPr>
          <p:nvPr/>
        </p:nvSpPr>
        <p:spPr bwMode="auto">
          <a:xfrm>
            <a:off x="4957763" y="2339975"/>
            <a:ext cx="16002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Within 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67.5 on 30 d.f.</a:t>
            </a:r>
          </a:p>
        </p:txBody>
      </p:sp>
      <p:sp>
        <p:nvSpPr>
          <p:cNvPr id="67590" name="AutoShape 4"/>
          <p:cNvSpPr>
            <a:spLocks noChangeArrowheads="1"/>
          </p:cNvSpPr>
          <p:nvPr/>
        </p:nvSpPr>
        <p:spPr bwMode="auto">
          <a:xfrm>
            <a:off x="3505200" y="5365750"/>
            <a:ext cx="11430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Priming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38.9 /3</a:t>
            </a: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67591" name="AutoShape 5"/>
          <p:cNvSpPr>
            <a:spLocks noChangeArrowheads="1"/>
          </p:cNvSpPr>
          <p:nvPr/>
        </p:nvSpPr>
        <p:spPr bwMode="auto">
          <a:xfrm>
            <a:off x="5681663" y="3490913"/>
            <a:ext cx="1905000" cy="137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Ss x Conditions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28.6 on 27 d.f.</a:t>
            </a:r>
          </a:p>
        </p:txBody>
      </p:sp>
      <p:sp>
        <p:nvSpPr>
          <p:cNvPr id="67592" name="AutoShape 6"/>
          <p:cNvSpPr>
            <a:spLocks noChangeArrowheads="1"/>
          </p:cNvSpPr>
          <p:nvPr/>
        </p:nvSpPr>
        <p:spPr bwMode="auto">
          <a:xfrm>
            <a:off x="2709863" y="1333500"/>
            <a:ext cx="19812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Total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115.9  on 39 d.f.</a:t>
            </a:r>
          </a:p>
        </p:txBody>
      </p:sp>
      <p:cxnSp>
        <p:nvCxnSpPr>
          <p:cNvPr id="67593" name="AutoShape 7"/>
          <p:cNvCxnSpPr>
            <a:cxnSpLocks noChangeShapeType="1"/>
            <a:stCxn id="67592" idx="2"/>
            <a:endCxn id="67588" idx="0"/>
          </p:cNvCxnSpPr>
          <p:nvPr/>
        </p:nvCxnSpPr>
        <p:spPr bwMode="auto">
          <a:xfrm flipH="1">
            <a:off x="1957388" y="2247900"/>
            <a:ext cx="1743075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4" name="AutoShape 8"/>
          <p:cNvCxnSpPr>
            <a:cxnSpLocks noChangeShapeType="1"/>
            <a:stCxn id="67592" idx="2"/>
            <a:endCxn id="67589" idx="0"/>
          </p:cNvCxnSpPr>
          <p:nvPr/>
        </p:nvCxnSpPr>
        <p:spPr bwMode="auto">
          <a:xfrm>
            <a:off x="3700463" y="2247900"/>
            <a:ext cx="2057400" cy="92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5" name="AutoShape 9"/>
          <p:cNvCxnSpPr>
            <a:cxnSpLocks noChangeShapeType="1"/>
            <a:stCxn id="67589" idx="2"/>
            <a:endCxn id="67590" idx="0"/>
          </p:cNvCxnSpPr>
          <p:nvPr/>
        </p:nvCxnSpPr>
        <p:spPr bwMode="auto">
          <a:xfrm flipH="1">
            <a:off x="4076700" y="3254375"/>
            <a:ext cx="1681163" cy="2111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6" name="AutoShape 10"/>
          <p:cNvCxnSpPr>
            <a:cxnSpLocks noChangeShapeType="1"/>
            <a:stCxn id="67589" idx="2"/>
            <a:endCxn id="67591" idx="0"/>
          </p:cNvCxnSpPr>
          <p:nvPr/>
        </p:nvCxnSpPr>
        <p:spPr bwMode="auto">
          <a:xfrm>
            <a:off x="5757863" y="3254375"/>
            <a:ext cx="876300" cy="236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597" name="AutoShape 11"/>
          <p:cNvSpPr>
            <a:spLocks noChangeArrowheads="1"/>
          </p:cNvSpPr>
          <p:nvPr/>
        </p:nvSpPr>
        <p:spPr bwMode="auto">
          <a:xfrm>
            <a:off x="5029200" y="5213350"/>
            <a:ext cx="1371600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latin typeface="Times New Roman" panose="02020603050405020304" pitchFamily="18" charset="0"/>
              </a:rPr>
              <a:t>Sex x Priming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latin typeface="Times New Roman" panose="02020603050405020304" pitchFamily="18" charset="0"/>
              </a:rPr>
              <a:t>2.2/3</a:t>
            </a:r>
            <a:endParaRPr lang="en-GB" altLang="en-US" sz="1400">
              <a:latin typeface="Times New Roman" panose="02020603050405020304" pitchFamily="18" charset="0"/>
            </a:endParaRPr>
          </a:p>
        </p:txBody>
      </p:sp>
      <p:sp>
        <p:nvSpPr>
          <p:cNvPr id="67598" name="AutoShape 21"/>
          <p:cNvSpPr>
            <a:spLocks noChangeArrowheads="1"/>
          </p:cNvSpPr>
          <p:nvPr/>
        </p:nvSpPr>
        <p:spPr bwMode="auto">
          <a:xfrm>
            <a:off x="6781800" y="5289550"/>
            <a:ext cx="17526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Error (Priming)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26.4/24</a:t>
            </a:r>
          </a:p>
        </p:txBody>
      </p:sp>
      <p:sp>
        <p:nvSpPr>
          <p:cNvPr id="67599" name="AutoShape 22"/>
          <p:cNvSpPr>
            <a:spLocks noChangeArrowheads="1"/>
          </p:cNvSpPr>
          <p:nvPr/>
        </p:nvSpPr>
        <p:spPr bwMode="auto">
          <a:xfrm>
            <a:off x="1905000" y="4953000"/>
            <a:ext cx="914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latin typeface="Times New Roman" panose="02020603050405020304" pitchFamily="18" charset="0"/>
              </a:rPr>
              <a:t>Error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latin typeface="Times New Roman" panose="02020603050405020304" pitchFamily="18" charset="0"/>
              </a:rPr>
              <a:t>(Between)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>
                <a:latin typeface="Times New Roman" panose="02020603050405020304" pitchFamily="18" charset="0"/>
              </a:rPr>
              <a:t>34/8</a:t>
            </a: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67600" name="AutoShape 23"/>
          <p:cNvSpPr>
            <a:spLocks noChangeArrowheads="1"/>
          </p:cNvSpPr>
          <p:nvPr/>
        </p:nvSpPr>
        <p:spPr bwMode="auto">
          <a:xfrm>
            <a:off x="533400" y="4953000"/>
            <a:ext cx="9144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Sex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>
                <a:latin typeface="Times New Roman" panose="02020603050405020304" pitchFamily="18" charset="0"/>
              </a:rPr>
              <a:t>14.4/1</a:t>
            </a:r>
            <a:endParaRPr lang="en-GB" altLang="en-US" sz="2400">
              <a:latin typeface="Times New Roman" panose="02020603050405020304" pitchFamily="18" charset="0"/>
            </a:endParaRPr>
          </a:p>
        </p:txBody>
      </p:sp>
      <p:cxnSp>
        <p:nvCxnSpPr>
          <p:cNvPr id="67601" name="AutoShape 24"/>
          <p:cNvCxnSpPr>
            <a:cxnSpLocks noChangeShapeType="1"/>
            <a:stCxn id="67588" idx="2"/>
            <a:endCxn id="67600" idx="0"/>
          </p:cNvCxnSpPr>
          <p:nvPr/>
        </p:nvCxnSpPr>
        <p:spPr bwMode="auto">
          <a:xfrm flipH="1">
            <a:off x="990600" y="3546475"/>
            <a:ext cx="966788" cy="1406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2" name="AutoShape 25"/>
          <p:cNvCxnSpPr>
            <a:cxnSpLocks noChangeShapeType="1"/>
            <a:stCxn id="67588" idx="2"/>
            <a:endCxn id="67599" idx="0"/>
          </p:cNvCxnSpPr>
          <p:nvPr/>
        </p:nvCxnSpPr>
        <p:spPr bwMode="auto">
          <a:xfrm>
            <a:off x="1957388" y="3546475"/>
            <a:ext cx="404812" cy="1406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3" name="AutoShape 26"/>
          <p:cNvCxnSpPr>
            <a:cxnSpLocks noChangeShapeType="1"/>
            <a:stCxn id="67591" idx="2"/>
            <a:endCxn id="67597" idx="0"/>
          </p:cNvCxnSpPr>
          <p:nvPr/>
        </p:nvCxnSpPr>
        <p:spPr bwMode="auto">
          <a:xfrm flipH="1">
            <a:off x="5715000" y="4862513"/>
            <a:ext cx="919163" cy="350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4" name="AutoShape 27"/>
          <p:cNvCxnSpPr>
            <a:cxnSpLocks noChangeShapeType="1"/>
            <a:stCxn id="67591" idx="2"/>
            <a:endCxn id="67598" idx="0"/>
          </p:cNvCxnSpPr>
          <p:nvPr/>
        </p:nvCxnSpPr>
        <p:spPr bwMode="auto">
          <a:xfrm>
            <a:off x="6634163" y="4862513"/>
            <a:ext cx="1023937" cy="427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605" name="Text Box 29"/>
          <p:cNvSpPr txBox="1">
            <a:spLocks noChangeArrowheads="1"/>
          </p:cNvSpPr>
          <p:nvPr/>
        </p:nvSpPr>
        <p:spPr bwMode="auto">
          <a:xfrm>
            <a:off x="900113" y="649288"/>
            <a:ext cx="7824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/>
              <a:t>Hierarchical Decomposition in 1W2B RM ANOVA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MRC Graduate Talks 2019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40668" y="980728"/>
            <a:ext cx="874846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sz="1600" dirty="0"/>
              <a:t>out</a:t>
            </a:r>
          </a:p>
          <a:p>
            <a:r>
              <a:rPr lang="en-GB" sz="1600" dirty="0"/>
              <a:t>$ANOVA</a:t>
            </a:r>
          </a:p>
          <a:p>
            <a:r>
              <a:rPr lang="en-GB" sz="1600" dirty="0"/>
              <a:t>        Effect </a:t>
            </a:r>
            <a:r>
              <a:rPr lang="en-GB" sz="1600" dirty="0" err="1"/>
              <a:t>DFn</a:t>
            </a:r>
            <a:r>
              <a:rPr lang="en-GB" sz="1600" dirty="0"/>
              <a:t> </a:t>
            </a:r>
            <a:r>
              <a:rPr lang="en-GB" sz="1600" dirty="0" err="1"/>
              <a:t>DFd</a:t>
            </a:r>
            <a:r>
              <a:rPr lang="en-GB" sz="1600" dirty="0"/>
              <a:t>    </a:t>
            </a:r>
            <a:r>
              <a:rPr lang="en-GB" sz="1600" dirty="0" err="1"/>
              <a:t>SSn</a:t>
            </a:r>
            <a:r>
              <a:rPr lang="en-GB" sz="1600" dirty="0"/>
              <a:t>  </a:t>
            </a:r>
            <a:r>
              <a:rPr lang="en-GB" sz="1600" dirty="0" err="1"/>
              <a:t>SSd</a:t>
            </a:r>
            <a:r>
              <a:rPr lang="en-GB" sz="1600" dirty="0"/>
              <a:t>           F            p p&lt;.05        </a:t>
            </a:r>
            <a:r>
              <a:rPr lang="en-GB" sz="1600" dirty="0" err="1"/>
              <a:t>ges</a:t>
            </a:r>
            <a:endParaRPr lang="en-GB" sz="1600" dirty="0"/>
          </a:p>
          <a:p>
            <a:r>
              <a:rPr lang="en-GB" sz="1600" dirty="0"/>
              <a:t>1  (Intercept)   1   8 1664.1 34.0 391.5529412 4.430257e-08     * 0.96497536</a:t>
            </a:r>
          </a:p>
          <a:p>
            <a:r>
              <a:rPr lang="en-GB" sz="1600" dirty="0"/>
              <a:t>2       group2   1   8   14.4 34.0   3.3882353 1.029323e-01       0.19251337</a:t>
            </a:r>
          </a:p>
          <a:p>
            <a:r>
              <a:rPr lang="en-GB" sz="1600" dirty="0"/>
              <a:t>3        mood2   3  24   38.9 26.4  11.7878788 6.081327e-05     * 0.39174220</a:t>
            </a:r>
          </a:p>
          <a:p>
            <a:r>
              <a:rPr lang="en-GB" sz="1600" dirty="0"/>
              <a:t>4 </a:t>
            </a:r>
            <a:r>
              <a:rPr lang="en-GB" sz="1600" dirty="0">
                <a:solidFill>
                  <a:srgbClr val="0070C0"/>
                </a:solidFill>
              </a:rPr>
              <a:t>group2:mood2   3  24    2.2 26.4   0.6666667 5.807294e-01       0.03514377</a:t>
            </a:r>
          </a:p>
          <a:p>
            <a:endParaRPr lang="en-GB" sz="1600" dirty="0"/>
          </a:p>
          <a:p>
            <a:r>
              <a:rPr lang="en-GB" sz="1600" dirty="0"/>
              <a:t>$`</a:t>
            </a:r>
            <a:r>
              <a:rPr lang="en-GB" sz="1600" dirty="0" err="1"/>
              <a:t>Mauchly's</a:t>
            </a:r>
            <a:r>
              <a:rPr lang="en-GB" sz="1600" dirty="0"/>
              <a:t> Test for </a:t>
            </a:r>
            <a:r>
              <a:rPr lang="en-GB" sz="1600" dirty="0" err="1"/>
              <a:t>Sphericity</a:t>
            </a:r>
            <a:r>
              <a:rPr lang="en-GB" sz="1600" dirty="0"/>
              <a:t>`</a:t>
            </a:r>
          </a:p>
          <a:p>
            <a:r>
              <a:rPr lang="en-GB" sz="1600" dirty="0"/>
              <a:t>        Effect         W         p p&lt;.05</a:t>
            </a:r>
          </a:p>
          <a:p>
            <a:r>
              <a:rPr lang="en-GB" sz="1600" dirty="0"/>
              <a:t>3        mood2 0.3690834 0.2483242      </a:t>
            </a:r>
          </a:p>
          <a:p>
            <a:r>
              <a:rPr lang="en-GB" sz="1600" dirty="0"/>
              <a:t>4 </a:t>
            </a:r>
            <a:r>
              <a:rPr lang="en-GB" sz="1600" dirty="0">
                <a:solidFill>
                  <a:srgbClr val="0099CC"/>
                </a:solidFill>
              </a:rPr>
              <a:t>group2:mood2 0.3690834 0.2483242      </a:t>
            </a:r>
          </a:p>
          <a:p>
            <a:endParaRPr lang="en-GB" sz="1600" dirty="0"/>
          </a:p>
          <a:p>
            <a:r>
              <a:rPr lang="en-GB" sz="1600" dirty="0"/>
              <a:t>$`</a:t>
            </a:r>
            <a:r>
              <a:rPr lang="en-GB" sz="1600" dirty="0" err="1"/>
              <a:t>Sphericity</a:t>
            </a:r>
            <a:r>
              <a:rPr lang="en-GB" sz="1600" dirty="0"/>
              <a:t> Corrections`</a:t>
            </a:r>
          </a:p>
          <a:p>
            <a:r>
              <a:rPr lang="en-GB" sz="1600" dirty="0"/>
              <a:t>        Effect      </a:t>
            </a:r>
            <a:r>
              <a:rPr lang="en-GB" sz="1600" dirty="0" err="1"/>
              <a:t>GGe</a:t>
            </a:r>
            <a:r>
              <a:rPr lang="en-GB" sz="1600" dirty="0"/>
              <a:t>       p[GG] p[GG]&lt;.05      </a:t>
            </a:r>
            <a:r>
              <a:rPr lang="en-GB" sz="1600" dirty="0" err="1"/>
              <a:t>HFe</a:t>
            </a:r>
            <a:r>
              <a:rPr lang="en-GB" sz="1600" dirty="0"/>
              <a:t>        p[HF] p[HF]&lt;.05</a:t>
            </a:r>
          </a:p>
          <a:p>
            <a:r>
              <a:rPr lang="en-GB" sz="1600" dirty="0"/>
              <a:t>3        mood2 0.751164 0.000380626         * 1.060437 6.081327e-05         *</a:t>
            </a:r>
          </a:p>
          <a:p>
            <a:r>
              <a:rPr lang="en-GB" sz="1600" dirty="0"/>
              <a:t>4 </a:t>
            </a:r>
            <a:r>
              <a:rPr lang="en-GB" sz="1600" dirty="0">
                <a:solidFill>
                  <a:srgbClr val="0099CC"/>
                </a:solidFill>
              </a:rPr>
              <a:t>group2:mood2 0.751164 0.542749220           1.060437 5.807294e-01 </a:t>
            </a:r>
          </a:p>
        </p:txBody>
      </p:sp>
    </p:spTree>
    <p:extLst>
      <p:ext uri="{BB962C8B-B14F-4D97-AF65-F5344CB8AC3E}">
        <p14:creationId xmlns:p14="http://schemas.microsoft.com/office/powerpoint/2010/main" val="4930574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686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Numerical computation of SS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Follows from earlier couple of examples since… </a:t>
            </a:r>
          </a:p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… the ‘top’ part of the F test namely SS of terms, e.g. condition, sex which do not have ‘subjects’ in their name are the same whether the term is a between or a within subject 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6963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2133600" y="1676400"/>
            <a:ext cx="424021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Pro: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	More sensitive/powerful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	More efficient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Con: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	Fatigue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	Transfer effects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	Learning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Issues: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/>
              <a:t>	Blocked vs Mixed</a:t>
            </a:r>
          </a:p>
        </p:txBody>
      </p:sp>
      <p:sp>
        <p:nvSpPr>
          <p:cNvPr id="69637" name="Text Box 3"/>
          <p:cNvSpPr txBox="1">
            <a:spLocks noChangeArrowheads="1"/>
          </p:cNvSpPr>
          <p:nvPr/>
        </p:nvSpPr>
        <p:spPr bwMode="auto">
          <a:xfrm>
            <a:off x="1371600" y="5334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Pros and Cons of Repeated Measures Designs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706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Within Subject Designs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US" altLang="en-US" sz="2000" smtClean="0"/>
              <a:t>Advantages: reduces background 'noise', eliminates individual differences, need fewer subjects, repeated measures statistical tests more sensitive.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000" smtClean="0"/>
              <a:t>Disadvantages: Order effects: learning/practice ; fatigue; practical problems (e.g. long-acting effects of the independent variable, e.g. teaching methods.)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000" smtClean="0"/>
              <a:t>Solutions: Counterbalance order (can be difficult); Train until asymptote on learning curve is reached (time-consuming). Test on different days.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Between Subject Design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1800" smtClean="0"/>
              <a:t>Advantages: no order effects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1800" smtClean="0"/>
              <a:t>Disadvantages: more individual differences, less sensitivity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1600" smtClean="0"/>
              <a:t>Could use pre-test baseline / difference score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1800" smtClean="0"/>
              <a:t>Question: Are Subjects a confound? I.e. could your results simply be due to individual differences between subjects?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1800" smtClean="0"/>
              <a:t>Very important: Random sampling and random allocation to conditions.</a:t>
            </a:r>
            <a:endParaRPr lang="en-US" altLang="en-US" sz="2400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727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Mixed ANOVA Designs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Some Between Subject Factors</a:t>
            </a:r>
          </a:p>
          <a:p>
            <a:pPr eaLnBrk="1" hangingPunct="1"/>
            <a:r>
              <a:rPr lang="en-US" altLang="en-US" smtClean="0"/>
              <a:t>Some Within Subject  (Repeated Measures)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Repeated Measures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Independent samples t-test vs. Paired t-test</a:t>
            </a:r>
          </a:p>
          <a:p>
            <a:pPr lvl="1" eaLnBrk="1" hangingPunct="1"/>
            <a:r>
              <a:rPr lang="en-US" altLang="en-US" smtClean="0"/>
              <a:t>Two groups tested under each of two conditions</a:t>
            </a:r>
          </a:p>
          <a:p>
            <a:pPr lvl="1" eaLnBrk="1" hangingPunct="1"/>
            <a:r>
              <a:rPr lang="en-US" altLang="en-US" smtClean="0"/>
              <a:t>One group tested under both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808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Items taken by participants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Items not a Random Factor</a:t>
            </a:r>
          </a:p>
          <a:p>
            <a:pPr lvl="1" eaLnBrk="1" hangingPunct="1"/>
            <a:r>
              <a:rPr lang="en-US" altLang="en-US" dirty="0" smtClean="0"/>
              <a:t>Can you regard the set of items as a fixed test?</a:t>
            </a:r>
          </a:p>
          <a:p>
            <a:pPr lvl="1" eaLnBrk="1" hangingPunct="1"/>
            <a:r>
              <a:rPr lang="en-US" altLang="en-US" dirty="0" smtClean="0"/>
              <a:t>Counterbalancing could help with some designs (</a:t>
            </a:r>
            <a:r>
              <a:rPr lang="en-US" altLang="en-US" dirty="0" err="1" smtClean="0"/>
              <a:t>Raaijmakers</a:t>
            </a:r>
            <a:r>
              <a:rPr lang="en-US" altLang="en-US" dirty="0" smtClean="0"/>
              <a:t>)</a:t>
            </a:r>
          </a:p>
          <a:p>
            <a:pPr eaLnBrk="1" hangingPunct="1"/>
            <a:r>
              <a:rPr lang="en-US" altLang="en-US" dirty="0" smtClean="0"/>
              <a:t>Items are a Random Factor</a:t>
            </a:r>
          </a:p>
          <a:p>
            <a:pPr lvl="1" eaLnBrk="1" hangingPunct="1"/>
            <a:r>
              <a:rPr lang="en-US" altLang="en-US" dirty="0" smtClean="0"/>
              <a:t>Complex Mixed Model ANOVA is now computationally available.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757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Mixed Model ANOVA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This describes the situation where we have one or more Fixed Effects Factor and one or more Random Effects Factor</a:t>
            </a:r>
          </a:p>
          <a:p>
            <a:pPr eaLnBrk="1" hangingPunct="1"/>
            <a:r>
              <a:rPr lang="en-US" altLang="en-US" dirty="0" smtClean="0"/>
              <a:t>A full analysis is (now) possible but complicated.</a:t>
            </a:r>
          </a:p>
          <a:p>
            <a:pPr lvl="1" eaLnBrk="1" hangingPunct="1"/>
            <a:r>
              <a:rPr lang="en-US" altLang="en-US" dirty="0" smtClean="0"/>
              <a:t>MIXED MODELS &amp; REML (e.g. using </a:t>
            </a:r>
            <a:r>
              <a:rPr lang="en-US" altLang="en-US" dirty="0" err="1" smtClean="0"/>
              <a:t>lme</a:t>
            </a:r>
            <a:r>
              <a:rPr lang="en-US" altLang="en-US" dirty="0" smtClean="0"/>
              <a:t> in R; MIXED in SPSS)</a:t>
            </a:r>
          </a:p>
          <a:p>
            <a:r>
              <a:rPr lang="en-GB" altLang="en-US" sz="2000" dirty="0">
                <a:latin typeface="Tahoma" pitchFamily="34" charset="0"/>
              </a:rPr>
              <a:t>Random </a:t>
            </a:r>
            <a:r>
              <a:rPr lang="en-GB" altLang="en-US" sz="2000" dirty="0" smtClean="0">
                <a:latin typeface="Tahoma" pitchFamily="34" charset="0"/>
              </a:rPr>
              <a:t>item and </a:t>
            </a:r>
            <a:r>
              <a:rPr lang="en-GB" altLang="en-US" sz="2000" smtClean="0">
                <a:latin typeface="Tahoma" pitchFamily="34" charset="0"/>
              </a:rPr>
              <a:t>subject variances </a:t>
            </a:r>
            <a:endParaRPr lang="en-GB" altLang="en-US" sz="2000" dirty="0" smtClean="0">
              <a:latin typeface="Tahoma" pitchFamily="34" charset="0"/>
            </a:endParaRPr>
          </a:p>
          <a:p>
            <a:pPr lvl="2"/>
            <a:r>
              <a:rPr lang="en-GB" altLang="en-US" dirty="0" err="1" smtClean="0">
                <a:latin typeface="Tahoma" pitchFamily="34" charset="0"/>
              </a:rPr>
              <a:t>Y</a:t>
            </a:r>
            <a:r>
              <a:rPr lang="en-GB" altLang="en-US" baseline="-25000" dirty="0" err="1" smtClean="0">
                <a:latin typeface="Tahoma" pitchFamily="34" charset="0"/>
              </a:rPr>
              <a:t>ij</a:t>
            </a:r>
            <a:r>
              <a:rPr lang="en-GB" altLang="en-US" dirty="0" smtClean="0">
                <a:latin typeface="Tahoma" pitchFamily="34" charset="0"/>
              </a:rPr>
              <a:t> = </a:t>
            </a:r>
            <a:r>
              <a:rPr lang="el-GR" altLang="en-US" dirty="0" smtClean="0"/>
              <a:t>β</a:t>
            </a:r>
            <a:r>
              <a:rPr lang="en-GB" altLang="en-US" baseline="-25000" dirty="0" smtClean="0">
                <a:latin typeface="Tahoma" pitchFamily="34" charset="0"/>
              </a:rPr>
              <a:t>0</a:t>
            </a:r>
            <a:r>
              <a:rPr lang="en-GB" altLang="en-US" dirty="0" smtClean="0">
                <a:latin typeface="Tahoma" pitchFamily="34" charset="0"/>
              </a:rPr>
              <a:t> + </a:t>
            </a:r>
            <a:r>
              <a:rPr lang="el-GR" altLang="en-US" dirty="0" smtClean="0"/>
              <a:t>β</a:t>
            </a:r>
            <a:r>
              <a:rPr lang="en-GB" altLang="en-US" dirty="0" err="1" smtClean="0">
                <a:latin typeface="Tahoma" pitchFamily="34" charset="0"/>
              </a:rPr>
              <a:t>X</a:t>
            </a:r>
            <a:r>
              <a:rPr lang="en-GB" altLang="en-US" baseline="-25000" dirty="0" err="1" smtClean="0">
                <a:latin typeface="Tahoma" pitchFamily="34" charset="0"/>
              </a:rPr>
              <a:t>item,sub</a:t>
            </a:r>
            <a:r>
              <a:rPr lang="en-GB" altLang="en-US" dirty="0" smtClean="0">
                <a:latin typeface="Tahoma" pitchFamily="34" charset="0"/>
              </a:rPr>
              <a:t> + </a:t>
            </a:r>
            <a:r>
              <a:rPr lang="el-GR" altLang="en-US" dirty="0" smtClean="0"/>
              <a:t>μ</a:t>
            </a:r>
            <a:r>
              <a:rPr lang="en-GB" altLang="en-US" baseline="-25000" dirty="0" smtClean="0">
                <a:latin typeface="Tahoma" pitchFamily="34" charset="0"/>
              </a:rPr>
              <a:t>item</a:t>
            </a:r>
            <a:r>
              <a:rPr lang="en-GB" altLang="en-US" dirty="0" smtClean="0">
                <a:latin typeface="Tahoma" pitchFamily="34" charset="0"/>
              </a:rPr>
              <a:t> + </a:t>
            </a:r>
            <a:r>
              <a:rPr lang="el-GR" altLang="en-US" dirty="0" smtClean="0"/>
              <a:t>μ</a:t>
            </a:r>
            <a:r>
              <a:rPr lang="en-GB" altLang="en-US" baseline="-25000" dirty="0" smtClean="0">
                <a:latin typeface="Tahoma" pitchFamily="34" charset="0"/>
              </a:rPr>
              <a:t>subject </a:t>
            </a:r>
            <a:r>
              <a:rPr lang="en-GB" altLang="en-US" dirty="0" smtClean="0">
                <a:latin typeface="Tahoma" pitchFamily="34" charset="0"/>
              </a:rPr>
              <a:t>+ </a:t>
            </a:r>
            <a:r>
              <a:rPr lang="el-GR" altLang="en-US" dirty="0" smtClean="0"/>
              <a:t>ε</a:t>
            </a:r>
            <a:r>
              <a:rPr lang="en-GB" altLang="en-US" baseline="-25000" dirty="0" err="1" smtClean="0">
                <a:latin typeface="Tahoma" pitchFamily="34" charset="0"/>
              </a:rPr>
              <a:t>item,sub</a:t>
            </a:r>
            <a:r>
              <a:rPr lang="en-GB" altLang="en-US" dirty="0" smtClean="0">
                <a:latin typeface="Tahoma" pitchFamily="34" charset="0"/>
              </a:rPr>
              <a:t> </a:t>
            </a:r>
          </a:p>
          <a:p>
            <a:pPr lvl="1" eaLnBrk="1" hangingPunct="1"/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819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Testing for Normality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ANOVA models are based on assumptions of Normality</a:t>
            </a:r>
          </a:p>
          <a:p>
            <a:pPr lvl="1" eaLnBrk="1" hangingPunct="1"/>
            <a:r>
              <a:rPr lang="en-US" altLang="en-US" smtClean="0"/>
              <a:t>Tests of normality should be applied to the </a:t>
            </a:r>
            <a:r>
              <a:rPr lang="en-US" altLang="en-US" i="1" smtClean="0">
                <a:solidFill>
                  <a:srgbClr val="0099CC"/>
                </a:solidFill>
              </a:rPr>
              <a:t>residuals</a:t>
            </a:r>
            <a:r>
              <a:rPr lang="en-US" altLang="en-US" smtClean="0"/>
              <a:t> rather than to the raw data</a:t>
            </a:r>
          </a:p>
          <a:p>
            <a:pPr lvl="1" eaLnBrk="1" hangingPunct="1"/>
            <a:r>
              <a:rPr lang="en-US" altLang="en-US" smtClean="0"/>
              <a:t>When assessing normality in a within subject design it is the distribution of the differences between pairs of conditions that matters</a:t>
            </a:r>
          </a:p>
          <a:p>
            <a:pPr lvl="1" eaLnBrk="1" hangingPunct="1"/>
            <a:r>
              <a:rPr lang="en-US" altLang="en-US" smtClean="0"/>
              <a:t>This means you have to do the ANOVA </a:t>
            </a:r>
            <a:r>
              <a:rPr lang="en-US" altLang="en-US" u="sng" smtClean="0"/>
              <a:t>before</a:t>
            </a:r>
            <a:r>
              <a:rPr lang="en-US" altLang="en-US" smtClean="0"/>
              <a:t> you can decide on (non-)normality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870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Single degree of freedom approach for within-subject designs</a:t>
            </a:r>
          </a:p>
        </p:txBody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Propagates from the feature that repeated measures ANOVA of paired measures are equivalent to simple ANOVA of the differences between the pair of measures</a:t>
            </a:r>
          </a:p>
          <a:p>
            <a:pPr lvl="1" eaLnBrk="1" hangingPunct="1"/>
            <a:r>
              <a:rPr lang="en-US" altLang="en-US" smtClean="0"/>
              <a:t>Choose a contrast of interest, e.g. </a:t>
            </a:r>
          </a:p>
          <a:p>
            <a:pPr lvl="2" eaLnBrk="1" hangingPunct="1"/>
            <a:r>
              <a:rPr lang="en-US" altLang="en-US" smtClean="0"/>
              <a:t>difference; </a:t>
            </a:r>
          </a:p>
          <a:p>
            <a:pPr lvl="2" eaLnBrk="1" hangingPunct="1"/>
            <a:r>
              <a:rPr lang="en-US" altLang="en-US" smtClean="0"/>
              <a:t>slope; </a:t>
            </a:r>
          </a:p>
          <a:p>
            <a:pPr lvl="2" eaLnBrk="1" hangingPunct="1"/>
            <a:r>
              <a:rPr lang="en-US" altLang="en-US" smtClean="0"/>
              <a:t>interaction</a:t>
            </a:r>
          </a:p>
          <a:p>
            <a:pPr lvl="1" eaLnBrk="1" hangingPunct="1"/>
            <a:r>
              <a:rPr lang="en-US" altLang="en-US" smtClean="0"/>
              <a:t>Perform a simple ANOVA on this derived measure which represents 1 of the available within-subject degrees of freedom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Normality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6435" y="1447800"/>
            <a:ext cx="7204905" cy="468471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MRC Graduate Talks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4483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Assumptions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Residuals checks BW design with priming, sex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3117280"/>
            <a:ext cx="4040188" cy="206647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 smtClean="0"/>
              <a:t>Qnorm</a:t>
            </a:r>
            <a:r>
              <a:rPr lang="en-GB" dirty="0" smtClean="0"/>
              <a:t> plot</a:t>
            </a:r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86772" y="2174875"/>
            <a:ext cx="3958281" cy="395128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MRC Graduate Talks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59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880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Next week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smtClean="0"/>
              <a:t>Thursday at </a:t>
            </a:r>
            <a:r>
              <a:rPr lang="en-US" altLang="en-US" dirty="0" smtClean="0"/>
              <a:t>11:00</a:t>
            </a:r>
          </a:p>
          <a:p>
            <a:pPr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>
                <a:latin typeface="Verdana" panose="020B0604030504040204" pitchFamily="34" charset="0"/>
              </a:rPr>
              <a:t>Post-hoc tests, multiple comparisons, contrasts and handling interactions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Independent samples t-test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81000" y="2438400"/>
            <a:ext cx="37338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/>
              <a:t>2 groups of 6 subjects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400"/>
              <a:t>Each group tested under different conditions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772816"/>
            <a:ext cx="3390900" cy="4390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Independent samples t-test</a:t>
            </a:r>
          </a:p>
        </p:txBody>
      </p:sp>
      <p:graphicFrame>
        <p:nvGraphicFramePr>
          <p:cNvPr id="11269" name="Object 3"/>
          <p:cNvGraphicFramePr>
            <a:graphicFrameLocks noChangeAspect="1"/>
          </p:cNvGraphicFramePr>
          <p:nvPr/>
        </p:nvGraphicFramePr>
        <p:xfrm>
          <a:off x="3124200" y="1676400"/>
          <a:ext cx="4433888" cy="360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" name="Picture" r:id="rId3" imgW="4433824" imgH="3609984" progId="StaticEnhancedMetafile">
                  <p:embed/>
                </p:oleObj>
              </mc:Choice>
              <mc:Fallback>
                <p:oleObj name="Picture" r:id="rId3" imgW="4433824" imgH="3609984" progId="StaticEnhancedMetafil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676400"/>
                        <a:ext cx="4433888" cy="360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228600" y="2895600"/>
            <a:ext cx="2743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2000"/>
              <a:t>Comparison of the two conditions will have to take account of the full between-subject variability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900"/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000" smtClean="0"/>
              <a:t>MRC Graduate Talks 2019</a:t>
            </a:r>
            <a:endParaRPr lang="en-GB" altLang="en-US" sz="10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Paired samples t-test</a:t>
            </a:r>
          </a:p>
        </p:txBody>
      </p:sp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37909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Line 4"/>
          <p:cNvSpPr>
            <a:spLocks noChangeShapeType="1"/>
          </p:cNvSpPr>
          <p:nvPr/>
        </p:nvSpPr>
        <p:spPr bwMode="auto">
          <a:xfrm flipH="1">
            <a:off x="5181600" y="3657600"/>
            <a:ext cx="685800" cy="15240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67" name="Oval 5"/>
          <p:cNvSpPr>
            <a:spLocks noChangeArrowheads="1"/>
          </p:cNvSpPr>
          <p:nvPr/>
        </p:nvSpPr>
        <p:spPr bwMode="auto">
          <a:xfrm>
            <a:off x="4572000" y="3657600"/>
            <a:ext cx="609600" cy="3048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5807075" y="3392488"/>
            <a:ext cx="211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lbertus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lbertus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lbertus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lbertus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Albertus Medium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Score2-Score1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Unpaired t-test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Code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/>
              <a:t>&gt; </a:t>
            </a:r>
            <a:r>
              <a:rPr lang="en-GB" sz="1600" dirty="0" err="1"/>
              <a:t>t.test</a:t>
            </a:r>
            <a:r>
              <a:rPr lang="en-GB" sz="1600" dirty="0"/>
              <a:t>(score ~ </a:t>
            </a:r>
            <a:r>
              <a:rPr lang="en-GB" sz="1600" dirty="0" err="1"/>
              <a:t>condition,data</a:t>
            </a:r>
            <a:r>
              <a:rPr lang="en-GB" sz="1600" dirty="0"/>
              <a:t> = y, </a:t>
            </a:r>
            <a:r>
              <a:rPr lang="en-GB" sz="1600" dirty="0" err="1"/>
              <a:t>var.equal</a:t>
            </a:r>
            <a:r>
              <a:rPr lang="en-GB" sz="1600" dirty="0"/>
              <a:t> = TRUE)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Output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sz="1600" dirty="0"/>
          </a:p>
          <a:p>
            <a:r>
              <a:rPr lang="en-GB" sz="1600" dirty="0"/>
              <a:t>        Two Sample t-test</a:t>
            </a:r>
          </a:p>
          <a:p>
            <a:endParaRPr lang="en-GB" sz="1600" dirty="0"/>
          </a:p>
          <a:p>
            <a:r>
              <a:rPr lang="en-GB" sz="1600" dirty="0"/>
              <a:t>data:  score by condition</a:t>
            </a:r>
          </a:p>
          <a:p>
            <a:r>
              <a:rPr lang="en-GB" sz="1600" dirty="0">
                <a:solidFill>
                  <a:srgbClr val="0070C0"/>
                </a:solidFill>
              </a:rPr>
              <a:t>t = 0.35908, </a:t>
            </a:r>
            <a:r>
              <a:rPr lang="en-GB" sz="1600" dirty="0" err="1">
                <a:solidFill>
                  <a:srgbClr val="0070C0"/>
                </a:solidFill>
              </a:rPr>
              <a:t>df</a:t>
            </a:r>
            <a:r>
              <a:rPr lang="en-GB" sz="1600" dirty="0">
                <a:solidFill>
                  <a:srgbClr val="0070C0"/>
                </a:solidFill>
              </a:rPr>
              <a:t> = 10, p-value = 0.727</a:t>
            </a:r>
          </a:p>
          <a:p>
            <a:r>
              <a:rPr lang="en-GB" sz="1600" dirty="0"/>
              <a:t>alternative hypothesis: true difference in means is not equal to 0</a:t>
            </a:r>
          </a:p>
          <a:p>
            <a:r>
              <a:rPr lang="en-GB" sz="1600" dirty="0"/>
              <a:t>95 percent confidence interval:</a:t>
            </a:r>
          </a:p>
          <a:p>
            <a:r>
              <a:rPr lang="en-GB" sz="1600" dirty="0"/>
              <a:t> -2.602549  3.602549</a:t>
            </a:r>
          </a:p>
          <a:p>
            <a:r>
              <a:rPr lang="en-GB" sz="1600" dirty="0"/>
              <a:t>sample estimates:</a:t>
            </a:r>
          </a:p>
          <a:p>
            <a:r>
              <a:rPr lang="en-GB" sz="1600" dirty="0"/>
              <a:t>mean in group 1 mean in group 2 </a:t>
            </a:r>
          </a:p>
          <a:p>
            <a:r>
              <a:rPr lang="en-GB" sz="1600" dirty="0"/>
              <a:t>       5.333333        4.833333 </a:t>
            </a:r>
          </a:p>
          <a:p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MRC Graduate Talks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2050979"/>
      </p:ext>
    </p:extLst>
  </p:cSld>
  <p:clrMapOvr>
    <a:masterClrMapping/>
  </p:clrMapOvr>
</p:sld>
</file>

<file path=ppt/theme/theme1.xml><?xml version="1.0" encoding="utf-8"?>
<a:theme xmlns:a="http://schemas.openxmlformats.org/drawingml/2006/main" name="statstalks-INS">
  <a:themeElements>
    <a:clrScheme name="">
      <a:dk1>
        <a:srgbClr val="8F210B"/>
      </a:dk1>
      <a:lt1>
        <a:srgbClr val="FFFFFF"/>
      </a:lt1>
      <a:dk2>
        <a:srgbClr val="515F7B"/>
      </a:dk2>
      <a:lt2>
        <a:srgbClr val="808080"/>
      </a:lt2>
      <a:accent1>
        <a:srgbClr val="A3DC96"/>
      </a:accent1>
      <a:accent2>
        <a:srgbClr val="EE92B7"/>
      </a:accent2>
      <a:accent3>
        <a:srgbClr val="FFFFFF"/>
      </a:accent3>
      <a:accent4>
        <a:srgbClr val="791B08"/>
      </a:accent4>
      <a:accent5>
        <a:srgbClr val="CEEBC9"/>
      </a:accent5>
      <a:accent6>
        <a:srgbClr val="D884A6"/>
      </a:accent6>
      <a:hlink>
        <a:srgbClr val="A3CE82"/>
      </a:hlink>
      <a:folHlink>
        <a:srgbClr val="ECEAAC"/>
      </a:folHlink>
    </a:clrScheme>
    <a:fontScheme name="statstalks-INS">
      <a:majorFont>
        <a:latin typeface="Albertus Medium"/>
        <a:ea typeface=""/>
        <a:cs typeface=""/>
      </a:majorFont>
      <a:minorFont>
        <a:latin typeface="Albertu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lbertus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lbertus Medium" pitchFamily="34" charset="0"/>
          </a:defRPr>
        </a:defPPr>
      </a:lstStyle>
    </a:lnDef>
  </a:objectDefaults>
  <a:extraClrSchemeLst>
    <a:extraClrScheme>
      <a:clrScheme name="statstalks-IN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stalks-IN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stalks-IN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stalks-IN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stalks-IN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stalks-IN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stalks-IN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Office\Templates\statstalks-INS.pot</Template>
  <TotalTime>2888</TotalTime>
  <Words>2261</Words>
  <Application>Microsoft Office PowerPoint</Application>
  <PresentationFormat>On-screen Show (4:3)</PresentationFormat>
  <Paragraphs>427</Paragraphs>
  <Slides>56</Slides>
  <Notes>1</Notes>
  <HiddenSlides>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Albertus Medium</vt:lpstr>
      <vt:lpstr>Tahoma</vt:lpstr>
      <vt:lpstr>Times New Roman</vt:lpstr>
      <vt:lpstr>Wingdings</vt:lpstr>
      <vt:lpstr>Verdana</vt:lpstr>
      <vt:lpstr>statstalks-INS</vt:lpstr>
      <vt:lpstr>Equation</vt:lpstr>
      <vt:lpstr>Picture</vt:lpstr>
      <vt:lpstr>Worksheet</vt:lpstr>
      <vt:lpstr>MRC Cognition and Brain Sciences Unit  Graduate Statistics Course</vt:lpstr>
      <vt:lpstr>6: Repeated Measures ANOVA</vt:lpstr>
      <vt:lpstr>What we will cover in this talk</vt:lpstr>
      <vt:lpstr>Repeated Measures</vt:lpstr>
      <vt:lpstr>Repeated Measures</vt:lpstr>
      <vt:lpstr>Independent samples t-test</vt:lpstr>
      <vt:lpstr>Independent samples t-test</vt:lpstr>
      <vt:lpstr>Paired samples t-test</vt:lpstr>
      <vt:lpstr>Unpaired t-test</vt:lpstr>
      <vt:lpstr>Paired samples t-test</vt:lpstr>
      <vt:lpstr>Two ways of comparing Score 1 and Score 2</vt:lpstr>
      <vt:lpstr>Paired samples t-test</vt:lpstr>
      <vt:lpstr>Repeated Measures</vt:lpstr>
      <vt:lpstr>Random Factors and Generalisability</vt:lpstr>
      <vt:lpstr>Random Factors and Generalisability</vt:lpstr>
      <vt:lpstr>Random Factors and Error Terms</vt:lpstr>
      <vt:lpstr>Between Subject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use Repeated Measures designs?</vt:lpstr>
      <vt:lpstr>Formatting for RM ANOVA</vt:lpstr>
      <vt:lpstr>Run EZANOVA</vt:lpstr>
      <vt:lpstr>Rm anova</vt:lpstr>
      <vt:lpstr>PowerPoint Presentation</vt:lpstr>
      <vt:lpstr>Numerical illustration of computing SS (1)</vt:lpstr>
      <vt:lpstr>Numerical illustration of computing SS (2)</vt:lpstr>
      <vt:lpstr>PowerPoint Presentation</vt:lpstr>
      <vt:lpstr>PowerPoint Presentation</vt:lpstr>
      <vt:lpstr>PowerPoint Presentation</vt:lpstr>
      <vt:lpstr>PowerPoint Presentation</vt:lpstr>
      <vt:lpstr>Valence and position ANOVA</vt:lpstr>
      <vt:lpstr>PowerPoint Presentation</vt:lpstr>
      <vt:lpstr>PowerPoint Presentation</vt:lpstr>
      <vt:lpstr>Numerical SS computation generalises easily</vt:lpstr>
      <vt:lpstr>PowerPoint Presentation</vt:lpstr>
      <vt:lpstr>PowerPoint Presentation</vt:lpstr>
      <vt:lpstr>PowerPoint Presentation</vt:lpstr>
      <vt:lpstr>PowerPoint Presentation</vt:lpstr>
      <vt:lpstr>Numerical computation of SS</vt:lpstr>
      <vt:lpstr>PowerPoint Presentation</vt:lpstr>
      <vt:lpstr>Within Subject Designs</vt:lpstr>
      <vt:lpstr>Between Subject Design</vt:lpstr>
      <vt:lpstr>Mixed ANOVA Designs</vt:lpstr>
      <vt:lpstr>Items taken by participants</vt:lpstr>
      <vt:lpstr>Mixed Model ANOVA</vt:lpstr>
      <vt:lpstr>Testing for Normality</vt:lpstr>
      <vt:lpstr>Single degree of freedom approach for within-subject designs</vt:lpstr>
      <vt:lpstr>Normality</vt:lpstr>
      <vt:lpstr>Assumptions</vt:lpstr>
      <vt:lpstr>Next week</vt:lpstr>
    </vt:vector>
  </TitlesOfParts>
  <Company>MRC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CBU</dc:creator>
  <cp:lastModifiedBy>Peter Watson</cp:lastModifiedBy>
  <cp:revision>164</cp:revision>
  <cp:lastPrinted>2004-11-17T16:02:36Z</cp:lastPrinted>
  <dcterms:created xsi:type="dcterms:W3CDTF">2001-11-21T13:34:41Z</dcterms:created>
  <dcterms:modified xsi:type="dcterms:W3CDTF">2024-05-30T10:14:42Z</dcterms:modified>
</cp:coreProperties>
</file>