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7" r:id="rId3"/>
    <p:sldId id="278" r:id="rId4"/>
    <p:sldId id="273" r:id="rId5"/>
    <p:sldId id="274" r:id="rId6"/>
    <p:sldId id="275" r:id="rId7"/>
    <p:sldId id="279" r:id="rId8"/>
    <p:sldId id="276" r:id="rId9"/>
    <p:sldId id="294" r:id="rId10"/>
    <p:sldId id="271" r:id="rId11"/>
    <p:sldId id="296" r:id="rId12"/>
    <p:sldId id="297" r:id="rId13"/>
    <p:sldId id="300" r:id="rId14"/>
    <p:sldId id="299" r:id="rId15"/>
    <p:sldId id="295" r:id="rId16"/>
    <p:sldId id="268" r:id="rId17"/>
    <p:sldId id="266" r:id="rId18"/>
    <p:sldId id="298" r:id="rId19"/>
    <p:sldId id="267" r:id="rId20"/>
    <p:sldId id="269" r:id="rId21"/>
    <p:sldId id="265" r:id="rId22"/>
    <p:sldId id="270" r:id="rId23"/>
    <p:sldId id="259" r:id="rId24"/>
    <p:sldId id="261" r:id="rId25"/>
    <p:sldId id="264" r:id="rId26"/>
    <p:sldId id="260" r:id="rId27"/>
    <p:sldId id="263" r:id="rId28"/>
    <p:sldId id="262" r:id="rId29"/>
    <p:sldId id="283" r:id="rId30"/>
    <p:sldId id="284" r:id="rId31"/>
    <p:sldId id="285" r:id="rId32"/>
    <p:sldId id="287" r:id="rId33"/>
    <p:sldId id="286" r:id="rId34"/>
    <p:sldId id="288" r:id="rId35"/>
    <p:sldId id="290" r:id="rId36"/>
    <p:sldId id="282" r:id="rId37"/>
    <p:sldId id="289" r:id="rId38"/>
    <p:sldId id="281" r:id="rId39"/>
    <p:sldId id="280" r:id="rId40"/>
    <p:sldId id="258" r:id="rId41"/>
    <p:sldId id="257" r:id="rId42"/>
    <p:sldId id="292" r:id="rId43"/>
    <p:sldId id="302" r:id="rId44"/>
    <p:sldId id="293" r:id="rId45"/>
    <p:sldId id="301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50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59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3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838200"/>
            <a:ext cx="69088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0"/>
            <a:ext cx="109728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1/26/2024</a:t>
            </a:fld>
            <a:r>
              <a:rPr lang="en-US" altLang="en-US"/>
              <a:t> </a:t>
            </a:r>
            <a:fld id="{68E1C5B9-423E-4285-8755-ADA42ADF9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52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1750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596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96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2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08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961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29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97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5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743AB-7138-4CCC-9E35-FC0BEE383F42}" type="datetimeFigureOut">
              <a:rPr lang="en-GB" smtClean="0"/>
              <a:t>26/01/2024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10419-4DBA-48BD-9FBA-7DB07EDF0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01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over time </a:t>
            </a:r>
            <a:endParaRPr lang="en-GB" dirty="0"/>
          </a:p>
        </p:txBody>
      </p:sp>
      <p:graphicFrame>
        <p:nvGraphicFramePr>
          <p:cNvPr id="4" name="Object 102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577848"/>
              </p:ext>
            </p:extLst>
          </p:nvPr>
        </p:nvGraphicFramePr>
        <p:xfrm>
          <a:off x="2807229" y="2210446"/>
          <a:ext cx="5913438" cy="4143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2970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7229" y="2210446"/>
                        <a:ext cx="5913438" cy="4143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3664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95% Confidence intervals for Beck score means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38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95% Cis use </a:t>
            </a:r>
            <a:r>
              <a:rPr lang="en-GB" dirty="0" err="1" smtClean="0"/>
              <a:t>lme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/>
              <a:t>bdiModelB</a:t>
            </a:r>
            <a:r>
              <a:rPr lang="en-GB" dirty="0"/>
              <a:t>    &lt;- </a:t>
            </a:r>
            <a:r>
              <a:rPr lang="en-GB" dirty="0" err="1"/>
              <a:t>lme</a:t>
            </a:r>
            <a:r>
              <a:rPr lang="en-GB" dirty="0"/>
              <a:t> (</a:t>
            </a:r>
            <a:r>
              <a:rPr lang="en-GB" dirty="0" err="1"/>
              <a:t>BDI~grp</a:t>
            </a:r>
            <a:r>
              <a:rPr lang="en-GB" dirty="0"/>
              <a:t>*</a:t>
            </a:r>
            <a:r>
              <a:rPr lang="en-GB" dirty="0" err="1"/>
              <a:t>time+Gender+BDIcategory</a:t>
            </a:r>
            <a:r>
              <a:rPr lang="en-GB" dirty="0"/>
              <a:t> , random=~</a:t>
            </a:r>
            <a:r>
              <a:rPr lang="en-GB" dirty="0" smtClean="0"/>
              <a:t>1|id,data=</a:t>
            </a:r>
            <a:r>
              <a:rPr lang="en-GB" dirty="0" err="1" smtClean="0"/>
              <a:t>BDIData</a:t>
            </a:r>
            <a:r>
              <a:rPr lang="en-GB" dirty="0"/>
              <a:t>)</a:t>
            </a:r>
          </a:p>
          <a:p>
            <a:endParaRPr lang="en-GB" dirty="0" smtClean="0"/>
          </a:p>
          <a:p>
            <a:r>
              <a:rPr lang="en-GB" dirty="0" smtClean="0"/>
              <a:t>intervals(</a:t>
            </a:r>
            <a:r>
              <a:rPr lang="en-GB" dirty="0" err="1" smtClean="0"/>
              <a:t>bdiModelB</a:t>
            </a:r>
            <a:r>
              <a:rPr lang="en-GB" dirty="0"/>
              <a:t>)</a:t>
            </a:r>
          </a:p>
          <a:p>
            <a:r>
              <a:rPr lang="en-GB" dirty="0"/>
              <a:t>summary(</a:t>
            </a:r>
            <a:r>
              <a:rPr lang="en-GB" dirty="0" err="1"/>
              <a:t>bdiModelB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35866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dirty="0"/>
              <a:t>&gt; </a:t>
            </a:r>
            <a:r>
              <a:rPr lang="en-GB" sz="6400" dirty="0" err="1"/>
              <a:t>bdiModelA</a:t>
            </a:r>
            <a:endParaRPr lang="en-GB" sz="6400" dirty="0"/>
          </a:p>
          <a:p>
            <a:r>
              <a:rPr lang="en-GB" sz="6400" dirty="0" smtClean="0"/>
              <a:t>Formula</a:t>
            </a:r>
            <a:r>
              <a:rPr lang="en-GB" sz="6400" dirty="0"/>
              <a:t>: BDI ~ grp * time + Gender + </a:t>
            </a:r>
            <a:r>
              <a:rPr lang="en-GB" sz="6400" dirty="0" err="1"/>
              <a:t>BDIcategory</a:t>
            </a:r>
            <a:r>
              <a:rPr lang="en-GB" sz="6400" dirty="0"/>
              <a:t> + (1 | id)</a:t>
            </a:r>
          </a:p>
          <a:p>
            <a:r>
              <a:rPr lang="en-GB" sz="6400" dirty="0"/>
              <a:t>   Data: </a:t>
            </a:r>
            <a:r>
              <a:rPr lang="en-GB" sz="6400" dirty="0" err="1" smtClean="0"/>
              <a:t>BDIData</a:t>
            </a:r>
            <a:r>
              <a:rPr lang="en-GB" sz="6400" dirty="0" err="1"/>
              <a:t>Fixed</a:t>
            </a:r>
            <a:r>
              <a:rPr lang="en-GB" sz="6400" dirty="0"/>
              <a:t> Effects:</a:t>
            </a:r>
          </a:p>
          <a:p>
            <a:r>
              <a:rPr lang="en-GB" sz="6400" dirty="0"/>
              <a:t>               (Intercept)                </a:t>
            </a:r>
            <a:r>
              <a:rPr lang="en-GB" sz="6400" dirty="0" err="1"/>
              <a:t>grpTreatment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29.5707                     -1.1278  </a:t>
            </a:r>
          </a:p>
          <a:p>
            <a:r>
              <a:rPr lang="en-GB" sz="6400" dirty="0"/>
              <a:t>                    time3m                </a:t>
            </a:r>
            <a:r>
              <a:rPr lang="en-GB" sz="6400" dirty="0" err="1"/>
              <a:t>timeBaseline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1.5957                      2.6809  </a:t>
            </a:r>
          </a:p>
          <a:p>
            <a:r>
              <a:rPr lang="en-GB" sz="6400" dirty="0"/>
              <a:t>             </a:t>
            </a:r>
            <a:r>
              <a:rPr lang="en-GB" sz="6400" dirty="0" err="1"/>
              <a:t>timeFollow</a:t>
            </a:r>
            <a:r>
              <a:rPr lang="en-GB" sz="6400" dirty="0"/>
              <a:t>-Up                    </a:t>
            </a:r>
            <a:r>
              <a:rPr lang="en-GB" sz="6400" dirty="0" err="1"/>
              <a:t>timePost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-1.1064                     -2.4468  </a:t>
            </a:r>
          </a:p>
          <a:p>
            <a:r>
              <a:rPr lang="en-GB" sz="6400" dirty="0"/>
              <a:t>                </a:t>
            </a:r>
            <a:r>
              <a:rPr lang="en-GB" sz="6400" dirty="0" err="1"/>
              <a:t>GenderMale</a:t>
            </a:r>
            <a:r>
              <a:rPr lang="en-GB" sz="6400" dirty="0"/>
              <a:t>           </a:t>
            </a:r>
            <a:r>
              <a:rPr lang="en-GB" sz="6400" dirty="0" err="1"/>
              <a:t>BDIcategorySevere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0.4985                      0.7279  </a:t>
            </a:r>
          </a:p>
          <a:p>
            <a:r>
              <a:rPr lang="en-GB" sz="6400" dirty="0"/>
              <a:t>       grpTreatment:time3m   </a:t>
            </a:r>
            <a:r>
              <a:rPr lang="en-GB" sz="6400" dirty="0" err="1"/>
              <a:t>grpTreatment:timeBaseline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0.9857                     -0.9832  </a:t>
            </a:r>
          </a:p>
          <a:p>
            <a:r>
              <a:rPr lang="en-GB" sz="6400" dirty="0" err="1"/>
              <a:t>grpTreatment:timeFollow-Up</a:t>
            </a:r>
            <a:r>
              <a:rPr lang="en-GB" sz="6400" dirty="0"/>
              <a:t>       </a:t>
            </a:r>
            <a:r>
              <a:rPr lang="en-GB" sz="6400" dirty="0" err="1"/>
              <a:t>grpTreatment:timePost</a:t>
            </a:r>
            <a:r>
              <a:rPr lang="en-GB" sz="6400" dirty="0"/>
              <a:t>  </a:t>
            </a:r>
          </a:p>
          <a:p>
            <a:r>
              <a:rPr lang="en-GB" sz="6400" dirty="0"/>
              <a:t>                    3.9901                      </a:t>
            </a:r>
            <a:r>
              <a:rPr lang="en-GB" sz="6400" dirty="0">
                <a:solidFill>
                  <a:srgbClr val="0070C0"/>
                </a:solidFill>
              </a:rPr>
              <a:t>5.3538 </a:t>
            </a:r>
          </a:p>
          <a:p>
            <a:endParaRPr lang="en-GB" sz="6400" dirty="0" smtClean="0"/>
          </a:p>
        </p:txBody>
      </p:sp>
    </p:spTree>
    <p:extLst>
      <p:ext uri="{BB962C8B-B14F-4D97-AF65-F5344CB8AC3E}">
        <p14:creationId xmlns:p14="http://schemas.microsoft.com/office/powerpoint/2010/main" val="3244204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94758" y="821651"/>
            <a:ext cx="6096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&gt; summary(</a:t>
            </a:r>
            <a:r>
              <a:rPr lang="en-GB" dirty="0" err="1"/>
              <a:t>ef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 grp*time effect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</a:t>
            </a:r>
            <a:r>
              <a:rPr lang="en-GB" dirty="0">
                <a:solidFill>
                  <a:srgbClr val="0070C0"/>
                </a:solidFill>
              </a:rPr>
              <a:t>30.09441 </a:t>
            </a:r>
            <a:r>
              <a:rPr lang="en-GB" dirty="0"/>
              <a:t>31.69015 32.77526  28.98802 </a:t>
            </a:r>
            <a:r>
              <a:rPr lang="en-GB" dirty="0">
                <a:solidFill>
                  <a:srgbClr val="0070C0"/>
                </a:solidFill>
              </a:rPr>
              <a:t>27.64760</a:t>
            </a:r>
          </a:p>
          <a:p>
            <a:r>
              <a:rPr lang="en-GB" dirty="0"/>
              <a:t>  Treatment </a:t>
            </a:r>
            <a:r>
              <a:rPr lang="en-GB" dirty="0">
                <a:solidFill>
                  <a:srgbClr val="0070C0"/>
                </a:solidFill>
              </a:rPr>
              <a:t>28.96658</a:t>
            </a:r>
            <a:r>
              <a:rPr lang="en-GB" dirty="0"/>
              <a:t> 31.54797 30.66425  31.85030 </a:t>
            </a:r>
            <a:r>
              <a:rPr lang="en-GB" dirty="0">
                <a:solidFill>
                  <a:srgbClr val="0070C0"/>
                </a:solidFill>
              </a:rPr>
              <a:t>31.87356</a:t>
            </a:r>
          </a:p>
          <a:p>
            <a:endParaRPr lang="en-GB" dirty="0"/>
          </a:p>
          <a:p>
            <a:r>
              <a:rPr lang="en-GB" dirty="0"/>
              <a:t> Lower 95 Percent Confidence Limits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27.28338 28.87912 29.96423  26.17700 24.83657</a:t>
            </a:r>
          </a:p>
          <a:p>
            <a:r>
              <a:rPr lang="en-GB" dirty="0"/>
              <a:t>  Treatment 26.02756 28.60895 27.72523  28.91128 28.93453</a:t>
            </a:r>
          </a:p>
          <a:p>
            <a:endParaRPr lang="en-GB" dirty="0"/>
          </a:p>
          <a:p>
            <a:r>
              <a:rPr lang="en-GB" dirty="0"/>
              <a:t> Upper 95 Percent Confidence Limits</a:t>
            </a:r>
          </a:p>
          <a:p>
            <a:r>
              <a:rPr lang="en-GB" dirty="0"/>
              <a:t>           time</a:t>
            </a:r>
          </a:p>
          <a:p>
            <a:r>
              <a:rPr lang="en-GB" dirty="0"/>
              <a:t>grp               1m       3m Baseline Follow-Up     Post</a:t>
            </a:r>
          </a:p>
          <a:p>
            <a:r>
              <a:rPr lang="en-GB" dirty="0"/>
              <a:t>  Control   32.90544 34.50118 35.58629  31.79905 30.45863</a:t>
            </a:r>
          </a:p>
          <a:p>
            <a:r>
              <a:rPr lang="en-GB" dirty="0"/>
              <a:t>  Treatment 31.90560 34.48700 33.60327  34.78932 34.81258</a:t>
            </a:r>
          </a:p>
        </p:txBody>
      </p:sp>
    </p:spTree>
    <p:extLst>
      <p:ext uri="{BB962C8B-B14F-4D97-AF65-F5344CB8AC3E}">
        <p14:creationId xmlns:p14="http://schemas.microsoft.com/office/powerpoint/2010/main" val="3683663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Interpetation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difference of form: 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/>
              <a:t>time k </a:t>
            </a:r>
            <a:r>
              <a:rPr lang="en-GB" dirty="0" smtClean="0"/>
              <a:t>– 1m) </a:t>
            </a:r>
            <a:r>
              <a:rPr lang="en-GB" dirty="0"/>
              <a:t>in treatment - ( time k </a:t>
            </a:r>
            <a:r>
              <a:rPr lang="en-GB" dirty="0" smtClean="0"/>
              <a:t>– 1m) </a:t>
            </a:r>
            <a:r>
              <a:rPr lang="en-GB" dirty="0"/>
              <a:t>in controls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= </a:t>
            </a:r>
            <a:r>
              <a:rPr lang="en-GB" dirty="0"/>
              <a:t>(31.87-28.97) - </a:t>
            </a:r>
            <a:r>
              <a:rPr lang="en-GB" dirty="0" smtClean="0"/>
              <a:t>(</a:t>
            </a:r>
            <a:r>
              <a:rPr lang="en-GB" dirty="0"/>
              <a:t>27.65-30.09) = 2.90 + 2.44  =  5.34 is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represented by the </a:t>
            </a:r>
            <a:r>
              <a:rPr lang="en-GB" dirty="0" err="1"/>
              <a:t>grpTreatment:timePost</a:t>
            </a:r>
            <a:r>
              <a:rPr lang="en-GB" dirty="0"/>
              <a:t> regression coefficient in </a:t>
            </a:r>
            <a:r>
              <a:rPr lang="en-GB" dirty="0" err="1"/>
              <a:t>bdiModelA</a:t>
            </a:r>
            <a:r>
              <a:rPr lang="en-GB" dirty="0"/>
              <a:t> in </a:t>
            </a:r>
            <a:r>
              <a:rPr lang="en-GB" dirty="0" err="1"/>
              <a:t>lmer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635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by group interaction LRT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&gt; </a:t>
            </a:r>
            <a:r>
              <a:rPr lang="en-GB" dirty="0" err="1"/>
              <a:t>anova</a:t>
            </a:r>
            <a:r>
              <a:rPr lang="en-GB" dirty="0"/>
              <a:t>(</a:t>
            </a:r>
            <a:r>
              <a:rPr lang="en-GB" dirty="0" err="1"/>
              <a:t>bdiModelA,bdiModelB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/>
              <a:t>refitting model(s) with ML (instead of REML)</a:t>
            </a:r>
          </a:p>
          <a:p>
            <a:r>
              <a:rPr lang="en-GB" dirty="0"/>
              <a:t>Data: </a:t>
            </a:r>
            <a:r>
              <a:rPr lang="en-GB" dirty="0" err="1"/>
              <a:t>BDIData</a:t>
            </a:r>
            <a:endParaRPr lang="en-GB" dirty="0"/>
          </a:p>
          <a:p>
            <a:r>
              <a:rPr lang="en-GB" dirty="0"/>
              <a:t>Models:</a:t>
            </a:r>
          </a:p>
          <a:p>
            <a:r>
              <a:rPr lang="en-GB" dirty="0" err="1"/>
              <a:t>bdiModelB</a:t>
            </a:r>
            <a:r>
              <a:rPr lang="en-GB" dirty="0"/>
              <a:t>: BDI ~ </a:t>
            </a:r>
            <a:r>
              <a:rPr lang="en-GB" dirty="0">
                <a:solidFill>
                  <a:srgbClr val="0070C0"/>
                </a:solidFill>
              </a:rPr>
              <a:t>grp + time </a:t>
            </a:r>
            <a:r>
              <a:rPr lang="en-GB" dirty="0"/>
              <a:t>+ Gender + </a:t>
            </a:r>
            <a:r>
              <a:rPr lang="en-GB" dirty="0" err="1"/>
              <a:t>BDIcategory</a:t>
            </a:r>
            <a:r>
              <a:rPr lang="en-GB" dirty="0"/>
              <a:t> + (1 | id)</a:t>
            </a:r>
          </a:p>
          <a:p>
            <a:r>
              <a:rPr lang="en-GB" dirty="0" err="1"/>
              <a:t>bdiModelA</a:t>
            </a:r>
            <a:r>
              <a:rPr lang="en-GB" dirty="0"/>
              <a:t>: BDI ~ </a:t>
            </a:r>
            <a:r>
              <a:rPr lang="en-GB" dirty="0">
                <a:solidFill>
                  <a:srgbClr val="0070C0"/>
                </a:solidFill>
              </a:rPr>
              <a:t>grp * time </a:t>
            </a:r>
            <a:r>
              <a:rPr lang="en-GB" dirty="0"/>
              <a:t>+ Gender + </a:t>
            </a:r>
            <a:r>
              <a:rPr lang="en-GB" dirty="0" err="1"/>
              <a:t>BDIcategory</a:t>
            </a:r>
            <a:r>
              <a:rPr lang="en-GB" dirty="0"/>
              <a:t> + (1 | id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/>
              <a:t>          </a:t>
            </a:r>
            <a:r>
              <a:rPr lang="en-GB" dirty="0" err="1"/>
              <a:t>npar</a:t>
            </a:r>
            <a:r>
              <a:rPr lang="en-GB" dirty="0"/>
              <a:t>    AIC    BIC  </a:t>
            </a:r>
            <a:r>
              <a:rPr lang="en-GB" dirty="0" err="1"/>
              <a:t>logLik</a:t>
            </a:r>
            <a:r>
              <a:rPr lang="en-GB" dirty="0"/>
              <a:t> deviance  </a:t>
            </a:r>
            <a:r>
              <a:rPr lang="en-GB" dirty="0" err="1"/>
              <a:t>Chisq</a:t>
            </a:r>
            <a:r>
              <a:rPr lang="en-GB" dirty="0"/>
              <a:t> </a:t>
            </a:r>
            <a:r>
              <a:rPr lang="en-GB" dirty="0" err="1"/>
              <a:t>Df</a:t>
            </a:r>
            <a:r>
              <a:rPr lang="en-GB" dirty="0"/>
              <a:t> </a:t>
            </a:r>
            <a:r>
              <a:rPr lang="en-GB" dirty="0" err="1"/>
              <a:t>Pr</a:t>
            </a:r>
            <a:r>
              <a:rPr lang="en-GB" dirty="0"/>
              <a:t>(&gt;</a:t>
            </a:r>
            <a:r>
              <a:rPr lang="en-GB" dirty="0" err="1"/>
              <a:t>Chisq</a:t>
            </a:r>
            <a:r>
              <a:rPr lang="en-GB" dirty="0"/>
              <a:t>)</a:t>
            </a:r>
          </a:p>
          <a:p>
            <a:r>
              <a:rPr lang="en-GB" dirty="0" err="1"/>
              <a:t>bdiModelB</a:t>
            </a:r>
            <a:r>
              <a:rPr lang="en-GB" dirty="0"/>
              <a:t>   </a:t>
            </a:r>
            <a:r>
              <a:rPr lang="en-GB" dirty="0">
                <a:solidFill>
                  <a:srgbClr val="0070C0"/>
                </a:solidFill>
              </a:rPr>
              <a:t>10</a:t>
            </a:r>
            <a:r>
              <a:rPr lang="en-GB" dirty="0"/>
              <a:t> 3345.4 3386.5 -1662.7   3325.4                     </a:t>
            </a:r>
          </a:p>
          <a:p>
            <a:r>
              <a:rPr lang="en-GB" dirty="0" err="1"/>
              <a:t>bdiModelA</a:t>
            </a:r>
            <a:r>
              <a:rPr lang="en-GB" dirty="0"/>
              <a:t>   </a:t>
            </a:r>
            <a:r>
              <a:rPr lang="en-GB" dirty="0">
                <a:solidFill>
                  <a:srgbClr val="0070C0"/>
                </a:solidFill>
              </a:rPr>
              <a:t>14</a:t>
            </a:r>
            <a:r>
              <a:rPr lang="en-GB" dirty="0"/>
              <a:t> 3346.4 3403.9 -1659.2   </a:t>
            </a:r>
            <a:r>
              <a:rPr lang="en-GB" dirty="0">
                <a:solidFill>
                  <a:srgbClr val="0070C0"/>
                </a:solidFill>
              </a:rPr>
              <a:t>3318.4 7.0687  4     0.1323</a:t>
            </a:r>
          </a:p>
          <a:p>
            <a:r>
              <a:rPr lang="en-GB" dirty="0"/>
              <a:t>&gt;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694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Orthogonal polynomials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>
                <a:solidFill>
                  <a:srgbClr val="0070C0"/>
                </a:solidFill>
              </a:rPr>
              <a:t>orth_poly</a:t>
            </a:r>
            <a:r>
              <a:rPr lang="en-GB" dirty="0">
                <a:solidFill>
                  <a:srgbClr val="0070C0"/>
                </a:solidFill>
              </a:rPr>
              <a:t> &lt;- poly(yy2$V14, degree=2)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p301 &lt;- lm(yy2$V12 ~ </a:t>
            </a:r>
            <a:r>
              <a:rPr lang="en-GB" dirty="0" err="1">
                <a:solidFill>
                  <a:srgbClr val="0070C0"/>
                </a:solidFill>
              </a:rPr>
              <a:t>orth_poly</a:t>
            </a:r>
            <a:r>
              <a:rPr lang="en-GB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p301 &lt;- lm(yy2$V12 ~ yy2$V14 + I(yy2$V14^2))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332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Orthogonal polynomials of learning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7093" y="1825625"/>
            <a:ext cx="43578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16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320867" cy="4422775"/>
          </a:xfrm>
        </p:spPr>
        <p:txBody>
          <a:bodyPr>
            <a:normAutofit fontScale="25000" lnSpcReduction="20000"/>
          </a:bodyPr>
          <a:lstStyle/>
          <a:p>
            <a:r>
              <a:rPr lang="en-GB" dirty="0"/>
              <a:t> </a:t>
            </a:r>
            <a:r>
              <a:rPr lang="en-GB" dirty="0" err="1"/>
              <a:t>ef</a:t>
            </a:r>
            <a:r>
              <a:rPr lang="en-GB" dirty="0"/>
              <a:t> &lt;- effect("</a:t>
            </a:r>
            <a:r>
              <a:rPr lang="en-GB" dirty="0" err="1"/>
              <a:t>grp:time</a:t>
            </a:r>
            <a:r>
              <a:rPr lang="en-GB" dirty="0"/>
              <a:t>", </a:t>
            </a:r>
            <a:r>
              <a:rPr lang="en-GB" dirty="0" err="1"/>
              <a:t>bdiModelA</a:t>
            </a:r>
            <a:r>
              <a:rPr lang="en-GB" dirty="0"/>
              <a:t>)</a:t>
            </a:r>
          </a:p>
          <a:p>
            <a:r>
              <a:rPr lang="en-GB" dirty="0"/>
              <a:t>&gt; </a:t>
            </a:r>
            <a:r>
              <a:rPr lang="en-GB" sz="5600" dirty="0"/>
              <a:t>summary(</a:t>
            </a:r>
            <a:r>
              <a:rPr lang="en-GB" sz="5600" dirty="0" err="1"/>
              <a:t>ef</a:t>
            </a:r>
            <a:r>
              <a:rPr lang="en-GB" sz="5600" dirty="0"/>
              <a:t>)</a:t>
            </a:r>
          </a:p>
          <a:p>
            <a:endParaRPr lang="en-GB" sz="5600" dirty="0"/>
          </a:p>
          <a:p>
            <a:r>
              <a:rPr lang="en-GB" sz="5600" dirty="0"/>
              <a:t> grp*time effect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30.09441 31.69015 32.77526  28.98802 27.64760</a:t>
            </a:r>
          </a:p>
          <a:p>
            <a:r>
              <a:rPr lang="en-GB" sz="5600" dirty="0"/>
              <a:t>  Treatment 28.96658 31.54797 30.66425  31.85030 31.87356</a:t>
            </a:r>
          </a:p>
          <a:p>
            <a:endParaRPr lang="en-GB" sz="5600" dirty="0"/>
          </a:p>
          <a:p>
            <a:r>
              <a:rPr lang="en-GB" sz="5600" dirty="0"/>
              <a:t> Lower 95 Percent Confidence Limits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27.28338 28.87912 29.96423  26.17700 24.83657</a:t>
            </a:r>
          </a:p>
          <a:p>
            <a:r>
              <a:rPr lang="en-GB" sz="5600" dirty="0"/>
              <a:t>  Treatment 26.02756 28.60895 27.72523  28.91128 28.93453</a:t>
            </a:r>
          </a:p>
          <a:p>
            <a:endParaRPr lang="en-GB" sz="5600" dirty="0"/>
          </a:p>
          <a:p>
            <a:r>
              <a:rPr lang="en-GB" sz="5600" dirty="0"/>
              <a:t> Upper 95 Percent Confidence Limits</a:t>
            </a:r>
          </a:p>
          <a:p>
            <a:r>
              <a:rPr lang="en-GB" sz="5600" dirty="0"/>
              <a:t>           time</a:t>
            </a:r>
          </a:p>
          <a:p>
            <a:r>
              <a:rPr lang="en-GB" sz="5600" dirty="0"/>
              <a:t>grp               1m       3m Baseline Follow-Up     Post</a:t>
            </a:r>
          </a:p>
          <a:p>
            <a:r>
              <a:rPr lang="en-GB" sz="5600" dirty="0"/>
              <a:t>  Control   32.90544 34.50118 35.58629  31.79905 30.45863</a:t>
            </a:r>
          </a:p>
          <a:p>
            <a:r>
              <a:rPr lang="en-GB" sz="5600" dirty="0"/>
              <a:t>  Treatment 31.90560 34.48700 33.60327  34.78932 34.81258</a:t>
            </a:r>
          </a:p>
          <a:p>
            <a:endParaRPr lang="en-GB" sz="5600" dirty="0"/>
          </a:p>
        </p:txBody>
      </p:sp>
    </p:spTree>
    <p:extLst>
      <p:ext uri="{BB962C8B-B14F-4D97-AF65-F5344CB8AC3E}">
        <p14:creationId xmlns:p14="http://schemas.microsoft.com/office/powerpoint/2010/main" val="2963929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</a:t>
            </a:r>
            <a:r>
              <a:rPr lang="en-GB" dirty="0" err="1" smtClean="0"/>
              <a:t>changepoint</a:t>
            </a:r>
            <a:r>
              <a:rPr lang="en-GB" dirty="0" smtClean="0"/>
              <a:t> as a regression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Y = A + B1 (time-K1)[I(time&lt;=k1)] + B2 (time-K1) [I(time&gt;=k1</a:t>
            </a:r>
            <a:r>
              <a:rPr lang="en-GB" dirty="0" smtClean="0"/>
              <a:t>)]</a:t>
            </a:r>
          </a:p>
          <a:p>
            <a:pPr marL="0" indent="0">
              <a:buNone/>
            </a:pPr>
            <a:r>
              <a:rPr lang="en-GB" dirty="0" smtClean="0"/>
              <a:t>where </a:t>
            </a:r>
            <a:r>
              <a:rPr lang="en-GB" dirty="0"/>
              <a:t>I() is the indicator function. </a:t>
            </a:r>
            <a:r>
              <a:rPr lang="en-GB" dirty="0" err="1"/>
              <a:t>npts</a:t>
            </a:r>
            <a:r>
              <a:rPr lang="en-GB" dirty="0"/>
              <a:t> in </a:t>
            </a:r>
            <a:r>
              <a:rPr lang="en-GB" dirty="0" smtClean="0"/>
              <a:t>the </a:t>
            </a:r>
            <a:r>
              <a:rPr lang="en-GB" dirty="0"/>
              <a:t>code below are the number of time points (equal to 10 in this example</a:t>
            </a:r>
            <a:r>
              <a:rPr lang="en-GB" dirty="0" smtClean="0"/>
              <a:t>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K1=3; two linear predictors both zero at the third </a:t>
            </a:r>
            <a:r>
              <a:rPr lang="en-GB" dirty="0" err="1" smtClean="0"/>
              <a:t>timepoint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nl-NL" dirty="0"/>
              <a:t>&gt; gp1</a:t>
            </a:r>
          </a:p>
          <a:p>
            <a:pPr marL="0" indent="0">
              <a:buNone/>
            </a:pPr>
            <a:r>
              <a:rPr lang="nl-NL" dirty="0"/>
              <a:t> [1] -2 -1  0  0  0  0  0  0  0  0</a:t>
            </a:r>
          </a:p>
          <a:p>
            <a:pPr marL="0" indent="0">
              <a:buNone/>
            </a:pPr>
            <a:r>
              <a:rPr lang="nl-NL" dirty="0"/>
              <a:t>&gt; gp2</a:t>
            </a:r>
          </a:p>
          <a:p>
            <a:pPr marL="0" indent="0">
              <a:buNone/>
            </a:pPr>
            <a:r>
              <a:rPr lang="nl-NL" dirty="0"/>
              <a:t> [1] 0 0 0 1 2 3 4 5 6 7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43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Multilevel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Nesting of levels</a:t>
            </a:r>
          </a:p>
          <a:p>
            <a:r>
              <a:rPr lang="en-GB" dirty="0" smtClean="0"/>
              <a:t>Pupils&lt;Classes&lt;schools</a:t>
            </a:r>
          </a:p>
          <a:p>
            <a:r>
              <a:rPr lang="en-GB" dirty="0" smtClean="0"/>
              <a:t>postcode areas&lt;cities&lt;regions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Time&lt;participants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Time level 1, participant level 2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228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is the </a:t>
            </a:r>
            <a:r>
              <a:rPr lang="en-GB" dirty="0" err="1" smtClean="0"/>
              <a:t>changepoint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Best fit is a </a:t>
            </a:r>
            <a:r>
              <a:rPr lang="en-GB" dirty="0" err="1" smtClean="0"/>
              <a:t>changepoint</a:t>
            </a:r>
            <a:r>
              <a:rPr lang="en-GB" dirty="0" smtClean="0"/>
              <a:t> at time 5 (lowest RSS)</a:t>
            </a:r>
          </a:p>
          <a:p>
            <a:endParaRPr lang="en-GB" dirty="0"/>
          </a:p>
          <a:p>
            <a:r>
              <a:rPr lang="en-GB" dirty="0" smtClean="0"/>
              <a:t>print(rss1</a:t>
            </a:r>
            <a:r>
              <a:rPr lang="en-GB" dirty="0"/>
              <a:t>)</a:t>
            </a:r>
          </a:p>
          <a:p>
            <a:r>
              <a:rPr lang="en-GB" dirty="0"/>
              <a:t> [1] 37.587879 26.072222 15.911538 11.560790  8.494118 15.123529 27.277812</a:t>
            </a:r>
          </a:p>
          <a:p>
            <a:r>
              <a:rPr lang="en-GB" dirty="0"/>
              <a:t> [8] 33.815385 36.472222 37.587879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931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Single </a:t>
            </a:r>
            <a:r>
              <a:rPr lang="en-GB" dirty="0" err="1" smtClean="0"/>
              <a:t>changepoint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7093" y="1825625"/>
            <a:ext cx="43578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070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number of  </a:t>
            </a:r>
            <a:r>
              <a:rPr lang="en-GB" dirty="0" err="1" smtClean="0"/>
              <a:t>changepoints</a:t>
            </a:r>
            <a:r>
              <a:rPr lang="en-GB" dirty="0" smtClean="0"/>
              <a:t> (</a:t>
            </a:r>
            <a:r>
              <a:rPr lang="en-GB" dirty="0" err="1" smtClean="0"/>
              <a:t>Kashlak</a:t>
            </a:r>
            <a:r>
              <a:rPr lang="en-GB" dirty="0" smtClean="0"/>
              <a:t>, 2019)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56933" y="136396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cpt.meanvar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x,penalty</a:t>
            </a:r>
            <a:r>
              <a:rPr lang="en-GB" dirty="0">
                <a:solidFill>
                  <a:srgbClr val="0070C0"/>
                </a:solidFill>
              </a:rPr>
              <a:t>="Manual",</a:t>
            </a:r>
            <a:r>
              <a:rPr lang="en-GB" dirty="0" err="1">
                <a:solidFill>
                  <a:srgbClr val="0070C0"/>
                </a:solidFill>
              </a:rPr>
              <a:t>pen.value</a:t>
            </a:r>
            <a:r>
              <a:rPr lang="en-GB" dirty="0">
                <a:solidFill>
                  <a:srgbClr val="0070C0"/>
                </a:solidFill>
              </a:rPr>
              <a:t>="4*log(n)",method="</a:t>
            </a:r>
            <a:r>
              <a:rPr lang="en-GB" dirty="0" err="1">
                <a:solidFill>
                  <a:srgbClr val="0070C0"/>
                </a:solidFill>
              </a:rPr>
              <a:t>BinSeg</a:t>
            </a:r>
            <a:r>
              <a:rPr lang="en-GB" dirty="0">
                <a:solidFill>
                  <a:srgbClr val="0070C0"/>
                </a:solidFill>
              </a:rPr>
              <a:t>",Q=5,class=F)</a:t>
            </a:r>
          </a:p>
          <a:p>
            <a:r>
              <a:rPr lang="en-GB" dirty="0"/>
              <a:t>[1]  50 100 150 152 200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3098800"/>
            <a:ext cx="375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Where mean and/or variance changes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217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Generalised Additive Models (Gams)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Y = Gam(t) = intercept + s(</a:t>
            </a:r>
            <a:r>
              <a:rPr lang="en-GB" dirty="0" err="1" smtClean="0"/>
              <a:t>t,k</a:t>
            </a:r>
            <a:r>
              <a:rPr lang="en-GB" dirty="0" smtClean="0"/>
              <a:t>) + covariates</a:t>
            </a:r>
          </a:p>
          <a:p>
            <a:pPr marL="0" indent="0">
              <a:buNone/>
            </a:pPr>
            <a:r>
              <a:rPr lang="en-GB" dirty="0"/>
              <a:t>w</a:t>
            </a:r>
            <a:r>
              <a:rPr lang="en-GB" dirty="0" smtClean="0"/>
              <a:t>here s() is a smoothing parameter with </a:t>
            </a:r>
            <a:r>
              <a:rPr lang="en-GB" dirty="0" err="1" smtClean="0"/>
              <a:t>upto</a:t>
            </a:r>
            <a:r>
              <a:rPr lang="en-GB" dirty="0" smtClean="0"/>
              <a:t> k knots</a:t>
            </a:r>
          </a:p>
          <a:p>
            <a:endParaRPr lang="en-GB" dirty="0"/>
          </a:p>
          <a:p>
            <a:r>
              <a:rPr lang="en-GB" dirty="0" smtClean="0"/>
              <a:t>Y can be a continuous score, binomial or counts (like a GLM)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299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 modelling of intrusions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Small numbers of intrusions so use a Poisson distribution</a:t>
            </a:r>
          </a:p>
          <a:p>
            <a:endParaRPr lang="en-GB" dirty="0" smtClean="0"/>
          </a:p>
          <a:p>
            <a:r>
              <a:rPr lang="en-GB" dirty="0" smtClean="0"/>
              <a:t>Fit a Gam to the numbers of intrusions</a:t>
            </a:r>
          </a:p>
          <a:p>
            <a:endParaRPr lang="en-GB" dirty="0" smtClean="0"/>
          </a:p>
          <a:p>
            <a:r>
              <a:rPr lang="en-GB" dirty="0" smtClean="0"/>
              <a:t>Work out the predicted value and convert to a probability using</a:t>
            </a:r>
          </a:p>
          <a:p>
            <a:pPr marL="0" indent="0">
              <a:buNone/>
            </a:pPr>
            <a:r>
              <a:rPr lang="en-GB" dirty="0" smtClean="0"/>
              <a:t>P(</a:t>
            </a:r>
            <a:r>
              <a:rPr lang="en-GB" dirty="0" err="1" smtClean="0"/>
              <a:t>i</a:t>
            </a:r>
            <a:r>
              <a:rPr lang="en-GB" dirty="0" smtClean="0"/>
              <a:t>) = E</a:t>
            </a:r>
            <a:r>
              <a:rPr lang="en-GB" baseline="30000" dirty="0" smtClean="0"/>
              <a:t>-mu </a:t>
            </a:r>
            <a:r>
              <a:rPr lang="en-GB" dirty="0" err="1" smtClean="0"/>
              <a:t>mu</a:t>
            </a:r>
            <a:r>
              <a:rPr lang="en-GB" baseline="30000" dirty="0" err="1" smtClean="0"/>
              <a:t>i</a:t>
            </a:r>
            <a:r>
              <a:rPr lang="en-GB" dirty="0" smtClean="0"/>
              <a:t> / </a:t>
            </a:r>
            <a:r>
              <a:rPr lang="en-GB" dirty="0" err="1" smtClean="0"/>
              <a:t>i</a:t>
            </a:r>
            <a:r>
              <a:rPr lang="en-GB" dirty="0" smtClean="0"/>
              <a:t>! where mu is the prediction from the Gam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Predicted value for i-1st day = intercept + (i-1)s(t,4), </a:t>
            </a:r>
            <a:r>
              <a:rPr lang="en-GB" dirty="0" err="1" smtClean="0"/>
              <a:t>i</a:t>
            </a:r>
            <a:r>
              <a:rPr lang="en-GB" dirty="0" smtClean="0"/>
              <a:t>=1,10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9025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 of Intrusions days 0-7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err="1"/>
              <a:t>cond</a:t>
            </a:r>
            <a:r>
              <a:rPr lang="fr-FR" dirty="0"/>
              <a:t>	d0	d1	d2	d3	d4	d5	d6	d7</a:t>
            </a:r>
          </a:p>
          <a:p>
            <a:pPr marL="0" indent="0">
              <a:buNone/>
            </a:pPr>
            <a:r>
              <a:rPr lang="fr-FR" dirty="0"/>
              <a:t>1	2	1	1	0	1	1	0	0</a:t>
            </a:r>
          </a:p>
          <a:p>
            <a:pPr marL="0" indent="0">
              <a:buNone/>
            </a:pPr>
            <a:r>
              <a:rPr lang="fr-FR" dirty="0"/>
              <a:t>1	2	1	1	0	1	0	0	0</a:t>
            </a:r>
          </a:p>
          <a:p>
            <a:pPr marL="0" indent="0">
              <a:buNone/>
            </a:pPr>
            <a:r>
              <a:rPr lang="fr-FR" dirty="0"/>
              <a:t>1	5	1	4	1	0	0	0	0</a:t>
            </a:r>
          </a:p>
          <a:p>
            <a:pPr marL="0" indent="0">
              <a:buNone/>
            </a:pPr>
            <a:r>
              <a:rPr lang="fr-FR" dirty="0"/>
              <a:t>1	0	1	0	0	0	0	0	1</a:t>
            </a:r>
          </a:p>
          <a:p>
            <a:pPr marL="0" indent="0">
              <a:buNone/>
            </a:pPr>
            <a:r>
              <a:rPr lang="fr-FR" dirty="0"/>
              <a:t>1	5	0	0	0	0	0	2	1</a:t>
            </a:r>
          </a:p>
          <a:p>
            <a:pPr marL="0" indent="0">
              <a:buNone/>
            </a:pPr>
            <a:r>
              <a:rPr lang="fr-FR" dirty="0"/>
              <a:t>1	4	1	0	0	0	1	2	0</a:t>
            </a:r>
          </a:p>
          <a:p>
            <a:pPr marL="0" indent="0">
              <a:buNone/>
            </a:pPr>
            <a:r>
              <a:rPr lang="fr-FR" dirty="0"/>
              <a:t>1	0	0	0	0	0	0	0	0</a:t>
            </a:r>
          </a:p>
          <a:p>
            <a:pPr marL="0" indent="0">
              <a:buNone/>
            </a:pPr>
            <a:r>
              <a:rPr lang="fr-FR" dirty="0"/>
              <a:t>1	4	2	1	0	0	0	0	1</a:t>
            </a:r>
          </a:p>
          <a:p>
            <a:pPr marL="0" indent="0">
              <a:buNone/>
            </a:pPr>
            <a:r>
              <a:rPr lang="fr-FR" dirty="0"/>
              <a:t>1	3	0	0	0	0	0	2	0</a:t>
            </a:r>
          </a:p>
          <a:p>
            <a:pPr marL="0" indent="0">
              <a:buNone/>
            </a:pPr>
            <a:r>
              <a:rPr lang="fr-FR" dirty="0"/>
              <a:t>1	5	3	3	3	1	1	0	0</a:t>
            </a:r>
          </a:p>
          <a:p>
            <a:pPr marL="0" indent="0">
              <a:buNone/>
            </a:pPr>
            <a:r>
              <a:rPr lang="fr-FR" dirty="0"/>
              <a:t>1	5	4	2	2	2	2	2	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9205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Predicting numbers of intrusions over 10 days (James Holmes)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806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series plot of intrusions using Gam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Look at number of intrusions in the control group over 8 days 0-7</a:t>
            </a:r>
          </a:p>
          <a:p>
            <a:endParaRPr lang="en-GB" dirty="0" smtClean="0"/>
          </a:p>
          <a:p>
            <a:r>
              <a:rPr lang="en-GB" dirty="0" smtClean="0"/>
              <a:t>Number of intrusions day i-1 = intercept + (i-1)*s(t,7) </a:t>
            </a:r>
            <a:r>
              <a:rPr lang="en-GB" dirty="0" err="1" smtClean="0"/>
              <a:t>i</a:t>
            </a:r>
            <a:r>
              <a:rPr lang="en-GB" dirty="0" smtClean="0"/>
              <a:t>=1,8</a:t>
            </a:r>
          </a:p>
          <a:p>
            <a:endParaRPr lang="en-GB" dirty="0" smtClean="0"/>
          </a:p>
          <a:p>
            <a:r>
              <a:rPr lang="en-GB" dirty="0" smtClean="0"/>
              <a:t>Only plot days where at least one intrusion occurs</a:t>
            </a:r>
          </a:p>
          <a:p>
            <a:endParaRPr lang="en-GB" dirty="0" smtClean="0"/>
          </a:p>
          <a:p>
            <a:r>
              <a:rPr lang="en-GB" dirty="0" smtClean="0"/>
              <a:t>Blob plot with area of blob proportional to number of intrusions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1378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series in gam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480" y="1825625"/>
            <a:ext cx="435903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988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Diagram:Features (1)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 smtClean="0"/>
              <a:t>Ellipses </a:t>
            </a:r>
            <a:endParaRPr lang="en-GB" altLang="en-US" dirty="0"/>
          </a:p>
          <a:p>
            <a:pPr lvl="1"/>
            <a:r>
              <a:rPr lang="en-GB" altLang="en-US" dirty="0">
                <a:solidFill>
                  <a:schemeClr val="accent2"/>
                </a:solidFill>
              </a:rPr>
              <a:t>(unobserved)</a:t>
            </a:r>
            <a:r>
              <a:rPr lang="en-GB" altLang="en-US" dirty="0"/>
              <a:t> factors</a:t>
            </a:r>
          </a:p>
          <a:p>
            <a:pPr marL="0" indent="0" eaLnBrk="1" hangingPunct="1">
              <a:buNone/>
            </a:pPr>
            <a:endParaRPr lang="en-GB" altLang="en-US" dirty="0"/>
          </a:p>
          <a:p>
            <a:r>
              <a:rPr lang="en-GB" altLang="en-US" dirty="0" smtClean="0"/>
              <a:t>Rectangles</a:t>
            </a:r>
          </a:p>
          <a:p>
            <a:pPr lvl="1" eaLnBrk="1" hangingPunct="1"/>
            <a:r>
              <a:rPr lang="en-GB" altLang="en-US" dirty="0" smtClean="0">
                <a:solidFill>
                  <a:schemeClr val="accent2"/>
                </a:solidFill>
              </a:rPr>
              <a:t>(observed)</a:t>
            </a:r>
            <a:r>
              <a:rPr lang="en-GB" altLang="en-US" dirty="0" smtClean="0"/>
              <a:t> variable scores 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Intercepts</a:t>
            </a:r>
          </a:p>
          <a:p>
            <a:pPr eaLnBrk="1" hangingPunct="1"/>
            <a:r>
              <a:rPr lang="en-GB" altLang="en-US" dirty="0" smtClean="0"/>
              <a:t>(used to compare means)</a:t>
            </a:r>
          </a:p>
        </p:txBody>
      </p:sp>
      <p:sp>
        <p:nvSpPr>
          <p:cNvPr id="8197" name="Oval 4"/>
          <p:cNvSpPr>
            <a:spLocks noChangeArrowheads="1"/>
          </p:cNvSpPr>
          <p:nvPr/>
        </p:nvSpPr>
        <p:spPr bwMode="auto">
          <a:xfrm>
            <a:off x="6581777" y="2161118"/>
            <a:ext cx="20574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6429377" y="3425033"/>
            <a:ext cx="23622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7080125" y="4611695"/>
            <a:ext cx="1060704" cy="914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CC00FF"/>
              </a:solidFill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9044241" y="4764095"/>
            <a:ext cx="20574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7726" y="5068895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207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GLMs and GLMMs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GLMs: fixed effects, only random effect is error variance</a:t>
            </a:r>
          </a:p>
          <a:p>
            <a:pPr marL="0" indent="0">
              <a:buNone/>
            </a:pPr>
            <a:r>
              <a:rPr lang="en-GB" dirty="0" smtClean="0"/>
              <a:t>Y = XB + error</a:t>
            </a:r>
          </a:p>
          <a:p>
            <a:endParaRPr lang="en-GB" dirty="0"/>
          </a:p>
          <a:p>
            <a:r>
              <a:rPr lang="en-GB" dirty="0" smtClean="0"/>
              <a:t>GLMMs: fixed and random effects</a:t>
            </a:r>
          </a:p>
          <a:p>
            <a:pPr marL="0" indent="0">
              <a:buNone/>
            </a:pPr>
            <a:r>
              <a:rPr lang="en-GB" dirty="0" smtClean="0"/>
              <a:t>Y= XB + ZU + error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Z is a subset of fixed effects B which can vary randomly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1839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 Features (2)</a:t>
            </a:r>
          </a:p>
        </p:txBody>
      </p:sp>
      <p:sp>
        <p:nvSpPr>
          <p:cNvPr id="92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752600" y="1447800"/>
            <a:ext cx="8229600" cy="4724400"/>
          </a:xfrm>
        </p:spPr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Straight arrows</a:t>
            </a:r>
          </a:p>
          <a:p>
            <a:pPr lvl="1" eaLnBrk="1" hangingPunct="1"/>
            <a:r>
              <a:rPr lang="en-GB" altLang="en-US" smtClean="0"/>
              <a:t>loading coefficients (factors to observed)</a:t>
            </a:r>
          </a:p>
          <a:p>
            <a:pPr lvl="1" eaLnBrk="1" hangingPunct="1"/>
            <a:r>
              <a:rPr lang="en-GB" altLang="en-US" smtClean="0"/>
              <a:t>residuals (to observed)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Curves with arrows on each end</a:t>
            </a:r>
          </a:p>
          <a:p>
            <a:pPr lvl="1" eaLnBrk="1" hangingPunct="1"/>
            <a:r>
              <a:rPr lang="en-GB" altLang="en-US" smtClean="0"/>
              <a:t>correlations between factors</a:t>
            </a:r>
          </a:p>
          <a:p>
            <a:pPr lvl="1" eaLnBrk="1" hangingPunct="1"/>
            <a:r>
              <a:rPr lang="en-GB" altLang="en-US" smtClean="0"/>
              <a:t>correlations between residuals 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9221" name="Line 1028"/>
          <p:cNvSpPr>
            <a:spLocks noChangeShapeType="1"/>
          </p:cNvSpPr>
          <p:nvPr/>
        </p:nvSpPr>
        <p:spPr bwMode="auto">
          <a:xfrm>
            <a:off x="7391400" y="22098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9222" name="AutoShape 1029"/>
          <p:cNvCxnSpPr>
            <a:cxnSpLocks noChangeShapeType="1"/>
          </p:cNvCxnSpPr>
          <p:nvPr/>
        </p:nvCxnSpPr>
        <p:spPr bwMode="auto">
          <a:xfrm rot="-5400000">
            <a:off x="7937500" y="2654300"/>
            <a:ext cx="46038" cy="2052638"/>
          </a:xfrm>
          <a:prstGeom prst="curvedConnector3">
            <a:avLst>
              <a:gd name="adj1" fmla="val 1213792"/>
            </a:avLst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488651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9512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Comparative Fit Index (CFI)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altLang="en-US" dirty="0" smtClean="0">
                <a:solidFill>
                  <a:schemeClr val="tx2"/>
                </a:solidFill>
              </a:rPr>
              <a:t>Recommended by Peter </a:t>
            </a:r>
            <a:r>
              <a:rPr lang="en-GB" altLang="en-US" dirty="0" err="1" smtClean="0">
                <a:solidFill>
                  <a:schemeClr val="tx2"/>
                </a:solidFill>
              </a:rPr>
              <a:t>Bentler</a:t>
            </a:r>
            <a:r>
              <a:rPr lang="en-GB" altLang="en-US" dirty="0" smtClean="0">
                <a:solidFill>
                  <a:schemeClr val="tx2"/>
                </a:solidFill>
              </a:rPr>
              <a:t> (2007), “Mr EQS”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0&lt;= CFI &lt;=1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CFIs above 0.9 indicate a good fit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 (some controversy over using cut-offs - Barrett (2007), </a:t>
            </a:r>
            <a:r>
              <a:rPr lang="en-GB" altLang="en-US" dirty="0" err="1" smtClean="0">
                <a:solidFill>
                  <a:schemeClr val="tx2"/>
                </a:solidFill>
              </a:rPr>
              <a:t>Heene</a:t>
            </a:r>
            <a:r>
              <a:rPr lang="en-GB" altLang="en-US" dirty="0" smtClean="0">
                <a:solidFill>
                  <a:schemeClr val="tx2"/>
                </a:solidFill>
              </a:rPr>
              <a:t> et al (2011))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Compares fits of observed and the “null” model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lvl="1" eaLnBrk="1" hangingPunct="1"/>
            <a:r>
              <a:rPr lang="en-GB" altLang="en-US" dirty="0" smtClean="0">
                <a:solidFill>
                  <a:schemeClr val="tx2"/>
                </a:solidFill>
              </a:rPr>
              <a:t>“null” model assumes no relationship between any pair of variables</a:t>
            </a:r>
          </a:p>
          <a:p>
            <a:pPr lvl="1"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Favours parsimonious models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4501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Assessing model fit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63612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Can compare some model fits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 &gt; 100 Chi-square gives false +</a:t>
            </a:r>
            <a:r>
              <a:rPr lang="en-GB" altLang="en-US" dirty="0" err="1" smtClean="0">
                <a:solidFill>
                  <a:schemeClr val="tx2"/>
                </a:solidFill>
              </a:rPr>
              <a:t>ves</a:t>
            </a:r>
            <a:r>
              <a:rPr lang="en-GB" altLang="en-US" dirty="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Fit indices proposed as alternatives 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some commonly fit indices used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CFI - Comparative Fit index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NFI (also called TLI) -  normed fit index</a:t>
            </a:r>
            <a:endParaRPr lang="en-GB" altLang="en-US" sz="1400" dirty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NNFI - Non-normed Fit index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Other indices are also recommended (</a:t>
            </a:r>
            <a:r>
              <a:rPr lang="en-GB" altLang="en-US" dirty="0" err="1" smtClean="0"/>
              <a:t>Bentler</a:t>
            </a:r>
            <a:r>
              <a:rPr lang="en-GB" altLang="en-US" dirty="0" smtClean="0"/>
              <a:t>, 2007) based on residuals</a:t>
            </a: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57361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7217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/>
              <a:t>Other fit indices (including information criteria) are available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196" y="1363612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for non-Normal data which re-scale the chi-square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which make sure each factor loading in the model is “pulling its weight” (</a:t>
            </a:r>
            <a:r>
              <a:rPr lang="en-GB" dirty="0" err="1" smtClean="0"/>
              <a:t>Akaike’s</a:t>
            </a:r>
            <a:r>
              <a:rPr lang="en-GB" dirty="0" smtClean="0"/>
              <a:t> information criterion=AIC, Schwarz </a:t>
            </a:r>
            <a:r>
              <a:rPr lang="en-GB" dirty="0" err="1" smtClean="0"/>
              <a:t>bayesian</a:t>
            </a:r>
            <a:r>
              <a:rPr lang="en-GB" dirty="0" smtClean="0"/>
              <a:t> criterion=BIC)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= Model chi-square – 2 x model </a:t>
            </a:r>
            <a:r>
              <a:rPr lang="en-GB" dirty="0" err="1" smtClean="0"/>
              <a:t>df</a:t>
            </a:r>
            <a:r>
              <a:rPr lang="en-GB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	(takes into account number of loadings as well as model fit)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BIC = Model chi-square – Log(Sample Size) x model </a:t>
            </a:r>
            <a:r>
              <a:rPr lang="en-GB" dirty="0" err="1" smtClean="0"/>
              <a:t>df</a:t>
            </a:r>
            <a:r>
              <a:rPr lang="en-GB" dirty="0" smtClean="0"/>
              <a:t>;  </a:t>
            </a:r>
          </a:p>
          <a:p>
            <a:pPr marL="0" indent="0">
              <a:buNone/>
              <a:defRPr/>
            </a:pPr>
            <a:r>
              <a:rPr lang="en-GB" dirty="0"/>
              <a:t> </a:t>
            </a:r>
            <a:r>
              <a:rPr lang="en-GB" dirty="0" smtClean="0"/>
              <a:t>   BIC differences &gt;10 suggest better fit (</a:t>
            </a:r>
            <a:r>
              <a:rPr lang="en-GB" dirty="0" err="1" smtClean="0"/>
              <a:t>Raftery</a:t>
            </a:r>
            <a:r>
              <a:rPr lang="en-GB" dirty="0" smtClean="0"/>
              <a:t>, 1995)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Preacher et al (2012) suggest 95% bootstrap CIs for BIC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886010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err="1" smtClean="0"/>
              <a:t>TEACh</a:t>
            </a:r>
            <a:r>
              <a:rPr lang="en-GB" altLang="en-US" dirty="0" smtClean="0"/>
              <a:t> data (Manly et al)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293 children (aged 6-16) from Melbourne, Australia had their attention levels tested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Three hypothesised attention types</a:t>
            </a:r>
          </a:p>
          <a:p>
            <a:pPr lvl="1" eaLnBrk="1" hangingPunct="1"/>
            <a:r>
              <a:rPr lang="en-GB" altLang="en-US" dirty="0" smtClean="0"/>
              <a:t>Selective (2 measures)</a:t>
            </a:r>
          </a:p>
          <a:p>
            <a:pPr lvl="1" eaLnBrk="1" hangingPunct="1"/>
            <a:r>
              <a:rPr lang="en-GB" altLang="en-US" dirty="0" smtClean="0"/>
              <a:t>Switch Control (2 measures)</a:t>
            </a:r>
          </a:p>
          <a:p>
            <a:pPr lvl="1" eaLnBrk="1" hangingPunct="1"/>
            <a:r>
              <a:rPr lang="en-GB" altLang="en-US" dirty="0" smtClean="0"/>
              <a:t>Sustained (5 measures)</a:t>
            </a:r>
            <a:endParaRPr lang="en-GB" altLang="en-US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3399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Model fit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accent2"/>
                </a:solidFill>
              </a:rPr>
              <a:t>MODEL      CHI-SQUARE      P          CFI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bg2"/>
                </a:solidFill>
              </a:rPr>
              <a:t>                             </a:t>
            </a:r>
            <a:r>
              <a:rPr lang="en-GB" altLang="en-US" dirty="0" smtClean="0">
                <a:solidFill>
                  <a:schemeClr val="tx2"/>
                </a:solidFill>
              </a:rPr>
              <a:t>(</a:t>
            </a:r>
            <a:r>
              <a:rPr lang="en-GB" altLang="en-US" dirty="0" err="1" smtClean="0">
                <a:solidFill>
                  <a:schemeClr val="tx2"/>
                </a:solidFill>
              </a:rPr>
              <a:t>df</a:t>
            </a:r>
            <a:r>
              <a:rPr lang="en-GB" altLang="en-US" dirty="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One factor     95.05 (27)   &lt;.001     .78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Three factor   33.33 (24)     .10       .97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Good Fits: p&gt;.05; CFIs &gt; 0.9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38464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dirty="0" smtClean="0"/>
              <a:t>3 Factor model</a:t>
            </a:r>
          </a:p>
        </p:txBody>
      </p:sp>
      <p:graphicFrame>
        <p:nvGraphicFramePr>
          <p:cNvPr id="36868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905001" y="16002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Chart" r:id="rId3" imgW="8229600" imgH="4724343" progId="MSGraph.Chart.8">
                  <p:embed followColorScheme="full"/>
                </p:oleObj>
              </mc:Choice>
              <mc:Fallback>
                <p:oleObj name="Chart" r:id="rId3" imgW="8229600" imgH="4724343" progId="MSGraph.Chart.8">
                  <p:embed followColorScheme="full"/>
                  <p:pic>
                    <p:nvPicPr>
                      <p:cNvPr id="3686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16002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Oval 4"/>
          <p:cNvSpPr>
            <a:spLocks noChangeArrowheads="1"/>
          </p:cNvSpPr>
          <p:nvPr/>
        </p:nvSpPr>
        <p:spPr bwMode="auto">
          <a:xfrm>
            <a:off x="5486400" y="20574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0" name="Oval 5"/>
          <p:cNvSpPr>
            <a:spLocks noChangeArrowheads="1"/>
          </p:cNvSpPr>
          <p:nvPr/>
        </p:nvSpPr>
        <p:spPr bwMode="auto">
          <a:xfrm>
            <a:off x="2971800" y="22098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1" name="Oval 6"/>
          <p:cNvSpPr>
            <a:spLocks noChangeArrowheads="1"/>
          </p:cNvSpPr>
          <p:nvPr/>
        </p:nvSpPr>
        <p:spPr bwMode="auto">
          <a:xfrm>
            <a:off x="8077200" y="2133600"/>
            <a:ext cx="1524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2362200" y="35052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Skycon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73" name="Rectangle 8"/>
          <p:cNvSpPr>
            <a:spLocks noChangeArrowheads="1"/>
          </p:cNvSpPr>
          <p:nvPr/>
        </p:nvSpPr>
        <p:spPr bwMode="auto">
          <a:xfrm>
            <a:off x="5029200" y="34290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4" name="Rectangle 9"/>
          <p:cNvSpPr>
            <a:spLocks noChangeArrowheads="1"/>
          </p:cNvSpPr>
          <p:nvPr/>
        </p:nvSpPr>
        <p:spPr bwMode="auto">
          <a:xfrm>
            <a:off x="3810000" y="35052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smtClean="0">
                <a:latin typeface="Tahoma" panose="020B0604030504040204" pitchFamily="34" charset="0"/>
              </a:rPr>
              <a:t>Map1n</a:t>
            </a:r>
            <a:endParaRPr lang="en-GB" altLang="en-US" dirty="0">
              <a:latin typeface="Tahoma" panose="020B0604030504040204" pitchFamily="34" charset="0"/>
            </a:endParaRPr>
          </a:p>
        </p:txBody>
      </p:sp>
      <p:sp>
        <p:nvSpPr>
          <p:cNvPr id="36875" name="Rectangle 10"/>
          <p:cNvSpPr>
            <a:spLocks noChangeArrowheads="1"/>
          </p:cNvSpPr>
          <p:nvPr/>
        </p:nvSpPr>
        <p:spPr bwMode="auto">
          <a:xfrm>
            <a:off x="6400800" y="34290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6" name="Rectangle 11"/>
          <p:cNvSpPr>
            <a:spLocks noChangeArrowheads="1"/>
          </p:cNvSpPr>
          <p:nvPr/>
        </p:nvSpPr>
        <p:spPr bwMode="auto">
          <a:xfrm>
            <a:off x="7391400" y="34290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Scrdatt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77" name="Rectangle 12"/>
          <p:cNvSpPr>
            <a:spLocks noChangeArrowheads="1"/>
          </p:cNvSpPr>
          <p:nvPr/>
        </p:nvSpPr>
        <p:spPr bwMode="auto">
          <a:xfrm>
            <a:off x="8077200" y="4724400"/>
            <a:ext cx="12954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8" name="Rectangle 13"/>
          <p:cNvSpPr>
            <a:spLocks noChangeArrowheads="1"/>
          </p:cNvSpPr>
          <p:nvPr/>
        </p:nvSpPr>
        <p:spPr bwMode="auto">
          <a:xfrm>
            <a:off x="7696200" y="3962400"/>
            <a:ext cx="1066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79" name="Rectangle 14"/>
          <p:cNvSpPr>
            <a:spLocks noChangeArrowheads="1"/>
          </p:cNvSpPr>
          <p:nvPr/>
        </p:nvSpPr>
        <p:spPr bwMode="auto">
          <a:xfrm>
            <a:off x="8991600" y="4038600"/>
            <a:ext cx="1143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80" name="Rectangle 15"/>
          <p:cNvSpPr>
            <a:spLocks noChangeArrowheads="1"/>
          </p:cNvSpPr>
          <p:nvPr/>
        </p:nvSpPr>
        <p:spPr bwMode="auto">
          <a:xfrm>
            <a:off x="9372600" y="3276600"/>
            <a:ext cx="990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81" name="Line 16"/>
          <p:cNvSpPr>
            <a:spLocks noChangeShapeType="1"/>
          </p:cNvSpPr>
          <p:nvPr/>
        </p:nvSpPr>
        <p:spPr bwMode="auto">
          <a:xfrm flipH="1">
            <a:off x="3048000" y="3048000"/>
            <a:ext cx="76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2" name="Line 17"/>
          <p:cNvSpPr>
            <a:spLocks noChangeShapeType="1"/>
          </p:cNvSpPr>
          <p:nvPr/>
        </p:nvSpPr>
        <p:spPr bwMode="auto">
          <a:xfrm>
            <a:off x="4114800" y="3048000"/>
            <a:ext cx="381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3" name="Line 18"/>
          <p:cNvSpPr>
            <a:spLocks noChangeShapeType="1"/>
          </p:cNvSpPr>
          <p:nvPr/>
        </p:nvSpPr>
        <p:spPr bwMode="auto">
          <a:xfrm flipH="1">
            <a:off x="5257800" y="28194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4" name="Line 19"/>
          <p:cNvSpPr>
            <a:spLocks noChangeShapeType="1"/>
          </p:cNvSpPr>
          <p:nvPr/>
        </p:nvSpPr>
        <p:spPr bwMode="auto">
          <a:xfrm>
            <a:off x="6553200" y="2971800"/>
            <a:ext cx="457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5" name="Line 22"/>
          <p:cNvSpPr>
            <a:spLocks noChangeShapeType="1"/>
          </p:cNvSpPr>
          <p:nvPr/>
        </p:nvSpPr>
        <p:spPr bwMode="auto">
          <a:xfrm>
            <a:off x="9677400" y="27432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6" name="Line 23"/>
          <p:cNvSpPr>
            <a:spLocks noChangeShapeType="1"/>
          </p:cNvSpPr>
          <p:nvPr/>
        </p:nvSpPr>
        <p:spPr bwMode="auto">
          <a:xfrm flipH="1">
            <a:off x="8458200" y="2971800"/>
            <a:ext cx="1524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7" name="Line 24"/>
          <p:cNvSpPr>
            <a:spLocks noChangeShapeType="1"/>
          </p:cNvSpPr>
          <p:nvPr/>
        </p:nvSpPr>
        <p:spPr bwMode="auto">
          <a:xfrm flipH="1">
            <a:off x="7924800" y="2743200"/>
            <a:ext cx="1524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8" name="Line 25"/>
          <p:cNvSpPr>
            <a:spLocks noChangeShapeType="1"/>
          </p:cNvSpPr>
          <p:nvPr/>
        </p:nvSpPr>
        <p:spPr bwMode="auto">
          <a:xfrm>
            <a:off x="8839200" y="3048000"/>
            <a:ext cx="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9" name="Line 26"/>
          <p:cNvSpPr>
            <a:spLocks noChangeShapeType="1"/>
          </p:cNvSpPr>
          <p:nvPr/>
        </p:nvSpPr>
        <p:spPr bwMode="auto">
          <a:xfrm>
            <a:off x="9144000" y="30480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91" name="Text Box 29"/>
          <p:cNvSpPr txBox="1">
            <a:spLocks noChangeArrowheads="1"/>
          </p:cNvSpPr>
          <p:nvPr/>
        </p:nvSpPr>
        <p:spPr bwMode="auto">
          <a:xfrm>
            <a:off x="5027614" y="3476626"/>
            <a:ext cx="1143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Creswt1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2" name="Text Box 30"/>
          <p:cNvSpPr txBox="1">
            <a:spLocks noChangeArrowheads="1"/>
          </p:cNvSpPr>
          <p:nvPr/>
        </p:nvSpPr>
        <p:spPr bwMode="auto">
          <a:xfrm>
            <a:off x="6400800" y="3429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err="1">
                <a:latin typeface="Times New Roman" panose="02020603050405020304" pitchFamily="18" charset="0"/>
              </a:rPr>
              <a:t>O</a:t>
            </a:r>
            <a:r>
              <a:rPr lang="en-GB" altLang="en-US" dirty="0" err="1" smtClean="0">
                <a:latin typeface="Times New Roman" panose="02020603050405020304" pitchFamily="18" charset="0"/>
              </a:rPr>
              <a:t>ptet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893" name="Text Box 34"/>
          <p:cNvSpPr txBox="1">
            <a:spLocks noChangeArrowheads="1"/>
          </p:cNvSpPr>
          <p:nvPr/>
        </p:nvSpPr>
        <p:spPr bwMode="auto">
          <a:xfrm>
            <a:off x="8153400" y="4800600"/>
            <a:ext cx="1752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latin typeface="Times New Roman" panose="02020603050405020304" pitchFamily="18" charset="0"/>
              </a:rPr>
              <a:t>score1t</a:t>
            </a:r>
          </a:p>
        </p:txBody>
      </p:sp>
      <p:sp>
        <p:nvSpPr>
          <p:cNvPr id="36894" name="Text Box 35"/>
          <p:cNvSpPr txBox="1">
            <a:spLocks noChangeArrowheads="1"/>
          </p:cNvSpPr>
          <p:nvPr/>
        </p:nvSpPr>
        <p:spPr bwMode="auto">
          <a:xfrm>
            <a:off x="8839200" y="4038600"/>
            <a:ext cx="152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 </a:t>
            </a:r>
            <a:r>
              <a:rPr lang="en-GB" altLang="en-US" dirty="0">
                <a:latin typeface="Times New Roman" panose="02020603050405020304" pitchFamily="18" charset="0"/>
              </a:rPr>
              <a:t>code10</a:t>
            </a:r>
          </a:p>
        </p:txBody>
      </p:sp>
      <p:sp>
        <p:nvSpPr>
          <p:cNvPr id="36895" name="Text Box 37"/>
          <p:cNvSpPr txBox="1">
            <a:spLocks noChangeArrowheads="1"/>
          </p:cNvSpPr>
          <p:nvPr/>
        </p:nvSpPr>
        <p:spPr bwMode="auto">
          <a:xfrm>
            <a:off x="2514600" y="3048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0.45</a:t>
            </a:r>
          </a:p>
        </p:txBody>
      </p:sp>
      <p:sp>
        <p:nvSpPr>
          <p:cNvPr id="36896" name="Text Box 38"/>
          <p:cNvSpPr txBox="1">
            <a:spLocks noChangeArrowheads="1"/>
          </p:cNvSpPr>
          <p:nvPr/>
        </p:nvSpPr>
        <p:spPr bwMode="auto">
          <a:xfrm>
            <a:off x="3810000" y="3048000"/>
            <a:ext cx="106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rgbClr val="F02E1A"/>
                </a:solidFill>
                <a:latin typeface="Times New Roman" panose="02020603050405020304" pitchFamily="18" charset="0"/>
              </a:rPr>
              <a:t>0.80</a:t>
            </a:r>
          </a:p>
        </p:txBody>
      </p:sp>
      <p:sp>
        <p:nvSpPr>
          <p:cNvPr id="36897" name="Text Box 39"/>
          <p:cNvSpPr txBox="1">
            <a:spLocks noChangeArrowheads="1"/>
          </p:cNvSpPr>
          <p:nvPr/>
        </p:nvSpPr>
        <p:spPr bwMode="auto">
          <a:xfrm>
            <a:off x="5029200" y="28194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8" name="Text Box 40"/>
          <p:cNvSpPr txBox="1">
            <a:spLocks noChangeArrowheads="1"/>
          </p:cNvSpPr>
          <p:nvPr/>
        </p:nvSpPr>
        <p:spPr bwMode="auto">
          <a:xfrm>
            <a:off x="6096000" y="2895600"/>
            <a:ext cx="1066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0.83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9" name="Text Box 41"/>
          <p:cNvSpPr txBox="1">
            <a:spLocks noChangeArrowheads="1"/>
          </p:cNvSpPr>
          <p:nvPr/>
        </p:nvSpPr>
        <p:spPr bwMode="auto">
          <a:xfrm>
            <a:off x="7315200" y="2667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0" name="Text Box 42"/>
          <p:cNvSpPr txBox="1">
            <a:spLocks noChangeArrowheads="1"/>
          </p:cNvSpPr>
          <p:nvPr/>
        </p:nvSpPr>
        <p:spPr bwMode="auto">
          <a:xfrm>
            <a:off x="8153400" y="3200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0.33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1" name="Text Box 43"/>
          <p:cNvSpPr txBox="1">
            <a:spLocks noChangeArrowheads="1"/>
          </p:cNvSpPr>
          <p:nvPr/>
        </p:nvSpPr>
        <p:spPr bwMode="auto">
          <a:xfrm>
            <a:off x="8382000" y="4419600"/>
            <a:ext cx="990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2" name="Text Box 44"/>
          <p:cNvSpPr txBox="1">
            <a:spLocks noChangeArrowheads="1"/>
          </p:cNvSpPr>
          <p:nvPr/>
        </p:nvSpPr>
        <p:spPr bwMode="auto">
          <a:xfrm>
            <a:off x="8839200" y="3505200"/>
            <a:ext cx="990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0.48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3" name="Text Box 45"/>
          <p:cNvSpPr txBox="1">
            <a:spLocks noChangeArrowheads="1"/>
          </p:cNvSpPr>
          <p:nvPr/>
        </p:nvSpPr>
        <p:spPr bwMode="auto">
          <a:xfrm>
            <a:off x="9829800" y="2362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0.49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4" name="Line 46"/>
          <p:cNvSpPr>
            <a:spLocks noChangeShapeType="1"/>
          </p:cNvSpPr>
          <p:nvPr/>
        </p:nvSpPr>
        <p:spPr bwMode="auto">
          <a:xfrm flipV="1">
            <a:off x="2819400" y="40386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5" name="Line 47"/>
          <p:cNvSpPr>
            <a:spLocks noChangeShapeType="1"/>
          </p:cNvSpPr>
          <p:nvPr/>
        </p:nvSpPr>
        <p:spPr bwMode="auto">
          <a:xfrm flipV="1">
            <a:off x="41910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6" name="Line 48"/>
          <p:cNvSpPr>
            <a:spLocks noChangeShapeType="1"/>
          </p:cNvSpPr>
          <p:nvPr/>
        </p:nvSpPr>
        <p:spPr bwMode="auto">
          <a:xfrm flipV="1">
            <a:off x="55626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7" name="Line 49"/>
          <p:cNvSpPr>
            <a:spLocks noChangeShapeType="1"/>
          </p:cNvSpPr>
          <p:nvPr/>
        </p:nvSpPr>
        <p:spPr bwMode="auto">
          <a:xfrm flipV="1">
            <a:off x="6553200" y="3886200"/>
            <a:ext cx="228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8" name="Line 50"/>
          <p:cNvSpPr>
            <a:spLocks noChangeShapeType="1"/>
          </p:cNvSpPr>
          <p:nvPr/>
        </p:nvSpPr>
        <p:spPr bwMode="auto">
          <a:xfrm flipV="1">
            <a:off x="7086600" y="3886200"/>
            <a:ext cx="4572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9" name="Line 51"/>
          <p:cNvSpPr>
            <a:spLocks noChangeShapeType="1"/>
          </p:cNvSpPr>
          <p:nvPr/>
        </p:nvSpPr>
        <p:spPr bwMode="auto">
          <a:xfrm flipV="1">
            <a:off x="7239000" y="4419600"/>
            <a:ext cx="60960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0" name="Line 52"/>
          <p:cNvSpPr>
            <a:spLocks noChangeShapeType="1"/>
          </p:cNvSpPr>
          <p:nvPr/>
        </p:nvSpPr>
        <p:spPr bwMode="auto">
          <a:xfrm flipV="1">
            <a:off x="86106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1" name="Line 53"/>
          <p:cNvSpPr>
            <a:spLocks noChangeShapeType="1"/>
          </p:cNvSpPr>
          <p:nvPr/>
        </p:nvSpPr>
        <p:spPr bwMode="auto">
          <a:xfrm flipH="1" flipV="1">
            <a:off x="9677400" y="45720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2" name="Line 54"/>
          <p:cNvSpPr>
            <a:spLocks noChangeShapeType="1"/>
          </p:cNvSpPr>
          <p:nvPr/>
        </p:nvSpPr>
        <p:spPr bwMode="auto">
          <a:xfrm flipH="1" flipV="1">
            <a:off x="10287000" y="3733800"/>
            <a:ext cx="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3" name="Text Box 55"/>
          <p:cNvSpPr txBox="1">
            <a:spLocks noChangeArrowheads="1"/>
          </p:cNvSpPr>
          <p:nvPr/>
        </p:nvSpPr>
        <p:spPr bwMode="auto">
          <a:xfrm>
            <a:off x="2362200" y="4572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0.89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4" name="Text Box 56"/>
          <p:cNvSpPr txBox="1">
            <a:spLocks noChangeArrowheads="1"/>
          </p:cNvSpPr>
          <p:nvPr/>
        </p:nvSpPr>
        <p:spPr bwMode="auto">
          <a:xfrm>
            <a:off x="3733800" y="4495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0.60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5" name="Text Box 57"/>
          <p:cNvSpPr txBox="1">
            <a:spLocks noChangeArrowheads="1"/>
          </p:cNvSpPr>
          <p:nvPr/>
        </p:nvSpPr>
        <p:spPr bwMode="auto">
          <a:xfrm>
            <a:off x="5105400" y="4495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6" name="Text Box 58"/>
          <p:cNvSpPr txBox="1">
            <a:spLocks noChangeArrowheads="1"/>
          </p:cNvSpPr>
          <p:nvPr/>
        </p:nvSpPr>
        <p:spPr bwMode="auto">
          <a:xfrm>
            <a:off x="5943600" y="4267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0.56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7" name="Text Box 59"/>
          <p:cNvSpPr txBox="1">
            <a:spLocks noChangeArrowheads="1"/>
          </p:cNvSpPr>
          <p:nvPr/>
        </p:nvSpPr>
        <p:spPr bwMode="auto">
          <a:xfrm>
            <a:off x="6629400" y="45720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8" name="Text Box 60"/>
          <p:cNvSpPr txBox="1">
            <a:spLocks noChangeArrowheads="1"/>
          </p:cNvSpPr>
          <p:nvPr/>
        </p:nvSpPr>
        <p:spPr bwMode="auto">
          <a:xfrm>
            <a:off x="6781800" y="5105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9" name="Text Box 61"/>
          <p:cNvSpPr txBox="1">
            <a:spLocks noChangeArrowheads="1"/>
          </p:cNvSpPr>
          <p:nvPr/>
        </p:nvSpPr>
        <p:spPr bwMode="auto">
          <a:xfrm>
            <a:off x="8153400" y="56388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0.88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0" name="Text Box 62"/>
          <p:cNvSpPr txBox="1">
            <a:spLocks noChangeArrowheads="1"/>
          </p:cNvSpPr>
          <p:nvPr/>
        </p:nvSpPr>
        <p:spPr bwMode="auto">
          <a:xfrm>
            <a:off x="9296400" y="54864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1" name="Text Box 63"/>
          <p:cNvSpPr txBox="1">
            <a:spLocks noChangeArrowheads="1"/>
          </p:cNvSpPr>
          <p:nvPr/>
        </p:nvSpPr>
        <p:spPr bwMode="auto">
          <a:xfrm>
            <a:off x="9829800" y="4648200"/>
            <a:ext cx="838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cxnSp>
        <p:nvCxnSpPr>
          <p:cNvPr id="36922" name="AutoShape 65"/>
          <p:cNvCxnSpPr>
            <a:cxnSpLocks noChangeShapeType="1"/>
            <a:stCxn id="36870" idx="0"/>
            <a:endCxn id="36869" idx="0"/>
          </p:cNvCxnSpPr>
          <p:nvPr/>
        </p:nvCxnSpPr>
        <p:spPr bwMode="auto">
          <a:xfrm rot="16200000">
            <a:off x="4914900" y="876300"/>
            <a:ext cx="152400" cy="2514600"/>
          </a:xfrm>
          <a:prstGeom prst="curvedConnector3">
            <a:avLst>
              <a:gd name="adj1" fmla="val 25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3" name="AutoShape 66"/>
          <p:cNvCxnSpPr>
            <a:cxnSpLocks noChangeShapeType="1"/>
            <a:stCxn id="36869" idx="7"/>
            <a:endCxn id="36871" idx="0"/>
          </p:cNvCxnSpPr>
          <p:nvPr/>
        </p:nvCxnSpPr>
        <p:spPr bwMode="auto">
          <a:xfrm rot="16200000">
            <a:off x="7789863" y="1130301"/>
            <a:ext cx="46038" cy="2052637"/>
          </a:xfrm>
          <a:prstGeom prst="curvedConnector3">
            <a:avLst>
              <a:gd name="adj1" fmla="val 762069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4" name="AutoShape 67"/>
          <p:cNvCxnSpPr>
            <a:cxnSpLocks noChangeShapeType="1"/>
            <a:stCxn id="36870" idx="7"/>
            <a:endCxn id="36871" idx="1"/>
          </p:cNvCxnSpPr>
          <p:nvPr/>
        </p:nvCxnSpPr>
        <p:spPr bwMode="auto">
          <a:xfrm rot="16200000">
            <a:off x="6248401" y="279401"/>
            <a:ext cx="76200" cy="4029075"/>
          </a:xfrm>
          <a:prstGeom prst="curvedConnector3">
            <a:avLst>
              <a:gd name="adj1" fmla="val 560417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925" name="Text Box 68"/>
          <p:cNvSpPr txBox="1">
            <a:spLocks noChangeArrowheads="1"/>
          </p:cNvSpPr>
          <p:nvPr/>
        </p:nvSpPr>
        <p:spPr bwMode="auto">
          <a:xfrm>
            <a:off x="3124200" y="2438400"/>
            <a:ext cx="1143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S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6" name="Text Box 69"/>
          <p:cNvSpPr txBox="1">
            <a:spLocks noChangeArrowheads="1"/>
          </p:cNvSpPr>
          <p:nvPr/>
        </p:nvSpPr>
        <p:spPr bwMode="auto">
          <a:xfrm>
            <a:off x="5714999" y="2209799"/>
            <a:ext cx="10715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Switch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7" name="Text Box 70"/>
          <p:cNvSpPr txBox="1">
            <a:spLocks noChangeArrowheads="1"/>
          </p:cNvSpPr>
          <p:nvPr/>
        </p:nvSpPr>
        <p:spPr bwMode="auto">
          <a:xfrm>
            <a:off x="8229600" y="2286000"/>
            <a:ext cx="1371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Sustained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28" name="Text Box 71"/>
          <p:cNvSpPr txBox="1">
            <a:spLocks noChangeArrowheads="1"/>
          </p:cNvSpPr>
          <p:nvPr/>
        </p:nvSpPr>
        <p:spPr bwMode="auto">
          <a:xfrm>
            <a:off x="4419600" y="1447800"/>
            <a:ext cx="914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latin typeface="Times New Roman" panose="02020603050405020304" pitchFamily="18" charset="0"/>
              </a:rPr>
              <a:t>0.62</a:t>
            </a:r>
          </a:p>
        </p:txBody>
      </p:sp>
      <p:sp>
        <p:nvSpPr>
          <p:cNvPr id="36929" name="Text Box 72"/>
          <p:cNvSpPr txBox="1">
            <a:spLocks noChangeArrowheads="1"/>
          </p:cNvSpPr>
          <p:nvPr/>
        </p:nvSpPr>
        <p:spPr bwMode="auto">
          <a:xfrm>
            <a:off x="7391400" y="1447800"/>
            <a:ext cx="1219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0.58</a:t>
            </a:r>
          </a:p>
        </p:txBody>
      </p:sp>
      <p:sp>
        <p:nvSpPr>
          <p:cNvPr id="36930" name="Text Box 73"/>
          <p:cNvSpPr txBox="1">
            <a:spLocks noChangeArrowheads="1"/>
          </p:cNvSpPr>
          <p:nvPr/>
        </p:nvSpPr>
        <p:spPr bwMode="auto">
          <a:xfrm>
            <a:off x="5943600" y="15240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0.34</a:t>
            </a:r>
          </a:p>
        </p:txBody>
      </p:sp>
      <p:sp>
        <p:nvSpPr>
          <p:cNvPr id="36931" name="Text Box 77"/>
          <p:cNvSpPr txBox="1">
            <a:spLocks noChangeArrowheads="1"/>
          </p:cNvSpPr>
          <p:nvPr/>
        </p:nvSpPr>
        <p:spPr bwMode="auto">
          <a:xfrm>
            <a:off x="7620001" y="3962400"/>
            <a:ext cx="10054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latin typeface="Times New Roman" panose="02020603050405020304" pitchFamily="18" charset="0"/>
              </a:rPr>
              <a:t>Dualtask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36932" name="Text Box 78"/>
          <p:cNvSpPr txBox="1">
            <a:spLocks noChangeArrowheads="1"/>
          </p:cNvSpPr>
          <p:nvPr/>
        </p:nvSpPr>
        <p:spPr bwMode="auto">
          <a:xfrm>
            <a:off x="9372601" y="3276600"/>
            <a:ext cx="7489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smtClean="0">
                <a:latin typeface="Times New Roman" panose="02020603050405020304" pitchFamily="18" charset="0"/>
              </a:rPr>
              <a:t>walk1</a:t>
            </a:r>
            <a:endParaRPr lang="en-GB" altLang="en-US" dirty="0">
              <a:latin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52800" y="241780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Select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80585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Growth models using latent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Latent factors representing each time point score</a:t>
            </a:r>
          </a:p>
          <a:p>
            <a:r>
              <a:rPr lang="en-GB" dirty="0" smtClean="0"/>
              <a:t>Intercepts to all times</a:t>
            </a:r>
          </a:p>
          <a:p>
            <a:r>
              <a:rPr lang="en-GB" dirty="0" smtClean="0"/>
              <a:t>Slope looking at change between time points</a:t>
            </a:r>
          </a:p>
          <a:p>
            <a:r>
              <a:rPr lang="en-GB" dirty="0" smtClean="0"/>
              <a:t>Linear slope usually fitted with values of 0,1,2,3.. </a:t>
            </a:r>
            <a:r>
              <a:rPr lang="en-GB" dirty="0"/>
              <a:t>b</a:t>
            </a:r>
            <a:r>
              <a:rPr lang="en-GB" dirty="0" smtClean="0"/>
              <a:t>etween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273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733" y="619125"/>
            <a:ext cx="10515600" cy="1325563"/>
          </a:xfrm>
        </p:spPr>
        <p:txBody>
          <a:bodyPr/>
          <a:lstStyle/>
          <a:p>
            <a:r>
              <a:rPr lang="en-GB" dirty="0" smtClean="0"/>
              <a:t>Variance components derivation: 5 time points BDI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Expected Mean Squares	</a:t>
            </a:r>
          </a:p>
          <a:p>
            <a:pPr marL="0" indent="0">
              <a:buNone/>
            </a:pPr>
            <a:r>
              <a:rPr lang="en-GB" dirty="0"/>
              <a:t>Variance Component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Source	 </a:t>
            </a:r>
            <a:r>
              <a:rPr lang="en-GB" dirty="0" err="1"/>
              <a:t>Var</a:t>
            </a:r>
            <a:r>
              <a:rPr lang="en-GB" dirty="0"/>
              <a:t>(Participant)    </a:t>
            </a:r>
            <a:r>
              <a:rPr lang="en-GB" dirty="0" err="1"/>
              <a:t>Var</a:t>
            </a:r>
            <a:r>
              <a:rPr lang="en-GB" dirty="0"/>
              <a:t>(Error)	Quadratic Term	</a:t>
            </a:r>
          </a:p>
          <a:p>
            <a:pPr marL="0" indent="0">
              <a:buNone/>
            </a:pPr>
            <a:r>
              <a:rPr lang="en-GB" dirty="0"/>
              <a:t>Intercept	            5.000	                 1.000	  Intercept </a:t>
            </a:r>
          </a:p>
          <a:p>
            <a:pPr marL="0" indent="0">
              <a:buNone/>
            </a:pPr>
            <a:r>
              <a:rPr lang="en-GB" dirty="0"/>
              <a:t>Participant	            5.000	                 1.000	             	</a:t>
            </a:r>
          </a:p>
          <a:p>
            <a:pPr marL="0" indent="0">
              <a:buNone/>
            </a:pPr>
            <a:r>
              <a:rPr lang="en-GB" dirty="0"/>
              <a:t>Error	             </a:t>
            </a:r>
            <a:r>
              <a:rPr lang="en-GB" dirty="0" smtClean="0"/>
              <a:t>	.</a:t>
            </a:r>
            <a:r>
              <a:rPr lang="en-GB" dirty="0"/>
              <a:t>000	                 1.000                              		</a:t>
            </a:r>
          </a:p>
          <a:p>
            <a:pPr marL="0" indent="0">
              <a:buNone/>
            </a:pPr>
            <a:r>
              <a:rPr lang="en-GB" dirty="0"/>
              <a:t>Dependent Variable: BDI</a:t>
            </a:r>
          </a:p>
          <a:p>
            <a:r>
              <a:rPr lang="en-GB" dirty="0"/>
              <a:t>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5639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 Growth Curve</a:t>
            </a:r>
            <a:endParaRPr lang="en-GB" dirty="0"/>
          </a:p>
        </p:txBody>
      </p:sp>
      <p:sp>
        <p:nvSpPr>
          <p:cNvPr id="4" name="Oval 4"/>
          <p:cNvSpPr>
            <a:spLocks noGrp="1" noChangeArrowheads="1"/>
          </p:cNvSpPr>
          <p:nvPr>
            <p:ph idx="1"/>
          </p:nvPr>
        </p:nvSpPr>
        <p:spPr bwMode="auto">
          <a:xfrm>
            <a:off x="1701800" y="4382558"/>
            <a:ext cx="2870200" cy="1273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indent="0">
              <a:buNone/>
            </a:pPr>
            <a:r>
              <a:rPr lang="en-GB" dirty="0" smtClean="0"/>
              <a:t>    Intercept</a:t>
            </a:r>
            <a:endParaRPr lang="en-GB" dirty="0"/>
          </a:p>
        </p:txBody>
      </p:sp>
      <p:sp>
        <p:nvSpPr>
          <p:cNvPr id="5" name="Oval 4"/>
          <p:cNvSpPr txBox="1">
            <a:spLocks noChangeArrowheads="1"/>
          </p:cNvSpPr>
          <p:nvPr/>
        </p:nvSpPr>
        <p:spPr bwMode="auto">
          <a:xfrm>
            <a:off x="6612466" y="4382558"/>
            <a:ext cx="2870200" cy="12731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       Slope</a:t>
            </a:r>
            <a:endParaRPr lang="en-GB" dirty="0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H="1" flipV="1">
            <a:off x="1998133" y="3109383"/>
            <a:ext cx="1359957" cy="1273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H="1" flipV="1">
            <a:off x="6776016" y="2877740"/>
            <a:ext cx="913836" cy="135559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 flipV="1">
            <a:off x="3332480" y="2917824"/>
            <a:ext cx="3403809" cy="152947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 flipV="1">
            <a:off x="3479800" y="3303879"/>
            <a:ext cx="5095877" cy="108185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03866" y="2065867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800348" y="2003425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288108" y="1952060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343901" y="2301611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506472" y="235693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T1</a:t>
            </a:r>
            <a:endParaRPr lang="en-GB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2938993" y="2277003"/>
            <a:ext cx="630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T2</a:t>
            </a:r>
            <a:endParaRPr lang="en-GB" sz="2400" b="1" dirty="0"/>
          </a:p>
        </p:txBody>
      </p:sp>
      <p:sp>
        <p:nvSpPr>
          <p:cNvPr id="18" name="Rectangle 17"/>
          <p:cNvSpPr/>
          <p:nvPr/>
        </p:nvSpPr>
        <p:spPr>
          <a:xfrm flipH="1">
            <a:off x="6494459" y="2288130"/>
            <a:ext cx="973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T3</a:t>
            </a:r>
            <a:endParaRPr lang="en-GB" sz="2400" b="1" dirty="0"/>
          </a:p>
        </p:txBody>
      </p:sp>
      <p:sp>
        <p:nvSpPr>
          <p:cNvPr id="19" name="Rectangle 18"/>
          <p:cNvSpPr/>
          <p:nvPr/>
        </p:nvSpPr>
        <p:spPr>
          <a:xfrm>
            <a:off x="8575677" y="2574145"/>
            <a:ext cx="682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T4</a:t>
            </a:r>
            <a:endParaRPr lang="en-GB" sz="2400" b="1" dirty="0"/>
          </a:p>
        </p:txBody>
      </p:sp>
      <p:sp>
        <p:nvSpPr>
          <p:cNvPr id="20" name="Rectangle 19"/>
          <p:cNvSpPr/>
          <p:nvPr/>
        </p:nvSpPr>
        <p:spPr>
          <a:xfrm>
            <a:off x="6599765" y="364876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1</a:t>
            </a:r>
          </a:p>
        </p:txBody>
      </p:sp>
      <p:sp>
        <p:nvSpPr>
          <p:cNvPr id="21" name="Rectangle 20"/>
          <p:cNvSpPr/>
          <p:nvPr/>
        </p:nvSpPr>
        <p:spPr>
          <a:xfrm flipH="1">
            <a:off x="5662648" y="2934546"/>
            <a:ext cx="396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2" name="Rectangle 21"/>
          <p:cNvSpPr/>
          <p:nvPr/>
        </p:nvSpPr>
        <p:spPr>
          <a:xfrm>
            <a:off x="3331631" y="330387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3" name="Rectangle 22"/>
          <p:cNvSpPr/>
          <p:nvPr/>
        </p:nvSpPr>
        <p:spPr>
          <a:xfrm>
            <a:off x="2370667" y="3230562"/>
            <a:ext cx="3933082" cy="383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24" name="Line 12"/>
          <p:cNvSpPr>
            <a:spLocks noChangeShapeType="1"/>
          </p:cNvSpPr>
          <p:nvPr/>
        </p:nvSpPr>
        <p:spPr bwMode="auto">
          <a:xfrm flipH="1" flipV="1">
            <a:off x="3578224" y="3031712"/>
            <a:ext cx="4111628" cy="13065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H="1" flipV="1">
            <a:off x="2150533" y="3261783"/>
            <a:ext cx="1359957" cy="12731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 flipV="1">
            <a:off x="7729579" y="3355099"/>
            <a:ext cx="858490" cy="87823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12"/>
          <p:cNvSpPr>
            <a:spLocks noChangeShapeType="1"/>
          </p:cNvSpPr>
          <p:nvPr/>
        </p:nvSpPr>
        <p:spPr bwMode="auto">
          <a:xfrm flipV="1">
            <a:off x="3505410" y="3005693"/>
            <a:ext cx="135788" cy="14416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Line 12"/>
          <p:cNvSpPr>
            <a:spLocks noChangeShapeType="1"/>
          </p:cNvSpPr>
          <p:nvPr/>
        </p:nvSpPr>
        <p:spPr bwMode="auto">
          <a:xfrm>
            <a:off x="1727200" y="1456267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Line 12"/>
          <p:cNvSpPr>
            <a:spLocks noChangeShapeType="1"/>
          </p:cNvSpPr>
          <p:nvPr/>
        </p:nvSpPr>
        <p:spPr bwMode="auto">
          <a:xfrm>
            <a:off x="3235941" y="1386412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>
            <a:off x="6741250" y="1321703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" name="Line 12"/>
          <p:cNvSpPr>
            <a:spLocks noChangeShapeType="1"/>
          </p:cNvSpPr>
          <p:nvPr/>
        </p:nvSpPr>
        <p:spPr bwMode="auto">
          <a:xfrm>
            <a:off x="8801101" y="1657274"/>
            <a:ext cx="4058" cy="61189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756349" y="30473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199380" y="3057649"/>
            <a:ext cx="235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95938" y="36766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542108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lavaan.org - Growth curv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063" y="1825625"/>
            <a:ext cx="609187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0757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025" y="754038"/>
            <a:ext cx="2901948" cy="1304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Repeated measures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94306" y="2574757"/>
            <a:ext cx="1603387" cy="92667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636294" y="2574757"/>
            <a:ext cx="1588169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7536" y="2574757"/>
            <a:ext cx="1603387" cy="9266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0650" y="2847290"/>
            <a:ext cx="890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82654" y="2847290"/>
            <a:ext cx="842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36505" y="2847290"/>
            <a:ext cx="842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3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194188" y="3392904"/>
            <a:ext cx="721239" cy="8903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55126" y="3444165"/>
            <a:ext cx="24063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03548" y="3392904"/>
            <a:ext cx="553453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911642" y="1786162"/>
            <a:ext cx="1997242" cy="776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2"/>
          </p:cNvCxnSpPr>
          <p:nvPr/>
        </p:nvCxnSpPr>
        <p:spPr>
          <a:xfrm>
            <a:off x="6095999" y="2058695"/>
            <a:ext cx="0" cy="388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6973" y="1786162"/>
            <a:ext cx="1789532" cy="7763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772730" y="3337122"/>
            <a:ext cx="673770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068386" y="3489155"/>
            <a:ext cx="1" cy="871797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71279" y="3392904"/>
            <a:ext cx="625642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643677" y="3389332"/>
            <a:ext cx="553452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7" idx="2"/>
          </p:cNvCxnSpPr>
          <p:nvPr/>
        </p:nvCxnSpPr>
        <p:spPr>
          <a:xfrm flipH="1">
            <a:off x="9769229" y="3501429"/>
            <a:ext cx="1" cy="8840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0351372" y="3396903"/>
            <a:ext cx="545018" cy="69783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81077" y="4276973"/>
            <a:ext cx="742757" cy="42566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172" y="4333253"/>
            <a:ext cx="768163" cy="445047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6085" y="4322559"/>
            <a:ext cx="768163" cy="44504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480" y="4100035"/>
            <a:ext cx="768163" cy="445047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476" y="4410961"/>
            <a:ext cx="768163" cy="44504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577" y="4100095"/>
            <a:ext cx="768163" cy="445047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9595" y="4162974"/>
            <a:ext cx="768163" cy="445047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5147" y="4447781"/>
            <a:ext cx="768163" cy="44504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9886" y="4138428"/>
            <a:ext cx="768163" cy="44504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663348" y="4355757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SG1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2074830" y="4385497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RG1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3272130" y="435878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MG1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4549677" y="4162974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SG2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5811393" y="4435676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RG2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924824" y="412235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MG2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8355415" y="4183465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SG3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9504334" y="4490020"/>
            <a:ext cx="57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RG3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10719897" y="4183465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MG3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3487800" y="18049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8607086" y="19194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2" name="TextBox 71"/>
          <p:cNvSpPr txBox="1"/>
          <p:nvPr/>
        </p:nvSpPr>
        <p:spPr>
          <a:xfrm>
            <a:off x="741145" y="2415605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baseline="30000" dirty="0" smtClean="0">
                <a:latin typeface="Symbol" panose="05050102010706020507" pitchFamily="18" charset="2"/>
              </a:rPr>
              <a:t>2 </a:t>
            </a:r>
            <a:r>
              <a:rPr lang="en-GB" dirty="0" smtClean="0">
                <a:latin typeface="Symbol" panose="05050102010706020507" pitchFamily="18" charset="2"/>
              </a:rPr>
              <a:t> =1</a:t>
            </a:r>
            <a:endParaRPr lang="en-GB" baseline="30000" dirty="0">
              <a:latin typeface="Symbol" panose="05050102010706020507" pitchFamily="18" charset="2"/>
            </a:endParaRPr>
          </a:p>
        </p:txBody>
      </p:sp>
      <p:cxnSp>
        <p:nvCxnSpPr>
          <p:cNvPr id="74" name="Straight Arrow Connector 73"/>
          <p:cNvCxnSpPr>
            <a:stCxn id="72" idx="2"/>
          </p:cNvCxnSpPr>
          <p:nvPr/>
        </p:nvCxnSpPr>
        <p:spPr>
          <a:xfrm>
            <a:off x="1110798" y="2784937"/>
            <a:ext cx="369652" cy="1700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7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298" y="2495170"/>
            <a:ext cx="451143" cy="249958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6103" y="2611832"/>
            <a:ext cx="451143" cy="249958"/>
          </a:xfrm>
          <a:prstGeom prst="rect">
            <a:avLst/>
          </a:prstGeom>
        </p:spPr>
      </p:pic>
      <p:cxnSp>
        <p:nvCxnSpPr>
          <p:cNvPr id="78" name="Straight Arrow Connector 77"/>
          <p:cNvCxnSpPr/>
          <p:nvPr/>
        </p:nvCxnSpPr>
        <p:spPr>
          <a:xfrm flipV="1">
            <a:off x="940026" y="4856008"/>
            <a:ext cx="0" cy="54376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2551" y="4800192"/>
            <a:ext cx="164606" cy="627942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5499" y="4725089"/>
            <a:ext cx="164606" cy="627942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2913" y="4521432"/>
            <a:ext cx="164606" cy="627942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155" y="4829723"/>
            <a:ext cx="164606" cy="627942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7244" y="4531058"/>
            <a:ext cx="164606" cy="627942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2508" y="4595036"/>
            <a:ext cx="164606" cy="627942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5456" y="4829723"/>
            <a:ext cx="164606" cy="62794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07548" y="4563410"/>
            <a:ext cx="164606" cy="627942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3697" y="3115029"/>
            <a:ext cx="164606" cy="627942"/>
          </a:xfrm>
          <a:prstGeom prst="rect">
            <a:avLst/>
          </a:prstGeom>
        </p:spPr>
      </p:pic>
      <p:sp>
        <p:nvSpPr>
          <p:cNvPr id="108" name="Arc 107"/>
          <p:cNvSpPr/>
          <p:nvPr/>
        </p:nvSpPr>
        <p:spPr>
          <a:xfrm rot="10740000">
            <a:off x="948038" y="4090553"/>
            <a:ext cx="3845202" cy="2381547"/>
          </a:xfrm>
          <a:prstGeom prst="arc">
            <a:avLst>
              <a:gd name="adj1" fmla="val 10766813"/>
              <a:gd name="adj2" fmla="val 2131791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7208" y="5550416"/>
            <a:ext cx="3865199" cy="1255885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5016" y="5343437"/>
            <a:ext cx="3865199" cy="1255885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8323" y="5418090"/>
            <a:ext cx="3865199" cy="1255885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1538" y="5555981"/>
            <a:ext cx="3865199" cy="1165624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1658" y="5233817"/>
            <a:ext cx="3865199" cy="1255885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555" y="5570456"/>
            <a:ext cx="7654952" cy="1255885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59473" y="5254803"/>
            <a:ext cx="7657240" cy="1255885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5016" y="5345315"/>
            <a:ext cx="7657240" cy="1255885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1065" y="2429202"/>
            <a:ext cx="2213040" cy="652329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3158" y="2535198"/>
            <a:ext cx="2213040" cy="652329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41335" y="1981191"/>
            <a:ext cx="7042168" cy="697260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8502508" y="558265"/>
            <a:ext cx="2895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Additional constraint needed loadings SG1=SG2=SG3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38148" y="352297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00275" y="332015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=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8592380" y="339756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9657412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Ability scores over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Science</a:t>
            </a:r>
          </a:p>
          <a:p>
            <a:r>
              <a:rPr lang="en-GB" dirty="0" smtClean="0"/>
              <a:t>Reading</a:t>
            </a:r>
          </a:p>
          <a:p>
            <a:r>
              <a:rPr lang="en-GB" dirty="0" smtClean="0"/>
              <a:t>Mathematics</a:t>
            </a:r>
          </a:p>
          <a:p>
            <a:endParaRPr lang="en-GB" dirty="0"/>
          </a:p>
          <a:p>
            <a:r>
              <a:rPr lang="en-GB" dirty="0" smtClean="0"/>
              <a:t>2108 schoolchildren taken each at 3, 5 and 8 years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0996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Estimated means (intercepts</a:t>
            </a:r>
            <a:r>
              <a:rPr lang="en-GB" dirty="0" smtClean="0"/>
              <a:t>) different factor means</a:t>
            </a:r>
            <a:r>
              <a:rPr lang="en-GB" smtClean="0"/>
              <a:t>, ability means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185696"/>
              </p:ext>
            </p:extLst>
          </p:nvPr>
        </p:nvGraphicFramePr>
        <p:xfrm>
          <a:off x="2726267" y="2074333"/>
          <a:ext cx="8128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94714258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0141012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7789151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6519418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606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3 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50.99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99.71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768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3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127.26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99.74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19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26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5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65.25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151.09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124.34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1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5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126.65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102.90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712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333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8 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84.89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172.04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142.46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224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Grade 8 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116.43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98.54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237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2329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 indices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682067" cy="4321175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User Model versus Baseline Model:</a:t>
            </a:r>
          </a:p>
          <a:p>
            <a:endParaRPr lang="en-GB" dirty="0"/>
          </a:p>
          <a:p>
            <a:r>
              <a:rPr lang="en-GB" dirty="0"/>
              <a:t>  Comparative Fit Index (CFI)                    0.998</a:t>
            </a:r>
          </a:p>
          <a:p>
            <a:r>
              <a:rPr lang="en-GB" dirty="0"/>
              <a:t>  Tucker-Lewis Index (TLI)                       </a:t>
            </a:r>
            <a:r>
              <a:rPr lang="en-GB" dirty="0" smtClean="0"/>
              <a:t>0.996</a:t>
            </a:r>
            <a:endParaRPr lang="en-GB" dirty="0"/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Robust Comparative Fit Index (CFI)             0.998</a:t>
            </a:r>
          </a:p>
          <a:p>
            <a:r>
              <a:rPr lang="en-GB" dirty="0"/>
              <a:t>  Robust Tucker-Lewis Index (TLI)                0.995</a:t>
            </a:r>
          </a:p>
          <a:p>
            <a:endParaRPr lang="en-GB" dirty="0"/>
          </a:p>
          <a:p>
            <a:r>
              <a:rPr lang="en-GB" dirty="0" err="1"/>
              <a:t>Loglikelihood</a:t>
            </a:r>
            <a:r>
              <a:rPr lang="en-GB" dirty="0"/>
              <a:t> and Information Criteria:</a:t>
            </a:r>
          </a:p>
          <a:p>
            <a:endParaRPr lang="en-GB" dirty="0"/>
          </a:p>
          <a:p>
            <a:r>
              <a:rPr lang="en-GB" dirty="0"/>
              <a:t>  </a:t>
            </a:r>
            <a:r>
              <a:rPr lang="en-GB" dirty="0" err="1"/>
              <a:t>Loglikelihood</a:t>
            </a:r>
            <a:r>
              <a:rPr lang="en-GB" dirty="0"/>
              <a:t> user model (H0)             -41918.095</a:t>
            </a:r>
          </a:p>
          <a:p>
            <a:r>
              <a:rPr lang="en-GB" dirty="0"/>
              <a:t>  </a:t>
            </a:r>
            <a:r>
              <a:rPr lang="en-GB" dirty="0" err="1"/>
              <a:t>Loglikelihood</a:t>
            </a:r>
            <a:r>
              <a:rPr lang="en-GB" dirty="0"/>
              <a:t> unrestricted model (H1)     -41900.334</a:t>
            </a:r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</a:t>
            </a:r>
            <a:r>
              <a:rPr lang="en-GB" dirty="0" err="1"/>
              <a:t>Akaike</a:t>
            </a:r>
            <a:r>
              <a:rPr lang="en-GB" dirty="0"/>
              <a:t> (AIC)                               83914.190</a:t>
            </a:r>
          </a:p>
          <a:p>
            <a:r>
              <a:rPr lang="en-GB" dirty="0"/>
              <a:t>  Bayesian (BIC)                             84120.830</a:t>
            </a:r>
          </a:p>
          <a:p>
            <a:r>
              <a:rPr lang="en-GB" dirty="0"/>
              <a:t>  Sample-size adjusted Bayesian (SABIC)      83996.938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257800" y="21315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Model Test User Model:</a:t>
            </a:r>
          </a:p>
          <a:p>
            <a:r>
              <a:rPr lang="en-GB" dirty="0"/>
              <a:t>                                                      </a:t>
            </a:r>
          </a:p>
          <a:p>
            <a:r>
              <a:rPr lang="en-GB" dirty="0"/>
              <a:t>  Test statistic                                </a:t>
            </a:r>
            <a:r>
              <a:rPr lang="en-GB" dirty="0" smtClean="0"/>
              <a:t>             35.522</a:t>
            </a:r>
            <a:endParaRPr lang="en-GB" dirty="0"/>
          </a:p>
          <a:p>
            <a:r>
              <a:rPr lang="en-GB" dirty="0"/>
              <a:t>  Degrees of freedom                                15</a:t>
            </a:r>
          </a:p>
          <a:p>
            <a:r>
              <a:rPr lang="en-GB" dirty="0"/>
              <a:t>  P-value (Chi-square)                           0.002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37867" y="4724400"/>
            <a:ext cx="395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Rule of thumb for chi-square: 35.5/15&lt;3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653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28877"/>
            <a:ext cx="10515600" cy="1325563"/>
          </a:xfrm>
        </p:spPr>
        <p:txBody>
          <a:bodyPr/>
          <a:lstStyle/>
          <a:p>
            <a:r>
              <a:rPr lang="en-GB" dirty="0"/>
              <a:t>Derivation of variance components (5 time points on BDI scores)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9446" y="2739312"/>
            <a:ext cx="6133108" cy="25239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284966" y="3801238"/>
                <a:ext cx="550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4966" y="3801238"/>
                <a:ext cx="550215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405342" y="3847404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ERROR(SUBJECTS)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7405342" y="4047459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ERROR(TIME W SUBS) </a:t>
            </a:r>
            <a:endParaRPr lang="en-GB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211637" y="4808917"/>
                <a:ext cx="629595" cy="434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1637" y="4808917"/>
                <a:ext cx="629595" cy="43447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781800" y="478622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(95.832-75.418)/5=4.08, </a:t>
            </a:r>
          </a:p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VC(SUBJECTS)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2948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Multilevel models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see Field (2013) 823, 824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en-US" sz="2000" dirty="0">
                <a:latin typeface="Tahoma" pitchFamily="34" charset="0"/>
              </a:rPr>
              <a:t>Random intercepts (with the intercept term included)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β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l-GR" altLang="en-US" dirty="0"/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</a:p>
          <a:p>
            <a:endParaRPr lang="en-GB" altLang="en-US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slopes (time </a:t>
            </a:r>
            <a:r>
              <a:rPr lang="en-GB" altLang="en-US" sz="2000" dirty="0" err="1">
                <a:latin typeface="Tahoma" pitchFamily="34" charset="0"/>
              </a:rPr>
              <a:t>i</a:t>
            </a:r>
            <a:r>
              <a:rPr lang="en-GB" altLang="en-US" sz="2000" dirty="0">
                <a:latin typeface="Tahoma" pitchFamily="34" charset="0"/>
              </a:rPr>
              <a:t> on j-</a:t>
            </a:r>
            <a:r>
              <a:rPr lang="en-GB" altLang="en-US" sz="2000" dirty="0" err="1">
                <a:latin typeface="Tahoma" pitchFamily="34" charset="0"/>
              </a:rPr>
              <a:t>th</a:t>
            </a:r>
            <a:r>
              <a:rPr lang="en-GB" altLang="en-US" sz="2000" dirty="0">
                <a:latin typeface="Tahoma" pitchFamily="34" charset="0"/>
              </a:rPr>
              <a:t> person)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+(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>
                <a:latin typeface="Tahoma" pitchFamily="34" charset="0"/>
              </a:rPr>
              <a:t>) 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altLang="en-US" baseline="-25000" dirty="0">
              <a:latin typeface="Tahoma" pitchFamily="34" charset="0"/>
            </a:endParaRPr>
          </a:p>
          <a:p>
            <a:pPr lvl="2"/>
            <a:endParaRPr lang="en-GB" baseline="-25000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intercepts and random slopes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</a:t>
            </a:r>
            <a:r>
              <a:rPr lang="en-GB" altLang="en-US" baseline="-25000" dirty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)+(</a:t>
            </a:r>
            <a:r>
              <a:rPr lang="el-GR" altLang="en-US" dirty="0"/>
              <a:t>β</a:t>
            </a:r>
            <a:r>
              <a:rPr lang="en-GB" altLang="en-US" baseline="-25000" dirty="0" err="1">
                <a:latin typeface="Tahoma" pitchFamily="34" charset="0"/>
              </a:rPr>
              <a:t>i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>
                <a:latin typeface="Tahoma" pitchFamily="34" charset="0"/>
              </a:rPr>
              <a:t>t </a:t>
            </a:r>
            <a:r>
              <a:rPr lang="en-GB" altLang="en-US" dirty="0">
                <a:latin typeface="Tahoma" pitchFamily="34" charset="0"/>
              </a:rPr>
              <a:t>) 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dirty="0"/>
          </a:p>
          <a:p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Handle incomplete cases</a:t>
            </a:r>
          </a:p>
          <a:p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 for handling more than one random factor e.g. in studies featuring items tested on subjects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642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Multilevel models in 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library(lme4)</a:t>
            </a:r>
          </a:p>
          <a:p>
            <a:endParaRPr lang="en-GB" dirty="0"/>
          </a:p>
          <a:p>
            <a:r>
              <a:rPr lang="en-GB" dirty="0" err="1" smtClean="0"/>
              <a:t>Lme</a:t>
            </a:r>
            <a:r>
              <a:rPr lang="en-GB" dirty="0" smtClean="0"/>
              <a:t> continuous outcome </a:t>
            </a:r>
          </a:p>
          <a:p>
            <a:r>
              <a:rPr lang="en-GB" dirty="0" err="1" smtClean="0"/>
              <a:t>Lmer</a:t>
            </a:r>
            <a:r>
              <a:rPr lang="en-GB" dirty="0" smtClean="0"/>
              <a:t> continuous; uses slightly different syntax to </a:t>
            </a:r>
            <a:r>
              <a:rPr lang="en-GB" dirty="0" err="1" smtClean="0"/>
              <a:t>lme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Do the same thing but you can do some things with one but no the other</a:t>
            </a:r>
          </a:p>
          <a:p>
            <a:endParaRPr lang="en-GB" dirty="0"/>
          </a:p>
          <a:p>
            <a:r>
              <a:rPr lang="en-GB" dirty="0" err="1" smtClean="0"/>
              <a:t>Glmer</a:t>
            </a:r>
            <a:r>
              <a:rPr lang="en-GB" dirty="0" smtClean="0"/>
              <a:t> handles counts and binary outcome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934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slopes and intercepts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403" y="3424104"/>
            <a:ext cx="7391194" cy="30781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540933" y="182562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With the </a:t>
            </a:r>
            <a:r>
              <a:rPr lang="en-GB" b="1" dirty="0"/>
              <a:t>Random Slopes</a:t>
            </a:r>
            <a:r>
              <a:rPr lang="en-GB" dirty="0"/>
              <a:t> model we allow the slope to be estimated for each level </a:t>
            </a:r>
          </a:p>
          <a:p>
            <a:r>
              <a:rPr lang="en-GB" dirty="0"/>
              <a:t>of the higher level variable (participant)</a:t>
            </a:r>
          </a:p>
        </p:txBody>
      </p:sp>
      <p:sp>
        <p:nvSpPr>
          <p:cNvPr id="6" name="Rectangle 5"/>
          <p:cNvSpPr/>
          <p:nvPr/>
        </p:nvSpPr>
        <p:spPr>
          <a:xfrm>
            <a:off x="5774267" y="236583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Random intercepts, random slopes and their correlation, r(</a:t>
            </a:r>
            <a:r>
              <a:rPr lang="el-GR" altLang="en-US" dirty="0"/>
              <a:t>μ</a:t>
            </a:r>
            <a:r>
              <a:rPr lang="en-GB" altLang="en-US" baseline="-25000" dirty="0"/>
              <a:t>1</a:t>
            </a:r>
            <a:r>
              <a:rPr lang="en-GB" altLang="en-US" baseline="-25000" dirty="0">
                <a:latin typeface="Tahoma" pitchFamily="34" charset="0"/>
              </a:rPr>
              <a:t>j</a:t>
            </a:r>
            <a:r>
              <a:rPr lang="en-GB" altLang="en-US" dirty="0">
                <a:latin typeface="Tahoma" pitchFamily="34" charset="0"/>
              </a:rPr>
              <a:t>,</a:t>
            </a:r>
            <a:r>
              <a:rPr lang="el-GR" altLang="en-US" dirty="0"/>
              <a:t> μ</a:t>
            </a:r>
            <a:r>
              <a:rPr lang="en-GB" altLang="en-US" baseline="-25000" dirty="0"/>
              <a:t>0</a:t>
            </a:r>
            <a:r>
              <a:rPr lang="en-GB" altLang="en-US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alt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GB" altLang="en-US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altLang="en-US" dirty="0">
                <a:ea typeface="Tahoma" panose="020B0604030504040204" pitchFamily="34" charset="0"/>
                <a:cs typeface="Tahoma" panose="020B0604030504040204" pitchFamily="34" charset="0"/>
              </a:rPr>
              <a:t>usually negative since lower scores have more scope to rise over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257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GB" dirty="0" smtClean="0"/>
              <a:t>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Likelihood ratio tests as with GLMs</a:t>
            </a:r>
          </a:p>
          <a:p>
            <a:pPr marL="0" indent="0">
              <a:buNone/>
            </a:pPr>
            <a:r>
              <a:rPr lang="en-GB" dirty="0" smtClean="0"/>
              <a:t>Uses </a:t>
            </a:r>
            <a:r>
              <a:rPr lang="en-GB" dirty="0" err="1" smtClean="0"/>
              <a:t>anova</a:t>
            </a:r>
            <a:r>
              <a:rPr lang="en-GB" dirty="0" smtClean="0"/>
              <a:t>(model1, model2) to compare fits</a:t>
            </a:r>
          </a:p>
          <a:p>
            <a:endParaRPr lang="en-GB" dirty="0" smtClean="0"/>
          </a:p>
          <a:p>
            <a:r>
              <a:rPr lang="en-GB" dirty="0" smtClean="0"/>
              <a:t>Effect sizes: need to use </a:t>
            </a:r>
            <a:r>
              <a:rPr lang="en-GB" dirty="0" err="1" smtClean="0"/>
              <a:t>lme</a:t>
            </a:r>
            <a:r>
              <a:rPr lang="en-GB" dirty="0" smtClean="0"/>
              <a:t> to obtain these</a:t>
            </a:r>
          </a:p>
          <a:p>
            <a:pPr marL="0" indent="0">
              <a:buNone/>
            </a:pPr>
            <a:r>
              <a:rPr lang="en-GB" dirty="0" smtClean="0"/>
              <a:t>library(effects)</a:t>
            </a:r>
          </a:p>
          <a:p>
            <a:endParaRPr lang="en-GB" dirty="0"/>
          </a:p>
          <a:p>
            <a:r>
              <a:rPr lang="en-GB" dirty="0" smtClean="0"/>
              <a:t>Residual plot checks: uses </a:t>
            </a:r>
            <a:r>
              <a:rPr lang="en-GB" dirty="0" err="1" smtClean="0"/>
              <a:t>lme</a:t>
            </a:r>
            <a:r>
              <a:rPr lang="en-GB" dirty="0" smtClean="0"/>
              <a:t> output</a:t>
            </a:r>
          </a:p>
          <a:p>
            <a:pPr marL="0" indent="0">
              <a:buNone/>
            </a:pPr>
            <a:r>
              <a:rPr lang="en-GB" dirty="0" smtClean="0"/>
              <a:t>Normal probability plots (</a:t>
            </a:r>
            <a:r>
              <a:rPr lang="en-GB" dirty="0" err="1" smtClean="0"/>
              <a:t>qqplots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594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2111</Words>
  <Application>Microsoft Office PowerPoint</Application>
  <PresentationFormat>Widescreen</PresentationFormat>
  <Paragraphs>448</Paragraphs>
  <Slides>45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6" baseType="lpstr">
      <vt:lpstr>Arial</vt:lpstr>
      <vt:lpstr>Calibri</vt:lpstr>
      <vt:lpstr>Calibri Light</vt:lpstr>
      <vt:lpstr>Cambria Math</vt:lpstr>
      <vt:lpstr>Symbol</vt:lpstr>
      <vt:lpstr>Tahoma</vt:lpstr>
      <vt:lpstr>Times New Roman</vt:lpstr>
      <vt:lpstr>Wingdings</vt:lpstr>
      <vt:lpstr>Office Theme</vt:lpstr>
      <vt:lpstr>Worksheet</vt:lpstr>
      <vt:lpstr>Chart</vt:lpstr>
      <vt:lpstr>Changes over time </vt:lpstr>
      <vt:lpstr>Multilevel models</vt:lpstr>
      <vt:lpstr>GLMs and GLMMs</vt:lpstr>
      <vt:lpstr>Variance components derivation: 5 time points BDI</vt:lpstr>
      <vt:lpstr>Derivation of variance components (5 time points on BDI scores)</vt:lpstr>
      <vt:lpstr>Multilevel models  see Field (2013) 823, 824</vt:lpstr>
      <vt:lpstr>Multilevel models in R</vt:lpstr>
      <vt:lpstr>Random slopes and intercepts</vt:lpstr>
      <vt:lpstr>Features</vt:lpstr>
      <vt:lpstr>95% Confidence intervals for Beck score means</vt:lpstr>
      <vt:lpstr>95% Cis use lme</vt:lpstr>
      <vt:lpstr>Parameters</vt:lpstr>
      <vt:lpstr>PowerPoint Presentation</vt:lpstr>
      <vt:lpstr>Interpetation</vt:lpstr>
      <vt:lpstr>Time by group interaction LRT</vt:lpstr>
      <vt:lpstr>Orthogonal polynomials</vt:lpstr>
      <vt:lpstr>Orthogonal polynomials of learning</vt:lpstr>
      <vt:lpstr>PowerPoint Presentation</vt:lpstr>
      <vt:lpstr>Single changepoint as a regression</vt:lpstr>
      <vt:lpstr>Where is the changepoint</vt:lpstr>
      <vt:lpstr>Single changepoint</vt:lpstr>
      <vt:lpstr>Any number of  changepoints (Kashlak, 2019) </vt:lpstr>
      <vt:lpstr>Generalised Additive Models (Gams)</vt:lpstr>
      <vt:lpstr>Gam modelling of intrusions</vt:lpstr>
      <vt:lpstr>Number of Intrusions days 0-7</vt:lpstr>
      <vt:lpstr>Predicting numbers of intrusions over 10 days (James Holmes)</vt:lpstr>
      <vt:lpstr>Time series plot of intrusions using Gam</vt:lpstr>
      <vt:lpstr>Time series in gam</vt:lpstr>
      <vt:lpstr>Path Diagram:Features (1)</vt:lpstr>
      <vt:lpstr>Path Diagram: Features (2)</vt:lpstr>
      <vt:lpstr>PowerPoint Presentation</vt:lpstr>
      <vt:lpstr>Comparative Fit Index (CFI)</vt:lpstr>
      <vt:lpstr>Assessing model fit</vt:lpstr>
      <vt:lpstr>PowerPoint Presentation</vt:lpstr>
      <vt:lpstr>Other fit indices (including information criteria) are available</vt:lpstr>
      <vt:lpstr>TEACh data (Manly et al)</vt:lpstr>
      <vt:lpstr>Model fit</vt:lpstr>
      <vt:lpstr>3 Factor model</vt:lpstr>
      <vt:lpstr>Growth models using latent variables</vt:lpstr>
      <vt:lpstr>Linear Growth Curve</vt:lpstr>
      <vt:lpstr>PowerPoint Presentation</vt:lpstr>
      <vt:lpstr>Repeated measures</vt:lpstr>
      <vt:lpstr>Ability scores over time</vt:lpstr>
      <vt:lpstr>Estimated means (intercepts) different factor means, ability means</vt:lpstr>
      <vt:lpstr>Fit indices</vt:lpstr>
    </vt:vector>
  </TitlesOfParts>
  <Company>University of Cambridge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Watson</dc:creator>
  <cp:lastModifiedBy>Peter Watson</cp:lastModifiedBy>
  <cp:revision>138</cp:revision>
  <dcterms:created xsi:type="dcterms:W3CDTF">2024-01-17T12:02:18Z</dcterms:created>
  <dcterms:modified xsi:type="dcterms:W3CDTF">2024-01-26T12:07:56Z</dcterms:modified>
</cp:coreProperties>
</file>