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5"/>
  </p:notesMasterIdLst>
  <p:sldIdLst>
    <p:sldId id="327" r:id="rId3"/>
    <p:sldId id="335" r:id="rId4"/>
    <p:sldId id="362" r:id="rId5"/>
    <p:sldId id="339" r:id="rId6"/>
    <p:sldId id="258" r:id="rId7"/>
    <p:sldId id="337" r:id="rId8"/>
    <p:sldId id="331" r:id="rId9"/>
    <p:sldId id="332" r:id="rId10"/>
    <p:sldId id="334" r:id="rId11"/>
    <p:sldId id="333" r:id="rId12"/>
    <p:sldId id="340" r:id="rId13"/>
    <p:sldId id="338" r:id="rId14"/>
    <p:sldId id="352" r:id="rId15"/>
    <p:sldId id="353" r:id="rId16"/>
    <p:sldId id="269" r:id="rId17"/>
    <p:sldId id="270" r:id="rId18"/>
    <p:sldId id="272" r:id="rId19"/>
    <p:sldId id="354" r:id="rId20"/>
    <p:sldId id="348" r:id="rId21"/>
    <p:sldId id="350" r:id="rId22"/>
    <p:sldId id="351" r:id="rId23"/>
    <p:sldId id="355" r:id="rId24"/>
    <p:sldId id="361"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4" r:id="rId45"/>
    <p:sldId id="295" r:id="rId46"/>
    <p:sldId id="296" r:id="rId47"/>
    <p:sldId id="297" r:id="rId48"/>
    <p:sldId id="298" r:id="rId49"/>
    <p:sldId id="299" r:id="rId50"/>
    <p:sldId id="300" r:id="rId51"/>
    <p:sldId id="301" r:id="rId52"/>
    <p:sldId id="302" r:id="rId53"/>
    <p:sldId id="303" r:id="rId54"/>
    <p:sldId id="357" r:id="rId55"/>
    <p:sldId id="311" r:id="rId56"/>
    <p:sldId id="363" r:id="rId57"/>
    <p:sldId id="312" r:id="rId58"/>
    <p:sldId id="313" r:id="rId59"/>
    <p:sldId id="314" r:id="rId60"/>
    <p:sldId id="315" r:id="rId61"/>
    <p:sldId id="316" r:id="rId62"/>
    <p:sldId id="317" r:id="rId63"/>
    <p:sldId id="318" r:id="rId64"/>
    <p:sldId id="319" r:id="rId65"/>
    <p:sldId id="360" r:id="rId66"/>
    <p:sldId id="320" r:id="rId67"/>
    <p:sldId id="321" r:id="rId68"/>
    <p:sldId id="323" r:id="rId69"/>
    <p:sldId id="324" r:id="rId70"/>
    <p:sldId id="358" r:id="rId71"/>
    <p:sldId id="364" r:id="rId72"/>
    <p:sldId id="325" r:id="rId73"/>
    <p:sldId id="326" r:id="rId7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1644" y="-270"/>
      </p:cViewPr>
      <p:guideLst>
        <p:guide orient="horz" pos="2160"/>
        <p:guide pos="2880"/>
      </p:guideLst>
    </p:cSldViewPr>
  </p:slideViewPr>
  <p:notesTextViewPr>
    <p:cViewPr>
      <p:scale>
        <a:sx n="1" d="1"/>
        <a:sy n="1" d="1"/>
      </p:scale>
      <p:origin x="0" y="0"/>
    </p:cViewPr>
  </p:notesTextViewPr>
  <p:sorterViewPr>
    <p:cViewPr>
      <p:scale>
        <a:sx n="100" d="100"/>
        <a:sy n="100" d="100"/>
      </p:scale>
      <p:origin x="0" y="1486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977AD0-43AE-484F-9CC8-42661E5FC93F}"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GB"/>
        </a:p>
      </dgm:t>
    </dgm:pt>
    <dgm:pt modelId="{FF476081-9FB5-48F8-AAFC-39FCDCB8BDE5}">
      <dgm:prSet phldrT="[Text]" custT="1"/>
      <dgm:spPr/>
      <dgm:t>
        <a:bodyPr/>
        <a:lstStyle/>
        <a:p>
          <a:r>
            <a:rPr lang="en-GB" sz="3200" b="1" dirty="0" smtClean="0"/>
            <a:t>Phase of </a:t>
          </a:r>
          <a:r>
            <a:rPr lang="en-GB" sz="3200" b="1" dirty="0" err="1" smtClean="0"/>
            <a:t>Dx</a:t>
          </a:r>
          <a:r>
            <a:rPr lang="en-GB" sz="3200" b="1" dirty="0" smtClean="0"/>
            <a:t> process</a:t>
          </a:r>
          <a:endParaRPr lang="en-GB" sz="3200" b="1" dirty="0"/>
        </a:p>
      </dgm:t>
    </dgm:pt>
    <dgm:pt modelId="{6F13AD96-917F-467C-81BA-F54A47C8A06A}" type="parTrans" cxnId="{A359AFFA-FA62-4F19-BAE3-E5787AA9DA85}">
      <dgm:prSet/>
      <dgm:spPr/>
      <dgm:t>
        <a:bodyPr/>
        <a:lstStyle/>
        <a:p>
          <a:endParaRPr lang="en-GB"/>
        </a:p>
      </dgm:t>
    </dgm:pt>
    <dgm:pt modelId="{28E52B2B-BE43-41A1-90C5-D4F1A7356176}" type="sibTrans" cxnId="{A359AFFA-FA62-4F19-BAE3-E5787AA9DA85}">
      <dgm:prSet/>
      <dgm:spPr/>
      <dgm:t>
        <a:bodyPr/>
        <a:lstStyle/>
        <a:p>
          <a:endParaRPr lang="en-GB"/>
        </a:p>
      </dgm:t>
    </dgm:pt>
    <dgm:pt modelId="{4B10F6FF-3A18-4C2D-B83E-0F3392B8FA79}">
      <dgm:prSet phldrT="[Text]" custT="1"/>
      <dgm:spPr>
        <a:solidFill>
          <a:schemeClr val="accent2">
            <a:lumMod val="75000"/>
          </a:schemeClr>
        </a:solidFill>
      </dgm:spPr>
      <dgm:t>
        <a:bodyPr/>
        <a:lstStyle/>
        <a:p>
          <a:r>
            <a:rPr lang="en-GB" sz="2200" b="1" dirty="0" smtClean="0"/>
            <a:t>Clinical encounter</a:t>
          </a:r>
          <a:endParaRPr lang="en-GB" sz="2200" b="1" dirty="0"/>
        </a:p>
      </dgm:t>
    </dgm:pt>
    <dgm:pt modelId="{2249C954-78DE-4DB7-92DE-C3A20B38BA20}" type="parTrans" cxnId="{4FC0EEDE-CA05-407A-B570-01C43D09C344}">
      <dgm:prSet/>
      <dgm:spPr/>
      <dgm:t>
        <a:bodyPr/>
        <a:lstStyle/>
        <a:p>
          <a:endParaRPr lang="en-GB"/>
        </a:p>
      </dgm:t>
    </dgm:pt>
    <dgm:pt modelId="{B8FBF24E-785B-451B-861E-EE7840B028E1}" type="sibTrans" cxnId="{4FC0EEDE-CA05-407A-B570-01C43D09C344}">
      <dgm:prSet/>
      <dgm:spPr/>
      <dgm:t>
        <a:bodyPr/>
        <a:lstStyle/>
        <a:p>
          <a:endParaRPr lang="en-GB"/>
        </a:p>
      </dgm:t>
    </dgm:pt>
    <dgm:pt modelId="{3372979B-3CD5-41A7-A347-38AA523C0798}">
      <dgm:prSet phldrT="[Text]" custT="1"/>
      <dgm:spPr/>
      <dgm:t>
        <a:bodyPr/>
        <a:lstStyle/>
        <a:p>
          <a:r>
            <a:rPr lang="en-GB" sz="2400" b="1" dirty="0" smtClean="0"/>
            <a:t>Follow-up</a:t>
          </a:r>
          <a:endParaRPr lang="en-GB" sz="2400" b="1" dirty="0"/>
        </a:p>
      </dgm:t>
    </dgm:pt>
    <dgm:pt modelId="{3137701C-F094-48DE-860A-EB32498712F9}" type="parTrans" cxnId="{101FAE29-B2AF-41E4-B37E-C3B0F775538D}">
      <dgm:prSet/>
      <dgm:spPr/>
      <dgm:t>
        <a:bodyPr/>
        <a:lstStyle/>
        <a:p>
          <a:endParaRPr lang="en-GB"/>
        </a:p>
      </dgm:t>
    </dgm:pt>
    <dgm:pt modelId="{CFDD01FE-3B54-479A-A2DB-3FDD63F7EBB2}" type="sibTrans" cxnId="{101FAE29-B2AF-41E4-B37E-C3B0F775538D}">
      <dgm:prSet/>
      <dgm:spPr/>
      <dgm:t>
        <a:bodyPr/>
        <a:lstStyle/>
        <a:p>
          <a:endParaRPr lang="en-GB"/>
        </a:p>
      </dgm:t>
    </dgm:pt>
    <dgm:pt modelId="{53B1066C-8981-4846-A22A-CA7CD8A223E5}">
      <dgm:prSet phldrT="[Text]" custT="1"/>
      <dgm:spPr/>
      <dgm:t>
        <a:bodyPr/>
        <a:lstStyle/>
        <a:p>
          <a:r>
            <a:rPr lang="en-GB" sz="3600" b="1" dirty="0" smtClean="0">
              <a:solidFill>
                <a:srgbClr val="C00000"/>
              </a:solidFill>
            </a:rPr>
            <a:t>Patient factors</a:t>
          </a:r>
          <a:endParaRPr lang="en-GB" sz="3600" b="1" dirty="0">
            <a:solidFill>
              <a:srgbClr val="C00000"/>
            </a:solidFill>
          </a:endParaRPr>
        </a:p>
      </dgm:t>
    </dgm:pt>
    <dgm:pt modelId="{E93C9D45-2B2A-42A1-8229-96256F67FAEA}" type="parTrans" cxnId="{96895D91-D70D-4D5C-9378-0748011F7DE7}">
      <dgm:prSet/>
      <dgm:spPr/>
      <dgm:t>
        <a:bodyPr/>
        <a:lstStyle/>
        <a:p>
          <a:endParaRPr lang="en-GB"/>
        </a:p>
      </dgm:t>
    </dgm:pt>
    <dgm:pt modelId="{30A7E490-ADB6-462B-8A31-54A21482BF6E}" type="sibTrans" cxnId="{96895D91-D70D-4D5C-9378-0748011F7DE7}">
      <dgm:prSet/>
      <dgm:spPr/>
      <dgm:t>
        <a:bodyPr/>
        <a:lstStyle/>
        <a:p>
          <a:endParaRPr lang="en-GB"/>
        </a:p>
      </dgm:t>
    </dgm:pt>
    <dgm:pt modelId="{DC299557-1DCA-48A3-8C3C-3338E883D806}">
      <dgm:prSet phldrT="[Text]"/>
      <dgm:spPr>
        <a:solidFill>
          <a:schemeClr val="accent2">
            <a:lumMod val="75000"/>
          </a:schemeClr>
        </a:solidFill>
      </dgm:spPr>
      <dgm:t>
        <a:bodyPr/>
        <a:lstStyle/>
        <a:p>
          <a:r>
            <a:rPr lang="en-GB" dirty="0" smtClean="0"/>
            <a:t>Awareness / psychosocial factors</a:t>
          </a:r>
          <a:endParaRPr lang="en-GB" dirty="0"/>
        </a:p>
      </dgm:t>
    </dgm:pt>
    <dgm:pt modelId="{9A106111-2DF4-44DF-9076-5E019016D841}" type="parTrans" cxnId="{F59A315C-F922-4102-B5B5-9145BCFF2335}">
      <dgm:prSet/>
      <dgm:spPr/>
      <dgm:t>
        <a:bodyPr/>
        <a:lstStyle/>
        <a:p>
          <a:endParaRPr lang="en-GB"/>
        </a:p>
      </dgm:t>
    </dgm:pt>
    <dgm:pt modelId="{198CEF2E-1A9A-472D-9D9F-1474A0B18C0B}" type="sibTrans" cxnId="{F59A315C-F922-4102-B5B5-9145BCFF2335}">
      <dgm:prSet/>
      <dgm:spPr/>
      <dgm:t>
        <a:bodyPr/>
        <a:lstStyle/>
        <a:p>
          <a:endParaRPr lang="en-GB"/>
        </a:p>
      </dgm:t>
    </dgm:pt>
    <dgm:pt modelId="{CE90079A-58E1-446E-9CA6-4576806D9BF4}">
      <dgm:prSet phldrT="[Text]"/>
      <dgm:spPr>
        <a:solidFill>
          <a:schemeClr val="accent3">
            <a:lumMod val="75000"/>
          </a:schemeClr>
        </a:solidFill>
      </dgm:spPr>
      <dgm:t>
        <a:bodyPr/>
        <a:lstStyle/>
        <a:p>
          <a:r>
            <a:rPr lang="en-GB" dirty="0" smtClean="0"/>
            <a:t>Practical barriers / fear of result or procedure</a:t>
          </a:r>
          <a:endParaRPr lang="en-GB" dirty="0"/>
        </a:p>
      </dgm:t>
    </dgm:pt>
    <dgm:pt modelId="{02BB1B8F-3819-4211-A294-98D95C26E286}" type="parTrans" cxnId="{318D0209-BD2B-45E4-83D3-4A75495392E2}">
      <dgm:prSet/>
      <dgm:spPr/>
      <dgm:t>
        <a:bodyPr/>
        <a:lstStyle/>
        <a:p>
          <a:endParaRPr lang="en-GB"/>
        </a:p>
      </dgm:t>
    </dgm:pt>
    <dgm:pt modelId="{67081F55-2E83-422E-AA34-EEC96E8A75E2}" type="sibTrans" cxnId="{318D0209-BD2B-45E4-83D3-4A75495392E2}">
      <dgm:prSet/>
      <dgm:spPr/>
      <dgm:t>
        <a:bodyPr/>
        <a:lstStyle/>
        <a:p>
          <a:endParaRPr lang="en-GB"/>
        </a:p>
      </dgm:t>
    </dgm:pt>
    <dgm:pt modelId="{CFA5917F-1326-4BBB-B33E-8FC6CCBFCD60}">
      <dgm:prSet phldrT="[Text]" custT="1"/>
      <dgm:spPr/>
      <dgm:t>
        <a:bodyPr/>
        <a:lstStyle/>
        <a:p>
          <a:r>
            <a:rPr lang="en-GB" sz="3600" b="1" dirty="0" smtClean="0">
              <a:solidFill>
                <a:schemeClr val="tx2"/>
              </a:solidFill>
            </a:rPr>
            <a:t>Provider factors</a:t>
          </a:r>
          <a:endParaRPr lang="en-GB" sz="3600" b="1" dirty="0">
            <a:solidFill>
              <a:schemeClr val="tx2"/>
            </a:solidFill>
          </a:endParaRPr>
        </a:p>
      </dgm:t>
    </dgm:pt>
    <dgm:pt modelId="{DD57A183-8939-473A-BA10-D5130CDDFCDA}" type="parTrans" cxnId="{13BD1EC6-01DB-463F-AB7D-49B3D54F1377}">
      <dgm:prSet/>
      <dgm:spPr/>
      <dgm:t>
        <a:bodyPr/>
        <a:lstStyle/>
        <a:p>
          <a:endParaRPr lang="en-GB"/>
        </a:p>
      </dgm:t>
    </dgm:pt>
    <dgm:pt modelId="{19D2C297-6F9B-4502-83E3-5F33DB426624}" type="sibTrans" cxnId="{13BD1EC6-01DB-463F-AB7D-49B3D54F1377}">
      <dgm:prSet/>
      <dgm:spPr/>
      <dgm:t>
        <a:bodyPr/>
        <a:lstStyle/>
        <a:p>
          <a:endParaRPr lang="en-GB"/>
        </a:p>
      </dgm:t>
    </dgm:pt>
    <dgm:pt modelId="{D638B5FC-776E-4812-B223-11583B1C195D}">
      <dgm:prSet phldrT="[Text]"/>
      <dgm:spPr>
        <a:solidFill>
          <a:schemeClr val="accent2">
            <a:lumMod val="75000"/>
          </a:schemeClr>
        </a:solidFill>
      </dgm:spPr>
      <dgm:t>
        <a:bodyPr/>
        <a:lstStyle/>
        <a:p>
          <a:r>
            <a:rPr lang="en-GB" dirty="0" smtClean="0"/>
            <a:t>Inadequate </a:t>
          </a:r>
          <a:r>
            <a:rPr lang="en-GB" dirty="0" err="1" smtClean="0"/>
            <a:t>Hx</a:t>
          </a:r>
          <a:r>
            <a:rPr lang="en-GB" dirty="0" smtClean="0"/>
            <a:t> taking / cognitive factors</a:t>
          </a:r>
          <a:endParaRPr lang="en-GB" dirty="0"/>
        </a:p>
      </dgm:t>
    </dgm:pt>
    <dgm:pt modelId="{1F7A5C3D-0382-4B67-AF81-9DEBA0744F0A}" type="parTrans" cxnId="{093291F8-0D6E-4D88-A63F-598E7B04B2AD}">
      <dgm:prSet/>
      <dgm:spPr/>
      <dgm:t>
        <a:bodyPr/>
        <a:lstStyle/>
        <a:p>
          <a:endParaRPr lang="en-GB"/>
        </a:p>
      </dgm:t>
    </dgm:pt>
    <dgm:pt modelId="{A6DA7CFC-FFF5-49D7-B4D2-05A4C90946E9}" type="sibTrans" cxnId="{093291F8-0D6E-4D88-A63F-598E7B04B2AD}">
      <dgm:prSet/>
      <dgm:spPr/>
      <dgm:t>
        <a:bodyPr/>
        <a:lstStyle/>
        <a:p>
          <a:endParaRPr lang="en-GB"/>
        </a:p>
      </dgm:t>
    </dgm:pt>
    <dgm:pt modelId="{7D5594E0-0BE7-48D4-9C16-EAE1818208B1}">
      <dgm:prSet phldrT="[Text]"/>
      <dgm:spPr>
        <a:solidFill>
          <a:schemeClr val="accent3">
            <a:lumMod val="75000"/>
          </a:schemeClr>
        </a:solidFill>
      </dgm:spPr>
      <dgm:t>
        <a:bodyPr/>
        <a:lstStyle/>
        <a:p>
          <a:r>
            <a:rPr lang="en-GB" dirty="0" smtClean="0"/>
            <a:t>Cognitive barriers / biases</a:t>
          </a:r>
          <a:endParaRPr lang="en-GB" dirty="0"/>
        </a:p>
      </dgm:t>
    </dgm:pt>
    <dgm:pt modelId="{813A0D31-CB9E-41E7-B4C1-D712E6F55B40}" type="parTrans" cxnId="{B8029DE6-DEF8-40C8-924C-3FBEDE719DAE}">
      <dgm:prSet/>
      <dgm:spPr/>
      <dgm:t>
        <a:bodyPr/>
        <a:lstStyle/>
        <a:p>
          <a:endParaRPr lang="en-GB"/>
        </a:p>
      </dgm:t>
    </dgm:pt>
    <dgm:pt modelId="{B48B804C-BA61-4EF9-A8E4-D60043982A0C}" type="sibTrans" cxnId="{B8029DE6-DEF8-40C8-924C-3FBEDE719DAE}">
      <dgm:prSet/>
      <dgm:spPr/>
      <dgm:t>
        <a:bodyPr/>
        <a:lstStyle/>
        <a:p>
          <a:endParaRPr lang="en-GB"/>
        </a:p>
      </dgm:t>
    </dgm:pt>
    <dgm:pt modelId="{C20FB693-172D-400E-826A-65331956CE8E}">
      <dgm:prSet phldrT="[Text]" custT="1"/>
      <dgm:spPr/>
      <dgm:t>
        <a:bodyPr/>
        <a:lstStyle/>
        <a:p>
          <a:r>
            <a:rPr lang="en-GB" sz="3600" b="1" dirty="0" smtClean="0">
              <a:solidFill>
                <a:srgbClr val="00B050"/>
              </a:solidFill>
            </a:rPr>
            <a:t>System factors</a:t>
          </a:r>
          <a:endParaRPr lang="en-GB" sz="3600" b="1" dirty="0">
            <a:solidFill>
              <a:srgbClr val="00B050"/>
            </a:solidFill>
          </a:endParaRPr>
        </a:p>
      </dgm:t>
    </dgm:pt>
    <dgm:pt modelId="{F876026F-4396-45C2-8FC6-50022E1DC31D}" type="parTrans" cxnId="{1195538D-23C7-4FB7-B087-307379D2CD5F}">
      <dgm:prSet/>
      <dgm:spPr/>
      <dgm:t>
        <a:bodyPr/>
        <a:lstStyle/>
        <a:p>
          <a:endParaRPr lang="en-GB"/>
        </a:p>
      </dgm:t>
    </dgm:pt>
    <dgm:pt modelId="{9A88395D-8BB6-4CE4-BE3C-F727547E36C6}" type="sibTrans" cxnId="{1195538D-23C7-4FB7-B087-307379D2CD5F}">
      <dgm:prSet/>
      <dgm:spPr/>
      <dgm:t>
        <a:bodyPr/>
        <a:lstStyle/>
        <a:p>
          <a:endParaRPr lang="en-GB"/>
        </a:p>
      </dgm:t>
    </dgm:pt>
    <dgm:pt modelId="{C3C17476-488D-4DD2-942B-006D53779F09}">
      <dgm:prSet phldrT="[Text]"/>
      <dgm:spPr>
        <a:solidFill>
          <a:schemeClr val="accent2">
            <a:lumMod val="75000"/>
          </a:schemeClr>
        </a:solidFill>
      </dgm:spPr>
      <dgm:t>
        <a:bodyPr/>
        <a:lstStyle/>
        <a:p>
          <a:r>
            <a:rPr lang="en-GB" dirty="0" smtClean="0"/>
            <a:t>Rigid consultation norms / 10’ consultation </a:t>
          </a:r>
          <a:endParaRPr lang="en-GB" dirty="0"/>
        </a:p>
      </dgm:t>
    </dgm:pt>
    <dgm:pt modelId="{D2D03778-8F89-40EE-9913-4E3C03A97ADA}" type="parTrans" cxnId="{14E2D1A6-C802-47C5-8D2A-C24DB77F9B1B}">
      <dgm:prSet/>
      <dgm:spPr/>
      <dgm:t>
        <a:bodyPr/>
        <a:lstStyle/>
        <a:p>
          <a:endParaRPr lang="en-GB"/>
        </a:p>
      </dgm:t>
    </dgm:pt>
    <dgm:pt modelId="{84880C95-2E0A-400B-B6DC-9CE68E2D4221}" type="sibTrans" cxnId="{14E2D1A6-C802-47C5-8D2A-C24DB77F9B1B}">
      <dgm:prSet/>
      <dgm:spPr/>
      <dgm:t>
        <a:bodyPr/>
        <a:lstStyle/>
        <a:p>
          <a:endParaRPr lang="en-GB"/>
        </a:p>
      </dgm:t>
    </dgm:pt>
    <dgm:pt modelId="{EA016431-B8A1-4EA4-B2A6-71A48C762B5E}">
      <dgm:prSet phldrT="[Text]"/>
      <dgm:spPr/>
      <dgm:t>
        <a:bodyPr/>
        <a:lstStyle/>
        <a:p>
          <a:r>
            <a:rPr lang="en-GB" dirty="0" smtClean="0"/>
            <a:t>Over-reliance on patients to ‘call back’</a:t>
          </a:r>
          <a:endParaRPr lang="en-GB" dirty="0"/>
        </a:p>
      </dgm:t>
    </dgm:pt>
    <dgm:pt modelId="{90862194-3779-4693-9ABC-22559A542626}" type="parTrans" cxnId="{3823220C-A43C-467F-A752-A1A6E3DEB0DA}">
      <dgm:prSet/>
      <dgm:spPr/>
      <dgm:t>
        <a:bodyPr/>
        <a:lstStyle/>
        <a:p>
          <a:endParaRPr lang="en-GB"/>
        </a:p>
      </dgm:t>
    </dgm:pt>
    <dgm:pt modelId="{7074D42D-83DC-431B-950B-8693FFBF9FA3}" type="sibTrans" cxnId="{3823220C-A43C-467F-A752-A1A6E3DEB0DA}">
      <dgm:prSet/>
      <dgm:spPr/>
      <dgm:t>
        <a:bodyPr/>
        <a:lstStyle/>
        <a:p>
          <a:endParaRPr lang="en-GB"/>
        </a:p>
      </dgm:t>
    </dgm:pt>
    <dgm:pt modelId="{E54712EA-ECB8-4F9B-907D-5FCE82214DFB}">
      <dgm:prSet phldrT="[Text]"/>
      <dgm:spPr/>
      <dgm:t>
        <a:bodyPr/>
        <a:lstStyle/>
        <a:p>
          <a:r>
            <a:rPr lang="en-GB" dirty="0" smtClean="0"/>
            <a:t>Cognitive over-load / unappreciated abnormal findings</a:t>
          </a:r>
          <a:endParaRPr lang="en-GB" dirty="0"/>
        </a:p>
      </dgm:t>
    </dgm:pt>
    <dgm:pt modelId="{51FF0508-4EB6-44A7-AC8C-91322D4F747C}" type="parTrans" cxnId="{AAE7114D-7F9B-481E-AD5A-8E35F97FB079}">
      <dgm:prSet/>
      <dgm:spPr/>
      <dgm:t>
        <a:bodyPr/>
        <a:lstStyle/>
        <a:p>
          <a:endParaRPr lang="en-GB"/>
        </a:p>
      </dgm:t>
    </dgm:pt>
    <dgm:pt modelId="{39D1E149-A5F4-49BE-84F6-34C4A9A6AE15}" type="sibTrans" cxnId="{AAE7114D-7F9B-481E-AD5A-8E35F97FB079}">
      <dgm:prSet/>
      <dgm:spPr/>
      <dgm:t>
        <a:bodyPr/>
        <a:lstStyle/>
        <a:p>
          <a:endParaRPr lang="en-GB"/>
        </a:p>
      </dgm:t>
    </dgm:pt>
    <dgm:pt modelId="{F03493CF-490D-4C5B-9037-7B1D5572E0BC}">
      <dgm:prSet phldrT="[Text]"/>
      <dgm:spPr>
        <a:solidFill>
          <a:schemeClr val="accent3">
            <a:lumMod val="75000"/>
          </a:schemeClr>
        </a:solidFill>
      </dgm:spPr>
      <dgm:t>
        <a:bodyPr/>
        <a:lstStyle/>
        <a:p>
          <a:r>
            <a:rPr lang="en-GB" dirty="0" smtClean="0"/>
            <a:t>Lack of fail-safe systems for no-shows or alerting abnormal results</a:t>
          </a:r>
          <a:endParaRPr lang="en-GB" dirty="0"/>
        </a:p>
      </dgm:t>
    </dgm:pt>
    <dgm:pt modelId="{61E51036-C712-4D53-8ABC-6A67ED49076C}" type="parTrans" cxnId="{1709EA27-E0B2-458F-A405-E6C6087509AB}">
      <dgm:prSet/>
      <dgm:spPr/>
      <dgm:t>
        <a:bodyPr/>
        <a:lstStyle/>
        <a:p>
          <a:endParaRPr lang="en-GB"/>
        </a:p>
      </dgm:t>
    </dgm:pt>
    <dgm:pt modelId="{660539A4-37CC-4466-A244-4B0649D9578F}" type="sibTrans" cxnId="{1709EA27-E0B2-458F-A405-E6C6087509AB}">
      <dgm:prSet/>
      <dgm:spPr/>
      <dgm:t>
        <a:bodyPr/>
        <a:lstStyle/>
        <a:p>
          <a:endParaRPr lang="en-GB"/>
        </a:p>
      </dgm:t>
    </dgm:pt>
    <dgm:pt modelId="{F53442B2-8410-4382-992E-A52CAAB867C7}">
      <dgm:prSet phldrT="[Text]"/>
      <dgm:spPr/>
      <dgm:t>
        <a:bodyPr/>
        <a:lstStyle/>
        <a:p>
          <a:r>
            <a:rPr lang="en-GB" dirty="0" smtClean="0"/>
            <a:t>Practical barriers / attitudinal issues</a:t>
          </a:r>
          <a:endParaRPr lang="en-GB" dirty="0"/>
        </a:p>
      </dgm:t>
    </dgm:pt>
    <dgm:pt modelId="{F7B654AC-A35B-422F-AA8B-95460937B83E}" type="parTrans" cxnId="{5BD24D47-E2CE-40A4-B79B-C4578B6D2446}">
      <dgm:prSet/>
      <dgm:spPr/>
      <dgm:t>
        <a:bodyPr/>
        <a:lstStyle/>
        <a:p>
          <a:endParaRPr lang="en-GB"/>
        </a:p>
      </dgm:t>
    </dgm:pt>
    <dgm:pt modelId="{85107A06-9FD6-4488-BFD3-61B90302C74A}" type="sibTrans" cxnId="{5BD24D47-E2CE-40A4-B79B-C4578B6D2446}">
      <dgm:prSet/>
      <dgm:spPr/>
      <dgm:t>
        <a:bodyPr/>
        <a:lstStyle/>
        <a:p>
          <a:endParaRPr lang="en-GB"/>
        </a:p>
      </dgm:t>
    </dgm:pt>
    <dgm:pt modelId="{D7922EDE-701F-4CED-B7DD-96EE824EB60B}">
      <dgm:prSet phldrT="[Text]" custT="1"/>
      <dgm:spPr>
        <a:solidFill>
          <a:schemeClr val="accent3">
            <a:lumMod val="75000"/>
          </a:schemeClr>
        </a:solidFill>
      </dgm:spPr>
      <dgm:t>
        <a:bodyPr/>
        <a:lstStyle/>
        <a:p>
          <a:r>
            <a:rPr lang="en-GB" sz="2200" b="1" dirty="0" smtClean="0"/>
            <a:t>Test performance</a:t>
          </a:r>
        </a:p>
      </dgm:t>
    </dgm:pt>
    <dgm:pt modelId="{1511750C-D5CC-42D0-B85E-F07C4B4E7380}" type="parTrans" cxnId="{3A618400-84E6-4270-AA25-CFD361BD548D}">
      <dgm:prSet/>
      <dgm:spPr/>
      <dgm:t>
        <a:bodyPr/>
        <a:lstStyle/>
        <a:p>
          <a:endParaRPr lang="en-GB"/>
        </a:p>
      </dgm:t>
    </dgm:pt>
    <dgm:pt modelId="{A4E53376-0598-4940-9C59-DAF3954583B5}" type="sibTrans" cxnId="{3A618400-84E6-4270-AA25-CFD361BD548D}">
      <dgm:prSet/>
      <dgm:spPr/>
      <dgm:t>
        <a:bodyPr/>
        <a:lstStyle/>
        <a:p>
          <a:endParaRPr lang="en-GB"/>
        </a:p>
      </dgm:t>
    </dgm:pt>
    <dgm:pt modelId="{6440C6F5-8B03-4624-833A-7024E57B7184}" type="pres">
      <dgm:prSet presAssocID="{F7977AD0-43AE-484F-9CC8-42661E5FC93F}" presName="theList" presStyleCnt="0">
        <dgm:presLayoutVars>
          <dgm:dir/>
          <dgm:animLvl val="lvl"/>
          <dgm:resizeHandles val="exact"/>
        </dgm:presLayoutVars>
      </dgm:prSet>
      <dgm:spPr/>
      <dgm:t>
        <a:bodyPr/>
        <a:lstStyle/>
        <a:p>
          <a:endParaRPr lang="en-GB"/>
        </a:p>
      </dgm:t>
    </dgm:pt>
    <dgm:pt modelId="{441CC535-731B-4A66-AC88-38095B8A4DA7}" type="pres">
      <dgm:prSet presAssocID="{FF476081-9FB5-48F8-AAFC-39FCDCB8BDE5}" presName="compNode" presStyleCnt="0"/>
      <dgm:spPr/>
    </dgm:pt>
    <dgm:pt modelId="{F177C9FB-9153-4C60-955D-DDBABBC04731}" type="pres">
      <dgm:prSet presAssocID="{FF476081-9FB5-48F8-AAFC-39FCDCB8BDE5}" presName="aNode" presStyleLbl="bgShp" presStyleIdx="0" presStyleCnt="4"/>
      <dgm:spPr/>
      <dgm:t>
        <a:bodyPr/>
        <a:lstStyle/>
        <a:p>
          <a:endParaRPr lang="en-GB"/>
        </a:p>
      </dgm:t>
    </dgm:pt>
    <dgm:pt modelId="{432FC73B-A353-4BA9-B4A3-9F8315AC972B}" type="pres">
      <dgm:prSet presAssocID="{FF476081-9FB5-48F8-AAFC-39FCDCB8BDE5}" presName="textNode" presStyleLbl="bgShp" presStyleIdx="0" presStyleCnt="4"/>
      <dgm:spPr/>
      <dgm:t>
        <a:bodyPr/>
        <a:lstStyle/>
        <a:p>
          <a:endParaRPr lang="en-GB"/>
        </a:p>
      </dgm:t>
    </dgm:pt>
    <dgm:pt modelId="{AEA71B4F-116B-4EF2-9168-BE67E555DE65}" type="pres">
      <dgm:prSet presAssocID="{FF476081-9FB5-48F8-AAFC-39FCDCB8BDE5}" presName="compChildNode" presStyleCnt="0"/>
      <dgm:spPr/>
    </dgm:pt>
    <dgm:pt modelId="{E9DA9BD4-6887-4E3D-BFEC-FAE4D1EE2340}" type="pres">
      <dgm:prSet presAssocID="{FF476081-9FB5-48F8-AAFC-39FCDCB8BDE5}" presName="theInnerList" presStyleCnt="0"/>
      <dgm:spPr/>
    </dgm:pt>
    <dgm:pt modelId="{796543E2-92EF-4870-ADEC-3AF163FDA651}" type="pres">
      <dgm:prSet presAssocID="{4B10F6FF-3A18-4C2D-B83E-0F3392B8FA79}" presName="childNode" presStyleLbl="node1" presStyleIdx="0" presStyleCnt="12">
        <dgm:presLayoutVars>
          <dgm:bulletEnabled val="1"/>
        </dgm:presLayoutVars>
      </dgm:prSet>
      <dgm:spPr/>
      <dgm:t>
        <a:bodyPr/>
        <a:lstStyle/>
        <a:p>
          <a:endParaRPr lang="en-GB"/>
        </a:p>
      </dgm:t>
    </dgm:pt>
    <dgm:pt modelId="{A181DA17-EBEB-4C6E-87D1-69B4E7A60876}" type="pres">
      <dgm:prSet presAssocID="{4B10F6FF-3A18-4C2D-B83E-0F3392B8FA79}" presName="aSpace2" presStyleCnt="0"/>
      <dgm:spPr/>
    </dgm:pt>
    <dgm:pt modelId="{2F79C027-1DAA-48EE-AF73-7EEC813EC172}" type="pres">
      <dgm:prSet presAssocID="{D7922EDE-701F-4CED-B7DD-96EE824EB60B}" presName="childNode" presStyleLbl="node1" presStyleIdx="1" presStyleCnt="12">
        <dgm:presLayoutVars>
          <dgm:bulletEnabled val="1"/>
        </dgm:presLayoutVars>
      </dgm:prSet>
      <dgm:spPr/>
      <dgm:t>
        <a:bodyPr/>
        <a:lstStyle/>
        <a:p>
          <a:endParaRPr lang="en-GB"/>
        </a:p>
      </dgm:t>
    </dgm:pt>
    <dgm:pt modelId="{3D3FD3DA-E64B-47B0-A12E-E19163CA691A}" type="pres">
      <dgm:prSet presAssocID="{D7922EDE-701F-4CED-B7DD-96EE824EB60B}" presName="aSpace2" presStyleCnt="0"/>
      <dgm:spPr/>
    </dgm:pt>
    <dgm:pt modelId="{DA49A61B-A8CB-4A73-A0F4-65814D8F44FD}" type="pres">
      <dgm:prSet presAssocID="{3372979B-3CD5-41A7-A347-38AA523C0798}" presName="childNode" presStyleLbl="node1" presStyleIdx="2" presStyleCnt="12">
        <dgm:presLayoutVars>
          <dgm:bulletEnabled val="1"/>
        </dgm:presLayoutVars>
      </dgm:prSet>
      <dgm:spPr/>
      <dgm:t>
        <a:bodyPr/>
        <a:lstStyle/>
        <a:p>
          <a:endParaRPr lang="en-GB"/>
        </a:p>
      </dgm:t>
    </dgm:pt>
    <dgm:pt modelId="{A9AFB909-F4AF-46C6-B0CC-BECA06A0000B}" type="pres">
      <dgm:prSet presAssocID="{FF476081-9FB5-48F8-AAFC-39FCDCB8BDE5}" presName="aSpace" presStyleCnt="0"/>
      <dgm:spPr/>
    </dgm:pt>
    <dgm:pt modelId="{06E03D6C-E83F-4115-A2EE-1547361BDE9E}" type="pres">
      <dgm:prSet presAssocID="{53B1066C-8981-4846-A22A-CA7CD8A223E5}" presName="compNode" presStyleCnt="0"/>
      <dgm:spPr/>
    </dgm:pt>
    <dgm:pt modelId="{D47CACE7-FA8F-477E-A67A-18B3B5738A43}" type="pres">
      <dgm:prSet presAssocID="{53B1066C-8981-4846-A22A-CA7CD8A223E5}" presName="aNode" presStyleLbl="bgShp" presStyleIdx="1" presStyleCnt="4"/>
      <dgm:spPr/>
      <dgm:t>
        <a:bodyPr/>
        <a:lstStyle/>
        <a:p>
          <a:endParaRPr lang="en-GB"/>
        </a:p>
      </dgm:t>
    </dgm:pt>
    <dgm:pt modelId="{3B8791BF-BA34-4EB2-81B1-4B571B14BE20}" type="pres">
      <dgm:prSet presAssocID="{53B1066C-8981-4846-A22A-CA7CD8A223E5}" presName="textNode" presStyleLbl="bgShp" presStyleIdx="1" presStyleCnt="4"/>
      <dgm:spPr/>
      <dgm:t>
        <a:bodyPr/>
        <a:lstStyle/>
        <a:p>
          <a:endParaRPr lang="en-GB"/>
        </a:p>
      </dgm:t>
    </dgm:pt>
    <dgm:pt modelId="{C2531675-E80F-435F-8BB9-950A812A9048}" type="pres">
      <dgm:prSet presAssocID="{53B1066C-8981-4846-A22A-CA7CD8A223E5}" presName="compChildNode" presStyleCnt="0"/>
      <dgm:spPr/>
    </dgm:pt>
    <dgm:pt modelId="{BD167DB0-46D9-467A-A972-3CA196B7AFF5}" type="pres">
      <dgm:prSet presAssocID="{53B1066C-8981-4846-A22A-CA7CD8A223E5}" presName="theInnerList" presStyleCnt="0"/>
      <dgm:spPr/>
    </dgm:pt>
    <dgm:pt modelId="{76AD2DAE-4E33-4B91-A6A3-9F76B9FA9C60}" type="pres">
      <dgm:prSet presAssocID="{DC299557-1DCA-48A3-8C3C-3338E883D806}" presName="childNode" presStyleLbl="node1" presStyleIdx="3" presStyleCnt="12" custScaleX="95726" custScaleY="102686">
        <dgm:presLayoutVars>
          <dgm:bulletEnabled val="1"/>
        </dgm:presLayoutVars>
      </dgm:prSet>
      <dgm:spPr/>
      <dgm:t>
        <a:bodyPr/>
        <a:lstStyle/>
        <a:p>
          <a:endParaRPr lang="en-GB"/>
        </a:p>
      </dgm:t>
    </dgm:pt>
    <dgm:pt modelId="{07493C8F-AA79-4FFB-AFFF-A3B841A13FB0}" type="pres">
      <dgm:prSet presAssocID="{DC299557-1DCA-48A3-8C3C-3338E883D806}" presName="aSpace2" presStyleCnt="0"/>
      <dgm:spPr/>
    </dgm:pt>
    <dgm:pt modelId="{B4F44D68-FFAD-4ACA-BF6C-7E64FA399E7B}" type="pres">
      <dgm:prSet presAssocID="{CE90079A-58E1-446E-9CA6-4576806D9BF4}" presName="childNode" presStyleLbl="node1" presStyleIdx="4" presStyleCnt="12" custScaleX="95726" custScaleY="97199">
        <dgm:presLayoutVars>
          <dgm:bulletEnabled val="1"/>
        </dgm:presLayoutVars>
      </dgm:prSet>
      <dgm:spPr/>
      <dgm:t>
        <a:bodyPr/>
        <a:lstStyle/>
        <a:p>
          <a:endParaRPr lang="en-GB"/>
        </a:p>
      </dgm:t>
    </dgm:pt>
    <dgm:pt modelId="{32D3033E-31A5-4A92-871D-18AE5B80FEF5}" type="pres">
      <dgm:prSet presAssocID="{CE90079A-58E1-446E-9CA6-4576806D9BF4}" presName="aSpace2" presStyleCnt="0"/>
      <dgm:spPr/>
    </dgm:pt>
    <dgm:pt modelId="{A63F0399-4FD5-4D88-BACC-1F942090F0E5}" type="pres">
      <dgm:prSet presAssocID="{F53442B2-8410-4382-992E-A52CAAB867C7}" presName="childNode" presStyleLbl="node1" presStyleIdx="5" presStyleCnt="12" custScaleX="95726" custScaleY="104496">
        <dgm:presLayoutVars>
          <dgm:bulletEnabled val="1"/>
        </dgm:presLayoutVars>
      </dgm:prSet>
      <dgm:spPr/>
      <dgm:t>
        <a:bodyPr/>
        <a:lstStyle/>
        <a:p>
          <a:endParaRPr lang="en-GB"/>
        </a:p>
      </dgm:t>
    </dgm:pt>
    <dgm:pt modelId="{66433C96-2817-47FD-B941-CD01D8741D9E}" type="pres">
      <dgm:prSet presAssocID="{53B1066C-8981-4846-A22A-CA7CD8A223E5}" presName="aSpace" presStyleCnt="0"/>
      <dgm:spPr/>
    </dgm:pt>
    <dgm:pt modelId="{1150D3A5-8AFB-4840-8FBD-3FF477403D08}" type="pres">
      <dgm:prSet presAssocID="{CFA5917F-1326-4BBB-B33E-8FC6CCBFCD60}" presName="compNode" presStyleCnt="0"/>
      <dgm:spPr/>
    </dgm:pt>
    <dgm:pt modelId="{6E20E15A-15D4-4D44-A72C-C75F1AE31056}" type="pres">
      <dgm:prSet presAssocID="{CFA5917F-1326-4BBB-B33E-8FC6CCBFCD60}" presName="aNode" presStyleLbl="bgShp" presStyleIdx="2" presStyleCnt="4"/>
      <dgm:spPr/>
      <dgm:t>
        <a:bodyPr/>
        <a:lstStyle/>
        <a:p>
          <a:endParaRPr lang="en-GB"/>
        </a:p>
      </dgm:t>
    </dgm:pt>
    <dgm:pt modelId="{36943862-9C9B-4168-8B4C-1F3312C556F3}" type="pres">
      <dgm:prSet presAssocID="{CFA5917F-1326-4BBB-B33E-8FC6CCBFCD60}" presName="textNode" presStyleLbl="bgShp" presStyleIdx="2" presStyleCnt="4"/>
      <dgm:spPr/>
      <dgm:t>
        <a:bodyPr/>
        <a:lstStyle/>
        <a:p>
          <a:endParaRPr lang="en-GB"/>
        </a:p>
      </dgm:t>
    </dgm:pt>
    <dgm:pt modelId="{9A8C1AC8-D87D-4DD4-A6EB-0D87EA148404}" type="pres">
      <dgm:prSet presAssocID="{CFA5917F-1326-4BBB-B33E-8FC6CCBFCD60}" presName="compChildNode" presStyleCnt="0"/>
      <dgm:spPr/>
    </dgm:pt>
    <dgm:pt modelId="{E2385642-82AC-4CE2-9E72-CAD9ADAEBD49}" type="pres">
      <dgm:prSet presAssocID="{CFA5917F-1326-4BBB-B33E-8FC6CCBFCD60}" presName="theInnerList" presStyleCnt="0"/>
      <dgm:spPr/>
    </dgm:pt>
    <dgm:pt modelId="{F178D0F9-61FB-432E-A3CA-FA816861AEAE}" type="pres">
      <dgm:prSet presAssocID="{D638B5FC-776E-4812-B223-11583B1C195D}" presName="childNode" presStyleLbl="node1" presStyleIdx="6" presStyleCnt="12">
        <dgm:presLayoutVars>
          <dgm:bulletEnabled val="1"/>
        </dgm:presLayoutVars>
      </dgm:prSet>
      <dgm:spPr/>
      <dgm:t>
        <a:bodyPr/>
        <a:lstStyle/>
        <a:p>
          <a:endParaRPr lang="en-GB"/>
        </a:p>
      </dgm:t>
    </dgm:pt>
    <dgm:pt modelId="{FA428BE7-B219-49E3-9C71-569F665515F7}" type="pres">
      <dgm:prSet presAssocID="{D638B5FC-776E-4812-B223-11583B1C195D}" presName="aSpace2" presStyleCnt="0"/>
      <dgm:spPr/>
    </dgm:pt>
    <dgm:pt modelId="{0289BC57-E413-44C9-B0B7-5627916739C9}" type="pres">
      <dgm:prSet presAssocID="{7D5594E0-0BE7-48D4-9C16-EAE1818208B1}" presName="childNode" presStyleLbl="node1" presStyleIdx="7" presStyleCnt="12">
        <dgm:presLayoutVars>
          <dgm:bulletEnabled val="1"/>
        </dgm:presLayoutVars>
      </dgm:prSet>
      <dgm:spPr/>
      <dgm:t>
        <a:bodyPr/>
        <a:lstStyle/>
        <a:p>
          <a:endParaRPr lang="en-GB"/>
        </a:p>
      </dgm:t>
    </dgm:pt>
    <dgm:pt modelId="{8BEF51CE-7CDA-4E8B-808D-72877CBFA7CC}" type="pres">
      <dgm:prSet presAssocID="{7D5594E0-0BE7-48D4-9C16-EAE1818208B1}" presName="aSpace2" presStyleCnt="0"/>
      <dgm:spPr/>
    </dgm:pt>
    <dgm:pt modelId="{EB3BDB80-7B5E-47E3-859E-5DBBBC0583C2}" type="pres">
      <dgm:prSet presAssocID="{E54712EA-ECB8-4F9B-907D-5FCE82214DFB}" presName="childNode" presStyleLbl="node1" presStyleIdx="8" presStyleCnt="12">
        <dgm:presLayoutVars>
          <dgm:bulletEnabled val="1"/>
        </dgm:presLayoutVars>
      </dgm:prSet>
      <dgm:spPr/>
      <dgm:t>
        <a:bodyPr/>
        <a:lstStyle/>
        <a:p>
          <a:endParaRPr lang="en-GB"/>
        </a:p>
      </dgm:t>
    </dgm:pt>
    <dgm:pt modelId="{775B7092-E9A7-4886-9F57-2D31D0C8FC66}" type="pres">
      <dgm:prSet presAssocID="{CFA5917F-1326-4BBB-B33E-8FC6CCBFCD60}" presName="aSpace" presStyleCnt="0"/>
      <dgm:spPr/>
    </dgm:pt>
    <dgm:pt modelId="{65FD00C5-798C-4B13-963E-782440E6E960}" type="pres">
      <dgm:prSet presAssocID="{C20FB693-172D-400E-826A-65331956CE8E}" presName="compNode" presStyleCnt="0"/>
      <dgm:spPr/>
    </dgm:pt>
    <dgm:pt modelId="{04E85DDA-151B-4700-9B81-B19A7DEC067F}" type="pres">
      <dgm:prSet presAssocID="{C20FB693-172D-400E-826A-65331956CE8E}" presName="aNode" presStyleLbl="bgShp" presStyleIdx="3" presStyleCnt="4"/>
      <dgm:spPr/>
      <dgm:t>
        <a:bodyPr/>
        <a:lstStyle/>
        <a:p>
          <a:endParaRPr lang="en-GB"/>
        </a:p>
      </dgm:t>
    </dgm:pt>
    <dgm:pt modelId="{2ABE7ACB-0C72-42AB-8906-64D1307CCD67}" type="pres">
      <dgm:prSet presAssocID="{C20FB693-172D-400E-826A-65331956CE8E}" presName="textNode" presStyleLbl="bgShp" presStyleIdx="3" presStyleCnt="4"/>
      <dgm:spPr/>
      <dgm:t>
        <a:bodyPr/>
        <a:lstStyle/>
        <a:p>
          <a:endParaRPr lang="en-GB"/>
        </a:p>
      </dgm:t>
    </dgm:pt>
    <dgm:pt modelId="{A668821E-EBA9-44BB-AE4D-A3490CA22C5A}" type="pres">
      <dgm:prSet presAssocID="{C20FB693-172D-400E-826A-65331956CE8E}" presName="compChildNode" presStyleCnt="0"/>
      <dgm:spPr/>
    </dgm:pt>
    <dgm:pt modelId="{3B9450F9-D7F2-47F9-9C3A-0DF6660B1480}" type="pres">
      <dgm:prSet presAssocID="{C20FB693-172D-400E-826A-65331956CE8E}" presName="theInnerList" presStyleCnt="0"/>
      <dgm:spPr/>
    </dgm:pt>
    <dgm:pt modelId="{50F76E16-55F0-4F09-A26F-AAB95F69CF25}" type="pres">
      <dgm:prSet presAssocID="{C3C17476-488D-4DD2-942B-006D53779F09}" presName="childNode" presStyleLbl="node1" presStyleIdx="9" presStyleCnt="12">
        <dgm:presLayoutVars>
          <dgm:bulletEnabled val="1"/>
        </dgm:presLayoutVars>
      </dgm:prSet>
      <dgm:spPr/>
      <dgm:t>
        <a:bodyPr/>
        <a:lstStyle/>
        <a:p>
          <a:endParaRPr lang="en-GB"/>
        </a:p>
      </dgm:t>
    </dgm:pt>
    <dgm:pt modelId="{CCA6E45B-3A52-4D34-AEA0-6922BA5233DD}" type="pres">
      <dgm:prSet presAssocID="{C3C17476-488D-4DD2-942B-006D53779F09}" presName="aSpace2" presStyleCnt="0"/>
      <dgm:spPr/>
    </dgm:pt>
    <dgm:pt modelId="{3C01932E-B1FA-4893-88E5-994CB4E94867}" type="pres">
      <dgm:prSet presAssocID="{F03493CF-490D-4C5B-9037-7B1D5572E0BC}" presName="childNode" presStyleLbl="node1" presStyleIdx="10" presStyleCnt="12">
        <dgm:presLayoutVars>
          <dgm:bulletEnabled val="1"/>
        </dgm:presLayoutVars>
      </dgm:prSet>
      <dgm:spPr/>
      <dgm:t>
        <a:bodyPr/>
        <a:lstStyle/>
        <a:p>
          <a:endParaRPr lang="en-GB"/>
        </a:p>
      </dgm:t>
    </dgm:pt>
    <dgm:pt modelId="{AB798927-782B-4A55-BD62-29D8DCA09203}" type="pres">
      <dgm:prSet presAssocID="{F03493CF-490D-4C5B-9037-7B1D5572E0BC}" presName="aSpace2" presStyleCnt="0"/>
      <dgm:spPr/>
    </dgm:pt>
    <dgm:pt modelId="{3A11AAC8-15BD-429F-AF3E-842F573AAE55}" type="pres">
      <dgm:prSet presAssocID="{EA016431-B8A1-4EA4-B2A6-71A48C762B5E}" presName="childNode" presStyleLbl="node1" presStyleIdx="11" presStyleCnt="12">
        <dgm:presLayoutVars>
          <dgm:bulletEnabled val="1"/>
        </dgm:presLayoutVars>
      </dgm:prSet>
      <dgm:spPr/>
      <dgm:t>
        <a:bodyPr/>
        <a:lstStyle/>
        <a:p>
          <a:endParaRPr lang="en-GB"/>
        </a:p>
      </dgm:t>
    </dgm:pt>
  </dgm:ptLst>
  <dgm:cxnLst>
    <dgm:cxn modelId="{14D6BB2A-BDD1-43E2-A21F-24FECCE00697}" type="presOf" srcId="{EA016431-B8A1-4EA4-B2A6-71A48C762B5E}" destId="{3A11AAC8-15BD-429F-AF3E-842F573AAE55}" srcOrd="0" destOrd="0" presId="urn:microsoft.com/office/officeart/2005/8/layout/lProcess2"/>
    <dgm:cxn modelId="{1709EA27-E0B2-458F-A405-E6C6087509AB}" srcId="{C20FB693-172D-400E-826A-65331956CE8E}" destId="{F03493CF-490D-4C5B-9037-7B1D5572E0BC}" srcOrd="1" destOrd="0" parTransId="{61E51036-C712-4D53-8ABC-6A67ED49076C}" sibTransId="{660539A4-37CC-4466-A244-4B0649D9578F}"/>
    <dgm:cxn modelId="{96895D91-D70D-4D5C-9378-0748011F7DE7}" srcId="{F7977AD0-43AE-484F-9CC8-42661E5FC93F}" destId="{53B1066C-8981-4846-A22A-CA7CD8A223E5}" srcOrd="1" destOrd="0" parTransId="{E93C9D45-2B2A-42A1-8229-96256F67FAEA}" sibTransId="{30A7E490-ADB6-462B-8A31-54A21482BF6E}"/>
    <dgm:cxn modelId="{447E73C6-4551-4664-81B6-3A5C254C2945}" type="presOf" srcId="{E54712EA-ECB8-4F9B-907D-5FCE82214DFB}" destId="{EB3BDB80-7B5E-47E3-859E-5DBBBC0583C2}" srcOrd="0" destOrd="0" presId="urn:microsoft.com/office/officeart/2005/8/layout/lProcess2"/>
    <dgm:cxn modelId="{B57CA765-2895-4296-9A35-F2EAC010792C}" type="presOf" srcId="{7D5594E0-0BE7-48D4-9C16-EAE1818208B1}" destId="{0289BC57-E413-44C9-B0B7-5627916739C9}" srcOrd="0" destOrd="0" presId="urn:microsoft.com/office/officeart/2005/8/layout/lProcess2"/>
    <dgm:cxn modelId="{72419AF5-6C02-4FCC-B2B8-5E3A1E3FC660}" type="presOf" srcId="{CFA5917F-1326-4BBB-B33E-8FC6CCBFCD60}" destId="{36943862-9C9B-4168-8B4C-1F3312C556F3}" srcOrd="1" destOrd="0" presId="urn:microsoft.com/office/officeart/2005/8/layout/lProcess2"/>
    <dgm:cxn modelId="{143167BC-C8C5-47C5-AC68-A5B7CB9F758B}" type="presOf" srcId="{D7922EDE-701F-4CED-B7DD-96EE824EB60B}" destId="{2F79C027-1DAA-48EE-AF73-7EEC813EC172}" srcOrd="0" destOrd="0" presId="urn:microsoft.com/office/officeart/2005/8/layout/lProcess2"/>
    <dgm:cxn modelId="{093291F8-0D6E-4D88-A63F-598E7B04B2AD}" srcId="{CFA5917F-1326-4BBB-B33E-8FC6CCBFCD60}" destId="{D638B5FC-776E-4812-B223-11583B1C195D}" srcOrd="0" destOrd="0" parTransId="{1F7A5C3D-0382-4B67-AF81-9DEBA0744F0A}" sibTransId="{A6DA7CFC-FFF5-49D7-B4D2-05A4C90946E9}"/>
    <dgm:cxn modelId="{13BD1EC6-01DB-463F-AB7D-49B3D54F1377}" srcId="{F7977AD0-43AE-484F-9CC8-42661E5FC93F}" destId="{CFA5917F-1326-4BBB-B33E-8FC6CCBFCD60}" srcOrd="2" destOrd="0" parTransId="{DD57A183-8939-473A-BA10-D5130CDDFCDA}" sibTransId="{19D2C297-6F9B-4502-83E3-5F33DB426624}"/>
    <dgm:cxn modelId="{4FC0EEDE-CA05-407A-B570-01C43D09C344}" srcId="{FF476081-9FB5-48F8-AAFC-39FCDCB8BDE5}" destId="{4B10F6FF-3A18-4C2D-B83E-0F3392B8FA79}" srcOrd="0" destOrd="0" parTransId="{2249C954-78DE-4DB7-92DE-C3A20B38BA20}" sibTransId="{B8FBF24E-785B-451B-861E-EE7840B028E1}"/>
    <dgm:cxn modelId="{1195538D-23C7-4FB7-B087-307379D2CD5F}" srcId="{F7977AD0-43AE-484F-9CC8-42661E5FC93F}" destId="{C20FB693-172D-400E-826A-65331956CE8E}" srcOrd="3" destOrd="0" parTransId="{F876026F-4396-45C2-8FC6-50022E1DC31D}" sibTransId="{9A88395D-8BB6-4CE4-BE3C-F727547E36C6}"/>
    <dgm:cxn modelId="{A359AFFA-FA62-4F19-BAE3-E5787AA9DA85}" srcId="{F7977AD0-43AE-484F-9CC8-42661E5FC93F}" destId="{FF476081-9FB5-48F8-AAFC-39FCDCB8BDE5}" srcOrd="0" destOrd="0" parTransId="{6F13AD96-917F-467C-81BA-F54A47C8A06A}" sibTransId="{28E52B2B-BE43-41A1-90C5-D4F1A7356176}"/>
    <dgm:cxn modelId="{DC2B7BB3-766F-49BE-B481-0D66EE99A697}" type="presOf" srcId="{53B1066C-8981-4846-A22A-CA7CD8A223E5}" destId="{3B8791BF-BA34-4EB2-81B1-4B571B14BE20}" srcOrd="1" destOrd="0" presId="urn:microsoft.com/office/officeart/2005/8/layout/lProcess2"/>
    <dgm:cxn modelId="{101FAE29-B2AF-41E4-B37E-C3B0F775538D}" srcId="{FF476081-9FB5-48F8-AAFC-39FCDCB8BDE5}" destId="{3372979B-3CD5-41A7-A347-38AA523C0798}" srcOrd="2" destOrd="0" parTransId="{3137701C-F094-48DE-860A-EB32498712F9}" sibTransId="{CFDD01FE-3B54-479A-A2DB-3FDD63F7EBB2}"/>
    <dgm:cxn modelId="{5BD24D47-E2CE-40A4-B79B-C4578B6D2446}" srcId="{53B1066C-8981-4846-A22A-CA7CD8A223E5}" destId="{F53442B2-8410-4382-992E-A52CAAB867C7}" srcOrd="2" destOrd="0" parTransId="{F7B654AC-A35B-422F-AA8B-95460937B83E}" sibTransId="{85107A06-9FD6-4488-BFD3-61B90302C74A}"/>
    <dgm:cxn modelId="{B8029DE6-DEF8-40C8-924C-3FBEDE719DAE}" srcId="{CFA5917F-1326-4BBB-B33E-8FC6CCBFCD60}" destId="{7D5594E0-0BE7-48D4-9C16-EAE1818208B1}" srcOrd="1" destOrd="0" parTransId="{813A0D31-CB9E-41E7-B4C1-D712E6F55B40}" sibTransId="{B48B804C-BA61-4EF9-A8E4-D60043982A0C}"/>
    <dgm:cxn modelId="{AAF795D9-CBED-48EA-9B63-5C14CF5210AC}" type="presOf" srcId="{C20FB693-172D-400E-826A-65331956CE8E}" destId="{2ABE7ACB-0C72-42AB-8906-64D1307CCD67}" srcOrd="1" destOrd="0" presId="urn:microsoft.com/office/officeart/2005/8/layout/lProcess2"/>
    <dgm:cxn modelId="{9CBF57FA-BCF5-4752-8F7D-456AC396AEFA}" type="presOf" srcId="{DC299557-1DCA-48A3-8C3C-3338E883D806}" destId="{76AD2DAE-4E33-4B91-A6A3-9F76B9FA9C60}" srcOrd="0" destOrd="0" presId="urn:microsoft.com/office/officeart/2005/8/layout/lProcess2"/>
    <dgm:cxn modelId="{3823220C-A43C-467F-A752-A1A6E3DEB0DA}" srcId="{C20FB693-172D-400E-826A-65331956CE8E}" destId="{EA016431-B8A1-4EA4-B2A6-71A48C762B5E}" srcOrd="2" destOrd="0" parTransId="{90862194-3779-4693-9ABC-22559A542626}" sibTransId="{7074D42D-83DC-431B-950B-8693FFBF9FA3}"/>
    <dgm:cxn modelId="{03855A8B-43D6-4C63-85B7-AF8DB48EA93F}" type="presOf" srcId="{C20FB693-172D-400E-826A-65331956CE8E}" destId="{04E85DDA-151B-4700-9B81-B19A7DEC067F}" srcOrd="0" destOrd="0" presId="urn:microsoft.com/office/officeart/2005/8/layout/lProcess2"/>
    <dgm:cxn modelId="{318D0209-BD2B-45E4-83D3-4A75495392E2}" srcId="{53B1066C-8981-4846-A22A-CA7CD8A223E5}" destId="{CE90079A-58E1-446E-9CA6-4576806D9BF4}" srcOrd="1" destOrd="0" parTransId="{02BB1B8F-3819-4211-A294-98D95C26E286}" sibTransId="{67081F55-2E83-422E-AA34-EEC96E8A75E2}"/>
    <dgm:cxn modelId="{0DED0CF8-FAA0-439E-BA34-9B82B7F886E0}" type="presOf" srcId="{FF476081-9FB5-48F8-AAFC-39FCDCB8BDE5}" destId="{432FC73B-A353-4BA9-B4A3-9F8315AC972B}" srcOrd="1" destOrd="0" presId="urn:microsoft.com/office/officeart/2005/8/layout/lProcess2"/>
    <dgm:cxn modelId="{4E7D50F9-5C3B-4D41-A758-510B25979EBA}" type="presOf" srcId="{D638B5FC-776E-4812-B223-11583B1C195D}" destId="{F178D0F9-61FB-432E-A3CA-FA816861AEAE}" srcOrd="0" destOrd="0" presId="urn:microsoft.com/office/officeart/2005/8/layout/lProcess2"/>
    <dgm:cxn modelId="{AAE7114D-7F9B-481E-AD5A-8E35F97FB079}" srcId="{CFA5917F-1326-4BBB-B33E-8FC6CCBFCD60}" destId="{E54712EA-ECB8-4F9B-907D-5FCE82214DFB}" srcOrd="2" destOrd="0" parTransId="{51FF0508-4EB6-44A7-AC8C-91322D4F747C}" sibTransId="{39D1E149-A5F4-49BE-84F6-34C4A9A6AE15}"/>
    <dgm:cxn modelId="{B559AB52-719C-4C59-954E-BE4F53105ACE}" type="presOf" srcId="{53B1066C-8981-4846-A22A-CA7CD8A223E5}" destId="{D47CACE7-FA8F-477E-A67A-18B3B5738A43}" srcOrd="0" destOrd="0" presId="urn:microsoft.com/office/officeart/2005/8/layout/lProcess2"/>
    <dgm:cxn modelId="{93052BCA-9A36-4188-AD18-90F6BE2F024F}" type="presOf" srcId="{3372979B-3CD5-41A7-A347-38AA523C0798}" destId="{DA49A61B-A8CB-4A73-A0F4-65814D8F44FD}" srcOrd="0" destOrd="0" presId="urn:microsoft.com/office/officeart/2005/8/layout/lProcess2"/>
    <dgm:cxn modelId="{14E2D1A6-C802-47C5-8D2A-C24DB77F9B1B}" srcId="{C20FB693-172D-400E-826A-65331956CE8E}" destId="{C3C17476-488D-4DD2-942B-006D53779F09}" srcOrd="0" destOrd="0" parTransId="{D2D03778-8F89-40EE-9913-4E3C03A97ADA}" sibTransId="{84880C95-2E0A-400B-B6DC-9CE68E2D4221}"/>
    <dgm:cxn modelId="{F59A315C-F922-4102-B5B5-9145BCFF2335}" srcId="{53B1066C-8981-4846-A22A-CA7CD8A223E5}" destId="{DC299557-1DCA-48A3-8C3C-3338E883D806}" srcOrd="0" destOrd="0" parTransId="{9A106111-2DF4-44DF-9076-5E019016D841}" sibTransId="{198CEF2E-1A9A-472D-9D9F-1474A0B18C0B}"/>
    <dgm:cxn modelId="{F2173DDD-E832-4B74-824A-2266009623CD}" type="presOf" srcId="{4B10F6FF-3A18-4C2D-B83E-0F3392B8FA79}" destId="{796543E2-92EF-4870-ADEC-3AF163FDA651}" srcOrd="0" destOrd="0" presId="urn:microsoft.com/office/officeart/2005/8/layout/lProcess2"/>
    <dgm:cxn modelId="{B5FCE3BB-D44C-4029-8292-F991223C6D4C}" type="presOf" srcId="{C3C17476-488D-4DD2-942B-006D53779F09}" destId="{50F76E16-55F0-4F09-A26F-AAB95F69CF25}" srcOrd="0" destOrd="0" presId="urn:microsoft.com/office/officeart/2005/8/layout/lProcess2"/>
    <dgm:cxn modelId="{097D97DA-5A65-42DC-B08C-EA4E779693A6}" type="presOf" srcId="{CE90079A-58E1-446E-9CA6-4576806D9BF4}" destId="{B4F44D68-FFAD-4ACA-BF6C-7E64FA399E7B}" srcOrd="0" destOrd="0" presId="urn:microsoft.com/office/officeart/2005/8/layout/lProcess2"/>
    <dgm:cxn modelId="{3A618400-84E6-4270-AA25-CFD361BD548D}" srcId="{FF476081-9FB5-48F8-AAFC-39FCDCB8BDE5}" destId="{D7922EDE-701F-4CED-B7DD-96EE824EB60B}" srcOrd="1" destOrd="0" parTransId="{1511750C-D5CC-42D0-B85E-F07C4B4E7380}" sibTransId="{A4E53376-0598-4940-9C59-DAF3954583B5}"/>
    <dgm:cxn modelId="{8950362E-3B92-4AC8-9DD4-6931A6A9D9D8}" type="presOf" srcId="{F53442B2-8410-4382-992E-A52CAAB867C7}" destId="{A63F0399-4FD5-4D88-BACC-1F942090F0E5}" srcOrd="0" destOrd="0" presId="urn:microsoft.com/office/officeart/2005/8/layout/lProcess2"/>
    <dgm:cxn modelId="{8B2A77AC-F640-461B-B62C-0193D164D14E}" type="presOf" srcId="{CFA5917F-1326-4BBB-B33E-8FC6CCBFCD60}" destId="{6E20E15A-15D4-4D44-A72C-C75F1AE31056}" srcOrd="0" destOrd="0" presId="urn:microsoft.com/office/officeart/2005/8/layout/lProcess2"/>
    <dgm:cxn modelId="{02B0E333-51E8-42F6-9E4E-6460BE69E9CB}" type="presOf" srcId="{F03493CF-490D-4C5B-9037-7B1D5572E0BC}" destId="{3C01932E-B1FA-4893-88E5-994CB4E94867}" srcOrd="0" destOrd="0" presId="urn:microsoft.com/office/officeart/2005/8/layout/lProcess2"/>
    <dgm:cxn modelId="{47D7F5E1-C608-499C-A859-0B3DA744C919}" type="presOf" srcId="{F7977AD0-43AE-484F-9CC8-42661E5FC93F}" destId="{6440C6F5-8B03-4624-833A-7024E57B7184}" srcOrd="0" destOrd="0" presId="urn:microsoft.com/office/officeart/2005/8/layout/lProcess2"/>
    <dgm:cxn modelId="{0BA5F3C8-8D73-4429-B366-555341C12D0A}" type="presOf" srcId="{FF476081-9FB5-48F8-AAFC-39FCDCB8BDE5}" destId="{F177C9FB-9153-4C60-955D-DDBABBC04731}" srcOrd="0" destOrd="0" presId="urn:microsoft.com/office/officeart/2005/8/layout/lProcess2"/>
    <dgm:cxn modelId="{57257475-82AA-40C8-8375-3E5F3A036E2B}" type="presParOf" srcId="{6440C6F5-8B03-4624-833A-7024E57B7184}" destId="{441CC535-731B-4A66-AC88-38095B8A4DA7}" srcOrd="0" destOrd="0" presId="urn:microsoft.com/office/officeart/2005/8/layout/lProcess2"/>
    <dgm:cxn modelId="{0561A305-1F26-4868-A054-3BAF865BADEF}" type="presParOf" srcId="{441CC535-731B-4A66-AC88-38095B8A4DA7}" destId="{F177C9FB-9153-4C60-955D-DDBABBC04731}" srcOrd="0" destOrd="0" presId="urn:microsoft.com/office/officeart/2005/8/layout/lProcess2"/>
    <dgm:cxn modelId="{2F0BAE9B-FD54-4125-9220-1FA1FB246CAA}" type="presParOf" srcId="{441CC535-731B-4A66-AC88-38095B8A4DA7}" destId="{432FC73B-A353-4BA9-B4A3-9F8315AC972B}" srcOrd="1" destOrd="0" presId="urn:microsoft.com/office/officeart/2005/8/layout/lProcess2"/>
    <dgm:cxn modelId="{26815749-9FF8-450C-9C0A-5AD93B723D17}" type="presParOf" srcId="{441CC535-731B-4A66-AC88-38095B8A4DA7}" destId="{AEA71B4F-116B-4EF2-9168-BE67E555DE65}" srcOrd="2" destOrd="0" presId="urn:microsoft.com/office/officeart/2005/8/layout/lProcess2"/>
    <dgm:cxn modelId="{CBACB6FF-159D-4D1F-9821-779219E87CC4}" type="presParOf" srcId="{AEA71B4F-116B-4EF2-9168-BE67E555DE65}" destId="{E9DA9BD4-6887-4E3D-BFEC-FAE4D1EE2340}" srcOrd="0" destOrd="0" presId="urn:microsoft.com/office/officeart/2005/8/layout/lProcess2"/>
    <dgm:cxn modelId="{E239894A-F7C3-4BAE-A930-531980BB07B8}" type="presParOf" srcId="{E9DA9BD4-6887-4E3D-BFEC-FAE4D1EE2340}" destId="{796543E2-92EF-4870-ADEC-3AF163FDA651}" srcOrd="0" destOrd="0" presId="urn:microsoft.com/office/officeart/2005/8/layout/lProcess2"/>
    <dgm:cxn modelId="{6DDA380B-84F6-464B-923F-5E33B2397DB4}" type="presParOf" srcId="{E9DA9BD4-6887-4E3D-BFEC-FAE4D1EE2340}" destId="{A181DA17-EBEB-4C6E-87D1-69B4E7A60876}" srcOrd="1" destOrd="0" presId="urn:microsoft.com/office/officeart/2005/8/layout/lProcess2"/>
    <dgm:cxn modelId="{C780432E-E968-41FA-B3DC-8F82E2D73A13}" type="presParOf" srcId="{E9DA9BD4-6887-4E3D-BFEC-FAE4D1EE2340}" destId="{2F79C027-1DAA-48EE-AF73-7EEC813EC172}" srcOrd="2" destOrd="0" presId="urn:microsoft.com/office/officeart/2005/8/layout/lProcess2"/>
    <dgm:cxn modelId="{B59E245A-BC25-4C6F-9726-376052B6D909}" type="presParOf" srcId="{E9DA9BD4-6887-4E3D-BFEC-FAE4D1EE2340}" destId="{3D3FD3DA-E64B-47B0-A12E-E19163CA691A}" srcOrd="3" destOrd="0" presId="urn:microsoft.com/office/officeart/2005/8/layout/lProcess2"/>
    <dgm:cxn modelId="{6CE64A4E-A07F-4DC5-8DF3-C95B3D3E87A0}" type="presParOf" srcId="{E9DA9BD4-6887-4E3D-BFEC-FAE4D1EE2340}" destId="{DA49A61B-A8CB-4A73-A0F4-65814D8F44FD}" srcOrd="4" destOrd="0" presId="urn:microsoft.com/office/officeart/2005/8/layout/lProcess2"/>
    <dgm:cxn modelId="{0FEA5AF4-9EB3-40E7-94D2-05CBCA0134DB}" type="presParOf" srcId="{6440C6F5-8B03-4624-833A-7024E57B7184}" destId="{A9AFB909-F4AF-46C6-B0CC-BECA06A0000B}" srcOrd="1" destOrd="0" presId="urn:microsoft.com/office/officeart/2005/8/layout/lProcess2"/>
    <dgm:cxn modelId="{F9920D0D-0F08-48E3-BEA2-403C6581B22D}" type="presParOf" srcId="{6440C6F5-8B03-4624-833A-7024E57B7184}" destId="{06E03D6C-E83F-4115-A2EE-1547361BDE9E}" srcOrd="2" destOrd="0" presId="urn:microsoft.com/office/officeart/2005/8/layout/lProcess2"/>
    <dgm:cxn modelId="{3B4E5BBD-5C92-468A-BB15-E0E5977142FC}" type="presParOf" srcId="{06E03D6C-E83F-4115-A2EE-1547361BDE9E}" destId="{D47CACE7-FA8F-477E-A67A-18B3B5738A43}" srcOrd="0" destOrd="0" presId="urn:microsoft.com/office/officeart/2005/8/layout/lProcess2"/>
    <dgm:cxn modelId="{8D3061FD-F438-4AA2-9A9D-A891EC0B7DA8}" type="presParOf" srcId="{06E03D6C-E83F-4115-A2EE-1547361BDE9E}" destId="{3B8791BF-BA34-4EB2-81B1-4B571B14BE20}" srcOrd="1" destOrd="0" presId="urn:microsoft.com/office/officeart/2005/8/layout/lProcess2"/>
    <dgm:cxn modelId="{251D2158-8A30-42E6-8D0A-F6AC82153ED7}" type="presParOf" srcId="{06E03D6C-E83F-4115-A2EE-1547361BDE9E}" destId="{C2531675-E80F-435F-8BB9-950A812A9048}" srcOrd="2" destOrd="0" presId="urn:microsoft.com/office/officeart/2005/8/layout/lProcess2"/>
    <dgm:cxn modelId="{B9C743FA-0FB7-4F6E-BDDF-EFA32F1BD6F5}" type="presParOf" srcId="{C2531675-E80F-435F-8BB9-950A812A9048}" destId="{BD167DB0-46D9-467A-A972-3CA196B7AFF5}" srcOrd="0" destOrd="0" presId="urn:microsoft.com/office/officeart/2005/8/layout/lProcess2"/>
    <dgm:cxn modelId="{FF5C84F9-7F1F-4AEA-8B87-DA39925DDBAD}" type="presParOf" srcId="{BD167DB0-46D9-467A-A972-3CA196B7AFF5}" destId="{76AD2DAE-4E33-4B91-A6A3-9F76B9FA9C60}" srcOrd="0" destOrd="0" presId="urn:microsoft.com/office/officeart/2005/8/layout/lProcess2"/>
    <dgm:cxn modelId="{77A0F724-4B22-4869-9F69-D4361A5699CF}" type="presParOf" srcId="{BD167DB0-46D9-467A-A972-3CA196B7AFF5}" destId="{07493C8F-AA79-4FFB-AFFF-A3B841A13FB0}" srcOrd="1" destOrd="0" presId="urn:microsoft.com/office/officeart/2005/8/layout/lProcess2"/>
    <dgm:cxn modelId="{90DE135E-53A0-48FE-98F8-5D606522F94D}" type="presParOf" srcId="{BD167DB0-46D9-467A-A972-3CA196B7AFF5}" destId="{B4F44D68-FFAD-4ACA-BF6C-7E64FA399E7B}" srcOrd="2" destOrd="0" presId="urn:microsoft.com/office/officeart/2005/8/layout/lProcess2"/>
    <dgm:cxn modelId="{5EF7B7A2-BF82-48D7-98DB-62105EFFAD20}" type="presParOf" srcId="{BD167DB0-46D9-467A-A972-3CA196B7AFF5}" destId="{32D3033E-31A5-4A92-871D-18AE5B80FEF5}" srcOrd="3" destOrd="0" presId="urn:microsoft.com/office/officeart/2005/8/layout/lProcess2"/>
    <dgm:cxn modelId="{6ADBA7C9-5B24-4BDD-A9DC-D0C712D37E2F}" type="presParOf" srcId="{BD167DB0-46D9-467A-A972-3CA196B7AFF5}" destId="{A63F0399-4FD5-4D88-BACC-1F942090F0E5}" srcOrd="4" destOrd="0" presId="urn:microsoft.com/office/officeart/2005/8/layout/lProcess2"/>
    <dgm:cxn modelId="{D475A520-AA57-4213-9D73-8CDA987336F6}" type="presParOf" srcId="{6440C6F5-8B03-4624-833A-7024E57B7184}" destId="{66433C96-2817-47FD-B941-CD01D8741D9E}" srcOrd="3" destOrd="0" presId="urn:microsoft.com/office/officeart/2005/8/layout/lProcess2"/>
    <dgm:cxn modelId="{F41D4FF3-510A-4664-90CC-E8B70F3BAF64}" type="presParOf" srcId="{6440C6F5-8B03-4624-833A-7024E57B7184}" destId="{1150D3A5-8AFB-4840-8FBD-3FF477403D08}" srcOrd="4" destOrd="0" presId="urn:microsoft.com/office/officeart/2005/8/layout/lProcess2"/>
    <dgm:cxn modelId="{5A581874-1C42-4F4A-9456-3FAE0097FCED}" type="presParOf" srcId="{1150D3A5-8AFB-4840-8FBD-3FF477403D08}" destId="{6E20E15A-15D4-4D44-A72C-C75F1AE31056}" srcOrd="0" destOrd="0" presId="urn:microsoft.com/office/officeart/2005/8/layout/lProcess2"/>
    <dgm:cxn modelId="{A3EFC0E2-EB0D-4423-B583-73A96580BB8B}" type="presParOf" srcId="{1150D3A5-8AFB-4840-8FBD-3FF477403D08}" destId="{36943862-9C9B-4168-8B4C-1F3312C556F3}" srcOrd="1" destOrd="0" presId="urn:microsoft.com/office/officeart/2005/8/layout/lProcess2"/>
    <dgm:cxn modelId="{344C419F-01ED-4EB9-882E-FCE5F4BDABED}" type="presParOf" srcId="{1150D3A5-8AFB-4840-8FBD-3FF477403D08}" destId="{9A8C1AC8-D87D-4DD4-A6EB-0D87EA148404}" srcOrd="2" destOrd="0" presId="urn:microsoft.com/office/officeart/2005/8/layout/lProcess2"/>
    <dgm:cxn modelId="{297E804C-DD57-4CDC-A045-4C8AA0B3B045}" type="presParOf" srcId="{9A8C1AC8-D87D-4DD4-A6EB-0D87EA148404}" destId="{E2385642-82AC-4CE2-9E72-CAD9ADAEBD49}" srcOrd="0" destOrd="0" presId="urn:microsoft.com/office/officeart/2005/8/layout/lProcess2"/>
    <dgm:cxn modelId="{97A4550A-C5E5-4BC7-8FDA-ACD395B34952}" type="presParOf" srcId="{E2385642-82AC-4CE2-9E72-CAD9ADAEBD49}" destId="{F178D0F9-61FB-432E-A3CA-FA816861AEAE}" srcOrd="0" destOrd="0" presId="urn:microsoft.com/office/officeart/2005/8/layout/lProcess2"/>
    <dgm:cxn modelId="{0609C9C4-15CF-4A29-85DE-B378BA159A3C}" type="presParOf" srcId="{E2385642-82AC-4CE2-9E72-CAD9ADAEBD49}" destId="{FA428BE7-B219-49E3-9C71-569F665515F7}" srcOrd="1" destOrd="0" presId="urn:microsoft.com/office/officeart/2005/8/layout/lProcess2"/>
    <dgm:cxn modelId="{48CB9C77-1084-4487-BC11-F8A7639DA8BA}" type="presParOf" srcId="{E2385642-82AC-4CE2-9E72-CAD9ADAEBD49}" destId="{0289BC57-E413-44C9-B0B7-5627916739C9}" srcOrd="2" destOrd="0" presId="urn:microsoft.com/office/officeart/2005/8/layout/lProcess2"/>
    <dgm:cxn modelId="{D454ABCB-8D26-46C1-8D3D-F71B2CC3C8D2}" type="presParOf" srcId="{E2385642-82AC-4CE2-9E72-CAD9ADAEBD49}" destId="{8BEF51CE-7CDA-4E8B-808D-72877CBFA7CC}" srcOrd="3" destOrd="0" presId="urn:microsoft.com/office/officeart/2005/8/layout/lProcess2"/>
    <dgm:cxn modelId="{0DE5382D-C5B1-4098-97D0-5DEE0F1E234F}" type="presParOf" srcId="{E2385642-82AC-4CE2-9E72-CAD9ADAEBD49}" destId="{EB3BDB80-7B5E-47E3-859E-5DBBBC0583C2}" srcOrd="4" destOrd="0" presId="urn:microsoft.com/office/officeart/2005/8/layout/lProcess2"/>
    <dgm:cxn modelId="{D853F7DA-9A07-4664-9CE2-ADA999BFA8ED}" type="presParOf" srcId="{6440C6F5-8B03-4624-833A-7024E57B7184}" destId="{775B7092-E9A7-4886-9F57-2D31D0C8FC66}" srcOrd="5" destOrd="0" presId="urn:microsoft.com/office/officeart/2005/8/layout/lProcess2"/>
    <dgm:cxn modelId="{AD1FCE67-A7F5-478D-836C-D161CEFDC5AF}" type="presParOf" srcId="{6440C6F5-8B03-4624-833A-7024E57B7184}" destId="{65FD00C5-798C-4B13-963E-782440E6E960}" srcOrd="6" destOrd="0" presId="urn:microsoft.com/office/officeart/2005/8/layout/lProcess2"/>
    <dgm:cxn modelId="{8A2DD1BF-9F63-4B72-8512-7363B7F48F38}" type="presParOf" srcId="{65FD00C5-798C-4B13-963E-782440E6E960}" destId="{04E85DDA-151B-4700-9B81-B19A7DEC067F}" srcOrd="0" destOrd="0" presId="urn:microsoft.com/office/officeart/2005/8/layout/lProcess2"/>
    <dgm:cxn modelId="{A369F2E6-24B4-41EA-9662-5C7A1950FCCF}" type="presParOf" srcId="{65FD00C5-798C-4B13-963E-782440E6E960}" destId="{2ABE7ACB-0C72-42AB-8906-64D1307CCD67}" srcOrd="1" destOrd="0" presId="urn:microsoft.com/office/officeart/2005/8/layout/lProcess2"/>
    <dgm:cxn modelId="{D85E9411-07EE-4E14-AB20-D2DF4249BE63}" type="presParOf" srcId="{65FD00C5-798C-4B13-963E-782440E6E960}" destId="{A668821E-EBA9-44BB-AE4D-A3490CA22C5A}" srcOrd="2" destOrd="0" presId="urn:microsoft.com/office/officeart/2005/8/layout/lProcess2"/>
    <dgm:cxn modelId="{C62340EB-B8DB-4C4E-A16E-69E477097298}" type="presParOf" srcId="{A668821E-EBA9-44BB-AE4D-A3490CA22C5A}" destId="{3B9450F9-D7F2-47F9-9C3A-0DF6660B1480}" srcOrd="0" destOrd="0" presId="urn:microsoft.com/office/officeart/2005/8/layout/lProcess2"/>
    <dgm:cxn modelId="{F702C5A4-365B-445A-9DED-4E2D34012EEC}" type="presParOf" srcId="{3B9450F9-D7F2-47F9-9C3A-0DF6660B1480}" destId="{50F76E16-55F0-4F09-A26F-AAB95F69CF25}" srcOrd="0" destOrd="0" presId="urn:microsoft.com/office/officeart/2005/8/layout/lProcess2"/>
    <dgm:cxn modelId="{2B5DD698-43E7-4734-8CF5-5A9C085BB94E}" type="presParOf" srcId="{3B9450F9-D7F2-47F9-9C3A-0DF6660B1480}" destId="{CCA6E45B-3A52-4D34-AEA0-6922BA5233DD}" srcOrd="1" destOrd="0" presId="urn:microsoft.com/office/officeart/2005/8/layout/lProcess2"/>
    <dgm:cxn modelId="{B7E897B9-8679-4947-905A-9CC09B9F5135}" type="presParOf" srcId="{3B9450F9-D7F2-47F9-9C3A-0DF6660B1480}" destId="{3C01932E-B1FA-4893-88E5-994CB4E94867}" srcOrd="2" destOrd="0" presId="urn:microsoft.com/office/officeart/2005/8/layout/lProcess2"/>
    <dgm:cxn modelId="{61A557BF-FC7B-4D50-A868-73A001E6E48B}" type="presParOf" srcId="{3B9450F9-D7F2-47F9-9C3A-0DF6660B1480}" destId="{AB798927-782B-4A55-BD62-29D8DCA09203}" srcOrd="3" destOrd="0" presId="urn:microsoft.com/office/officeart/2005/8/layout/lProcess2"/>
    <dgm:cxn modelId="{A29C62E4-A2CA-409D-AFF4-2C029E9CE64B}" type="presParOf" srcId="{3B9450F9-D7F2-47F9-9C3A-0DF6660B1480}" destId="{3A11AAC8-15BD-429F-AF3E-842F573AAE55}" srcOrd="4"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77C9FB-9153-4C60-955D-DDBABBC04731}">
      <dsp:nvSpPr>
        <dsp:cNvPr id="0" name=""/>
        <dsp:cNvSpPr/>
      </dsp:nvSpPr>
      <dsp:spPr>
        <a:xfrm>
          <a:off x="2152" y="0"/>
          <a:ext cx="2112351" cy="59766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GB" sz="3200" b="1" kern="1200" dirty="0" smtClean="0"/>
            <a:t>Phase of </a:t>
          </a:r>
          <a:r>
            <a:rPr lang="en-GB" sz="3200" b="1" kern="1200" dirty="0" err="1" smtClean="0"/>
            <a:t>Dx</a:t>
          </a:r>
          <a:r>
            <a:rPr lang="en-GB" sz="3200" b="1" kern="1200" dirty="0" smtClean="0"/>
            <a:t> process</a:t>
          </a:r>
          <a:endParaRPr lang="en-GB" sz="3200" b="1" kern="1200" dirty="0"/>
        </a:p>
      </dsp:txBody>
      <dsp:txXfrm>
        <a:off x="2152" y="0"/>
        <a:ext cx="2112351" cy="1792999"/>
      </dsp:txXfrm>
    </dsp:sp>
    <dsp:sp modelId="{796543E2-92EF-4870-ADEC-3AF163FDA651}">
      <dsp:nvSpPr>
        <dsp:cNvPr id="0" name=""/>
        <dsp:cNvSpPr/>
      </dsp:nvSpPr>
      <dsp:spPr>
        <a:xfrm>
          <a:off x="213387" y="1793509"/>
          <a:ext cx="1689881" cy="1174175"/>
        </a:xfrm>
        <a:prstGeom prst="roundRect">
          <a:avLst>
            <a:gd name="adj" fmla="val 10000"/>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41910" rIns="55880" bIns="41910" numCol="1" spcCol="1270" anchor="ctr" anchorCtr="0">
          <a:noAutofit/>
        </a:bodyPr>
        <a:lstStyle/>
        <a:p>
          <a:pPr lvl="0" algn="ctr" defTabSz="977900">
            <a:lnSpc>
              <a:spcPct val="90000"/>
            </a:lnSpc>
            <a:spcBef>
              <a:spcPct val="0"/>
            </a:spcBef>
            <a:spcAft>
              <a:spcPct val="35000"/>
            </a:spcAft>
          </a:pPr>
          <a:r>
            <a:rPr lang="en-GB" sz="2200" b="1" kern="1200" dirty="0" smtClean="0"/>
            <a:t>Clinical encounter</a:t>
          </a:r>
          <a:endParaRPr lang="en-GB" sz="2200" b="1" kern="1200" dirty="0"/>
        </a:p>
      </dsp:txBody>
      <dsp:txXfrm>
        <a:off x="247777" y="1827899"/>
        <a:ext cx="1621101" cy="1105395"/>
      </dsp:txXfrm>
    </dsp:sp>
    <dsp:sp modelId="{2F79C027-1DAA-48EE-AF73-7EEC813EC172}">
      <dsp:nvSpPr>
        <dsp:cNvPr id="0" name=""/>
        <dsp:cNvSpPr/>
      </dsp:nvSpPr>
      <dsp:spPr>
        <a:xfrm>
          <a:off x="213387" y="3148327"/>
          <a:ext cx="1689881" cy="1174175"/>
        </a:xfrm>
        <a:prstGeom prst="roundRect">
          <a:avLst>
            <a:gd name="adj" fmla="val 10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41910" rIns="55880" bIns="41910" numCol="1" spcCol="1270" anchor="ctr" anchorCtr="0">
          <a:noAutofit/>
        </a:bodyPr>
        <a:lstStyle/>
        <a:p>
          <a:pPr lvl="0" algn="ctr" defTabSz="977900">
            <a:lnSpc>
              <a:spcPct val="90000"/>
            </a:lnSpc>
            <a:spcBef>
              <a:spcPct val="0"/>
            </a:spcBef>
            <a:spcAft>
              <a:spcPct val="35000"/>
            </a:spcAft>
          </a:pPr>
          <a:r>
            <a:rPr lang="en-GB" sz="2200" b="1" kern="1200" dirty="0" smtClean="0"/>
            <a:t>Test performance</a:t>
          </a:r>
        </a:p>
      </dsp:txBody>
      <dsp:txXfrm>
        <a:off x="247777" y="3182717"/>
        <a:ext cx="1621101" cy="1105395"/>
      </dsp:txXfrm>
    </dsp:sp>
    <dsp:sp modelId="{DA49A61B-A8CB-4A73-A0F4-65814D8F44FD}">
      <dsp:nvSpPr>
        <dsp:cNvPr id="0" name=""/>
        <dsp:cNvSpPr/>
      </dsp:nvSpPr>
      <dsp:spPr>
        <a:xfrm>
          <a:off x="213387" y="4503144"/>
          <a:ext cx="1689881" cy="11741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GB" sz="2400" b="1" kern="1200" dirty="0" smtClean="0"/>
            <a:t>Follow-up</a:t>
          </a:r>
          <a:endParaRPr lang="en-GB" sz="2400" b="1" kern="1200" dirty="0"/>
        </a:p>
      </dsp:txBody>
      <dsp:txXfrm>
        <a:off x="247777" y="4537534"/>
        <a:ext cx="1621101" cy="1105395"/>
      </dsp:txXfrm>
    </dsp:sp>
    <dsp:sp modelId="{D47CACE7-FA8F-477E-A67A-18B3B5738A43}">
      <dsp:nvSpPr>
        <dsp:cNvPr id="0" name=""/>
        <dsp:cNvSpPr/>
      </dsp:nvSpPr>
      <dsp:spPr>
        <a:xfrm>
          <a:off x="2272930" y="0"/>
          <a:ext cx="2112351" cy="59766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GB" sz="3600" b="1" kern="1200" dirty="0" smtClean="0">
              <a:solidFill>
                <a:srgbClr val="C00000"/>
              </a:solidFill>
            </a:rPr>
            <a:t>Patient factors</a:t>
          </a:r>
          <a:endParaRPr lang="en-GB" sz="3600" b="1" kern="1200" dirty="0">
            <a:solidFill>
              <a:srgbClr val="C00000"/>
            </a:solidFill>
          </a:endParaRPr>
        </a:p>
      </dsp:txBody>
      <dsp:txXfrm>
        <a:off x="2272930" y="0"/>
        <a:ext cx="2112351" cy="1792999"/>
      </dsp:txXfrm>
    </dsp:sp>
    <dsp:sp modelId="{76AD2DAE-4E33-4B91-A6A3-9F76B9FA9C60}">
      <dsp:nvSpPr>
        <dsp:cNvPr id="0" name=""/>
        <dsp:cNvSpPr/>
      </dsp:nvSpPr>
      <dsp:spPr>
        <a:xfrm>
          <a:off x="2520278" y="1793219"/>
          <a:ext cx="1617655" cy="1190130"/>
        </a:xfrm>
        <a:prstGeom prst="roundRect">
          <a:avLst>
            <a:gd name="adj" fmla="val 10000"/>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en-GB" sz="1600" kern="1200" dirty="0" smtClean="0"/>
            <a:t>Awareness / psychosocial factors</a:t>
          </a:r>
          <a:endParaRPr lang="en-GB" sz="1600" kern="1200" dirty="0"/>
        </a:p>
      </dsp:txBody>
      <dsp:txXfrm>
        <a:off x="2555136" y="1828077"/>
        <a:ext cx="1547939" cy="1120414"/>
      </dsp:txXfrm>
    </dsp:sp>
    <dsp:sp modelId="{B4F44D68-FFAD-4ACA-BF6C-7E64FA399E7B}">
      <dsp:nvSpPr>
        <dsp:cNvPr id="0" name=""/>
        <dsp:cNvSpPr/>
      </dsp:nvSpPr>
      <dsp:spPr>
        <a:xfrm>
          <a:off x="2520278" y="3161657"/>
          <a:ext cx="1617655" cy="1126536"/>
        </a:xfrm>
        <a:prstGeom prst="roundRect">
          <a:avLst>
            <a:gd name="adj" fmla="val 10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en-GB" sz="1600" kern="1200" dirty="0" smtClean="0"/>
            <a:t>Practical barriers / fear of result or procedure</a:t>
          </a:r>
          <a:endParaRPr lang="en-GB" sz="1600" kern="1200" dirty="0"/>
        </a:p>
      </dsp:txBody>
      <dsp:txXfrm>
        <a:off x="2553273" y="3194652"/>
        <a:ext cx="1551665" cy="1060546"/>
      </dsp:txXfrm>
    </dsp:sp>
    <dsp:sp modelId="{A63F0399-4FD5-4D88-BACC-1F942090F0E5}">
      <dsp:nvSpPr>
        <dsp:cNvPr id="0" name=""/>
        <dsp:cNvSpPr/>
      </dsp:nvSpPr>
      <dsp:spPr>
        <a:xfrm>
          <a:off x="2520278" y="4466501"/>
          <a:ext cx="1617655" cy="121110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en-GB" sz="1600" kern="1200" dirty="0" smtClean="0"/>
            <a:t>Practical barriers / attitudinal issues</a:t>
          </a:r>
          <a:endParaRPr lang="en-GB" sz="1600" kern="1200" dirty="0"/>
        </a:p>
      </dsp:txBody>
      <dsp:txXfrm>
        <a:off x="2555750" y="4501973"/>
        <a:ext cx="1546711" cy="1140164"/>
      </dsp:txXfrm>
    </dsp:sp>
    <dsp:sp modelId="{6E20E15A-15D4-4D44-A72C-C75F1AE31056}">
      <dsp:nvSpPr>
        <dsp:cNvPr id="0" name=""/>
        <dsp:cNvSpPr/>
      </dsp:nvSpPr>
      <dsp:spPr>
        <a:xfrm>
          <a:off x="4543709" y="0"/>
          <a:ext cx="2112351" cy="59766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GB" sz="3600" b="1" kern="1200" dirty="0" smtClean="0">
              <a:solidFill>
                <a:schemeClr val="tx2"/>
              </a:solidFill>
            </a:rPr>
            <a:t>Provider factors</a:t>
          </a:r>
          <a:endParaRPr lang="en-GB" sz="3600" b="1" kern="1200" dirty="0">
            <a:solidFill>
              <a:schemeClr val="tx2"/>
            </a:solidFill>
          </a:endParaRPr>
        </a:p>
      </dsp:txBody>
      <dsp:txXfrm>
        <a:off x="4543709" y="0"/>
        <a:ext cx="2112351" cy="1792999"/>
      </dsp:txXfrm>
    </dsp:sp>
    <dsp:sp modelId="{F178D0F9-61FB-432E-A3CA-FA816861AEAE}">
      <dsp:nvSpPr>
        <dsp:cNvPr id="0" name=""/>
        <dsp:cNvSpPr/>
      </dsp:nvSpPr>
      <dsp:spPr>
        <a:xfrm>
          <a:off x="4754944" y="1793509"/>
          <a:ext cx="1689881" cy="1174175"/>
        </a:xfrm>
        <a:prstGeom prst="roundRect">
          <a:avLst>
            <a:gd name="adj" fmla="val 10000"/>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en-GB" sz="1600" kern="1200" dirty="0" smtClean="0"/>
            <a:t>Inadequate </a:t>
          </a:r>
          <a:r>
            <a:rPr lang="en-GB" sz="1600" kern="1200" dirty="0" err="1" smtClean="0"/>
            <a:t>Hx</a:t>
          </a:r>
          <a:r>
            <a:rPr lang="en-GB" sz="1600" kern="1200" dirty="0" smtClean="0"/>
            <a:t> taking / cognitive factors</a:t>
          </a:r>
          <a:endParaRPr lang="en-GB" sz="1600" kern="1200" dirty="0"/>
        </a:p>
      </dsp:txBody>
      <dsp:txXfrm>
        <a:off x="4789334" y="1827899"/>
        <a:ext cx="1621101" cy="1105395"/>
      </dsp:txXfrm>
    </dsp:sp>
    <dsp:sp modelId="{0289BC57-E413-44C9-B0B7-5627916739C9}">
      <dsp:nvSpPr>
        <dsp:cNvPr id="0" name=""/>
        <dsp:cNvSpPr/>
      </dsp:nvSpPr>
      <dsp:spPr>
        <a:xfrm>
          <a:off x="4754944" y="3148327"/>
          <a:ext cx="1689881" cy="1174175"/>
        </a:xfrm>
        <a:prstGeom prst="roundRect">
          <a:avLst>
            <a:gd name="adj" fmla="val 10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en-GB" sz="1600" kern="1200" dirty="0" smtClean="0"/>
            <a:t>Cognitive barriers / biases</a:t>
          </a:r>
          <a:endParaRPr lang="en-GB" sz="1600" kern="1200" dirty="0"/>
        </a:p>
      </dsp:txBody>
      <dsp:txXfrm>
        <a:off x="4789334" y="3182717"/>
        <a:ext cx="1621101" cy="1105395"/>
      </dsp:txXfrm>
    </dsp:sp>
    <dsp:sp modelId="{EB3BDB80-7B5E-47E3-859E-5DBBBC0583C2}">
      <dsp:nvSpPr>
        <dsp:cNvPr id="0" name=""/>
        <dsp:cNvSpPr/>
      </dsp:nvSpPr>
      <dsp:spPr>
        <a:xfrm>
          <a:off x="4754944" y="4503144"/>
          <a:ext cx="1689881" cy="11741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en-GB" sz="1600" kern="1200" dirty="0" smtClean="0"/>
            <a:t>Cognitive over-load / unappreciated abnormal findings</a:t>
          </a:r>
          <a:endParaRPr lang="en-GB" sz="1600" kern="1200" dirty="0"/>
        </a:p>
      </dsp:txBody>
      <dsp:txXfrm>
        <a:off x="4789334" y="4537534"/>
        <a:ext cx="1621101" cy="1105395"/>
      </dsp:txXfrm>
    </dsp:sp>
    <dsp:sp modelId="{04E85DDA-151B-4700-9B81-B19A7DEC067F}">
      <dsp:nvSpPr>
        <dsp:cNvPr id="0" name=""/>
        <dsp:cNvSpPr/>
      </dsp:nvSpPr>
      <dsp:spPr>
        <a:xfrm>
          <a:off x="6814487" y="0"/>
          <a:ext cx="2112351" cy="59766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GB" sz="3600" b="1" kern="1200" dirty="0" smtClean="0">
              <a:solidFill>
                <a:srgbClr val="00B050"/>
              </a:solidFill>
            </a:rPr>
            <a:t>System factors</a:t>
          </a:r>
          <a:endParaRPr lang="en-GB" sz="3600" b="1" kern="1200" dirty="0">
            <a:solidFill>
              <a:srgbClr val="00B050"/>
            </a:solidFill>
          </a:endParaRPr>
        </a:p>
      </dsp:txBody>
      <dsp:txXfrm>
        <a:off x="6814487" y="0"/>
        <a:ext cx="2112351" cy="1792999"/>
      </dsp:txXfrm>
    </dsp:sp>
    <dsp:sp modelId="{50F76E16-55F0-4F09-A26F-AAB95F69CF25}">
      <dsp:nvSpPr>
        <dsp:cNvPr id="0" name=""/>
        <dsp:cNvSpPr/>
      </dsp:nvSpPr>
      <dsp:spPr>
        <a:xfrm>
          <a:off x="7025722" y="1793509"/>
          <a:ext cx="1689881" cy="1174175"/>
        </a:xfrm>
        <a:prstGeom prst="roundRect">
          <a:avLst>
            <a:gd name="adj" fmla="val 10000"/>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en-GB" sz="1600" kern="1200" dirty="0" smtClean="0"/>
            <a:t>Rigid consultation norms / 10’ consultation </a:t>
          </a:r>
          <a:endParaRPr lang="en-GB" sz="1600" kern="1200" dirty="0"/>
        </a:p>
      </dsp:txBody>
      <dsp:txXfrm>
        <a:off x="7060112" y="1827899"/>
        <a:ext cx="1621101" cy="1105395"/>
      </dsp:txXfrm>
    </dsp:sp>
    <dsp:sp modelId="{3C01932E-B1FA-4893-88E5-994CB4E94867}">
      <dsp:nvSpPr>
        <dsp:cNvPr id="0" name=""/>
        <dsp:cNvSpPr/>
      </dsp:nvSpPr>
      <dsp:spPr>
        <a:xfrm>
          <a:off x="7025722" y="3148327"/>
          <a:ext cx="1689881" cy="1174175"/>
        </a:xfrm>
        <a:prstGeom prst="roundRect">
          <a:avLst>
            <a:gd name="adj" fmla="val 10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en-GB" sz="1600" kern="1200" dirty="0" smtClean="0"/>
            <a:t>Lack of fail-safe systems for no-shows or alerting abnormal results</a:t>
          </a:r>
          <a:endParaRPr lang="en-GB" sz="1600" kern="1200" dirty="0"/>
        </a:p>
      </dsp:txBody>
      <dsp:txXfrm>
        <a:off x="7060112" y="3182717"/>
        <a:ext cx="1621101" cy="1105395"/>
      </dsp:txXfrm>
    </dsp:sp>
    <dsp:sp modelId="{3A11AAC8-15BD-429F-AF3E-842F573AAE55}">
      <dsp:nvSpPr>
        <dsp:cNvPr id="0" name=""/>
        <dsp:cNvSpPr/>
      </dsp:nvSpPr>
      <dsp:spPr>
        <a:xfrm>
          <a:off x="7025722" y="4503144"/>
          <a:ext cx="1689881" cy="11741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en-GB" sz="1600" kern="1200" dirty="0" smtClean="0"/>
            <a:t>Over-reliance on patients to ‘call back’</a:t>
          </a:r>
          <a:endParaRPr lang="en-GB" sz="1600" kern="1200" dirty="0"/>
        </a:p>
      </dsp:txBody>
      <dsp:txXfrm>
        <a:off x="7060112" y="4537534"/>
        <a:ext cx="1621101" cy="1105395"/>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1471B6-BF05-4D2B-BDB9-A9BE38DAF2BB}" type="datetimeFigureOut">
              <a:rPr lang="en-GB" smtClean="0"/>
              <a:t>22/11/2015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194B72-0A1D-4FF6-9D9C-2B0C2E177EDF}" type="slidenum">
              <a:rPr lang="en-GB" smtClean="0"/>
              <a:t>‹#›</a:t>
            </a:fld>
            <a:endParaRPr lang="en-GB"/>
          </a:p>
        </p:txBody>
      </p:sp>
    </p:spTree>
    <p:extLst>
      <p:ext uri="{BB962C8B-B14F-4D97-AF65-F5344CB8AC3E}">
        <p14:creationId xmlns:p14="http://schemas.microsoft.com/office/powerpoint/2010/main" val="10921809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8D19113-E453-45D5-8EAB-FD5C23502E19}" type="slidenum">
              <a:rPr lang="en-GB" altLang="en-US" smtClean="0"/>
              <a:pPr eaLnBrk="1" hangingPunct="1">
                <a:spcBef>
                  <a:spcPct val="0"/>
                </a:spcBef>
              </a:pPr>
              <a:t>17</a:t>
            </a:fld>
            <a:endParaRPr lang="en-GB"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788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1C628D2-A59B-447D-B66D-12B8D4C89B5F}" type="slidenum">
              <a:rPr lang="en-GB" altLang="en-US" smtClean="0">
                <a:latin typeface="Arial" charset="0"/>
              </a:rPr>
              <a:pPr eaLnBrk="1" hangingPunct="1">
                <a:spcBef>
                  <a:spcPct val="0"/>
                </a:spcBef>
              </a:pPr>
              <a:t>24</a:t>
            </a:fld>
            <a:endParaRPr lang="en-GB" altLang="en-US"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79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9AA80350-658C-4A29-ACF7-DFF8A7C1C41E}" type="slidenum">
              <a:rPr lang="en-GB" altLang="en-US" smtClean="0">
                <a:latin typeface="Arial" charset="0"/>
              </a:rPr>
              <a:pPr eaLnBrk="1" hangingPunct="1">
                <a:spcBef>
                  <a:spcPct val="0"/>
                </a:spcBef>
              </a:pPr>
              <a:t>25</a:t>
            </a:fld>
            <a:endParaRPr lang="en-GB" altLang="en-US"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809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C731182-31DE-4AB2-AC06-3D47BDCC0531}" type="slidenum">
              <a:rPr lang="en-GB" altLang="en-US" smtClean="0">
                <a:latin typeface="Arial" charset="0"/>
              </a:rPr>
              <a:pPr eaLnBrk="1" hangingPunct="1">
                <a:spcBef>
                  <a:spcPct val="0"/>
                </a:spcBef>
              </a:pPr>
              <a:t>26</a:t>
            </a:fld>
            <a:endParaRPr lang="en-GB" altLang="en-US"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4994212-3FC8-4016-BBD6-F7D30442913A}" type="slidenum">
              <a:rPr lang="en-GB" altLang="en-US" smtClean="0">
                <a:latin typeface="Arial" charset="0"/>
              </a:rPr>
              <a:pPr eaLnBrk="1" hangingPunct="1">
                <a:spcBef>
                  <a:spcPct val="0"/>
                </a:spcBef>
              </a:pPr>
              <a:t>27</a:t>
            </a:fld>
            <a:endParaRPr lang="en-GB" altLang="en-US" smtClean="0">
              <a:latin typeface="Arial" charset="0"/>
            </a:endParaRPr>
          </a:p>
        </p:txBody>
      </p:sp>
      <p:sp>
        <p:nvSpPr>
          <p:cNvPr id="819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lgn="r" eaLnBrk="1" hangingPunct="1">
              <a:spcBef>
                <a:spcPct val="0"/>
              </a:spcBef>
            </a:pPr>
            <a:fld id="{C2612B50-4339-47B2-96F9-9E138A91D7DE}" type="slidenum">
              <a:rPr lang="en-GB" altLang="en-US">
                <a:latin typeface="Arial" charset="0"/>
              </a:rPr>
              <a:pPr algn="r" eaLnBrk="1" hangingPunct="1">
                <a:spcBef>
                  <a:spcPct val="0"/>
                </a:spcBef>
              </a:pPr>
              <a:t>28</a:t>
            </a:fld>
            <a:endParaRPr lang="en-GB" altLang="en-US">
              <a:latin typeface="Arial" charset="0"/>
            </a:endParaRPr>
          </a:p>
        </p:txBody>
      </p:sp>
      <p:sp>
        <p:nvSpPr>
          <p:cNvPr id="829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4" name="Slide Number Placeholder 3"/>
          <p:cNvSpPr txBox="1">
            <a:spLocks noGrp="1"/>
          </p:cNvSpPr>
          <p:nvPr/>
        </p:nvSpPr>
        <p:spPr>
          <a:xfrm>
            <a:off x="3884613" y="8685213"/>
            <a:ext cx="2971800" cy="457200"/>
          </a:xfrm>
          <a:prstGeom prst="rect">
            <a:avLst/>
          </a:prstGeom>
          <a:noFill/>
        </p:spPr>
        <p:txBody>
          <a:bodyPr anchor="b"/>
          <a:lstStyle/>
          <a:p>
            <a:pPr algn="r" fontAlgn="auto">
              <a:spcBef>
                <a:spcPts val="0"/>
              </a:spcBef>
              <a:spcAft>
                <a:spcPts val="0"/>
              </a:spcAft>
              <a:defRPr/>
            </a:pPr>
            <a:fld id="{4DC4E761-FE87-439C-8E4D-C67A786046A6}" type="slidenum">
              <a:rPr lang="en-GB" sz="1200">
                <a:latin typeface="+mn-lt"/>
              </a:rPr>
              <a:pPr algn="r" fontAlgn="auto">
                <a:spcBef>
                  <a:spcPts val="0"/>
                </a:spcBef>
                <a:spcAft>
                  <a:spcPts val="0"/>
                </a:spcAft>
                <a:defRPr/>
              </a:pPr>
              <a:t>30</a:t>
            </a:fld>
            <a:endParaRPr lang="en-GB" sz="1200">
              <a:latin typeface="+mn-lt"/>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F62A6FE-E039-4A70-97CC-4E861FEBD014}" type="slidenum">
              <a:rPr lang="en-GB" altLang="en-US" smtClean="0">
                <a:latin typeface="Arial" charset="0"/>
              </a:rPr>
              <a:pPr eaLnBrk="1" hangingPunct="1">
                <a:spcBef>
                  <a:spcPct val="0"/>
                </a:spcBef>
              </a:pPr>
              <a:t>31</a:t>
            </a:fld>
            <a:endParaRPr lang="en-GB" altLang="en-US" smtClean="0">
              <a:latin typeface="Arial" charset="0"/>
            </a:endParaRPr>
          </a:p>
        </p:txBody>
      </p:sp>
      <p:sp>
        <p:nvSpPr>
          <p:cNvPr id="849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smtClean="0"/>
              <a:t>This slide presents variation in the OR of 3+ consultation by patient group. I will guide you through the results taking each patient characteristic in turn.</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2A28916-23FC-420A-933C-DDABDF4BE5AD}" type="slidenum">
              <a:rPr lang="en-GB" altLang="en-US" smtClean="0">
                <a:latin typeface="Arial" charset="0"/>
              </a:rPr>
              <a:pPr eaLnBrk="1" hangingPunct="1">
                <a:spcBef>
                  <a:spcPct val="0"/>
                </a:spcBef>
              </a:pPr>
              <a:t>32</a:t>
            </a:fld>
            <a:endParaRPr lang="en-GB" altLang="en-US" smtClean="0">
              <a:latin typeface="Arial" charset="0"/>
            </a:endParaRPr>
          </a:p>
        </p:txBody>
      </p:sp>
      <p:sp>
        <p:nvSpPr>
          <p:cNvPr id="860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smtClean="0"/>
              <a:t>How can we explain these patterns? </a:t>
            </a:r>
          </a:p>
          <a:p>
            <a:pPr eaLnBrk="1" hangingPunct="1"/>
            <a:r>
              <a:rPr lang="en-GB" altLang="en-US" smtClean="0"/>
              <a:t>We have no direct evidence but we can make some hopefully useful hypotheses</a:t>
            </a:r>
          </a:p>
          <a:p>
            <a:pPr eaLnBrk="1" hangingPunct="1"/>
            <a:r>
              <a:rPr lang="en-GB" altLang="en-US" smtClean="0"/>
              <a:t>For sex and age differences, a potentially useful hypothesis is to consider that doctor referral behaviour and psychology if you wish is influenced by either knowledge of cancer incidence (which is lower in younger patients and in women) – we can call this ‘epidemiological optimisms’.</a:t>
            </a:r>
          </a:p>
          <a:p>
            <a:pPr eaLnBrk="1" hangingPunct="1"/>
            <a:r>
              <a:rPr lang="en-GB" altLang="en-US" smtClean="0"/>
              <a:t>Another hypothesis is that age and sex variation is driven by by the lack of familiarity of cancer presentations in these groups. </a:t>
            </a:r>
          </a:p>
          <a:p>
            <a:pPr eaLnBrk="1" hangingPunct="1"/>
            <a:r>
              <a:rPr lang="en-GB" altLang="en-US" smtClean="0"/>
              <a:t>These are both useful hypothesis to explore by further research as they can lead to different improvement interventions.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EAF1BED-7032-4A87-AB6C-0A922D2C74DE}" type="slidenum">
              <a:rPr lang="en-GB" altLang="en-US" smtClean="0">
                <a:latin typeface="Arial" charset="0"/>
              </a:rPr>
              <a:pPr eaLnBrk="1" hangingPunct="1">
                <a:spcBef>
                  <a:spcPct val="0"/>
                </a:spcBef>
              </a:pPr>
              <a:t>33</a:t>
            </a:fld>
            <a:endParaRPr lang="en-GB" altLang="en-US" smtClean="0">
              <a:latin typeface="Arial" charset="0"/>
            </a:endParaRPr>
          </a:p>
        </p:txBody>
      </p:sp>
      <p:sp>
        <p:nvSpPr>
          <p:cNvPr id="870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smtClean="0"/>
              <a:t>For ethnic variation, in order to gain insights about the potential mechanism generating these differences, we explore the potential for interaction between age and ethnicity.</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5B4C753-5892-4F66-8F2D-8C39AC11AD9A}" type="slidenum">
              <a:rPr lang="en-GB" altLang="en-US" smtClean="0">
                <a:latin typeface="Arial" charset="0"/>
              </a:rPr>
              <a:pPr eaLnBrk="1" hangingPunct="1">
                <a:spcBef>
                  <a:spcPct val="0"/>
                </a:spcBef>
              </a:pPr>
              <a:t>34</a:t>
            </a:fld>
            <a:endParaRPr lang="en-GB" altLang="en-US" smtClean="0">
              <a:latin typeface="Arial" charset="0"/>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smtClean="0"/>
              <a:t>And here are the results of this analysis</a:t>
            </a:r>
          </a:p>
          <a:p>
            <a:pPr eaLnBrk="1" hangingPunct="1"/>
            <a:r>
              <a:rPr lang="en-GB" altLang="en-US" smtClean="0"/>
              <a:t>It can be seen that most of the ethnic differences in the probability of 3+ consultations relate to patients of middle or older age.</a:t>
            </a:r>
          </a:p>
          <a:p>
            <a:pPr eaLnBrk="1" hangingPunct="1"/>
            <a:r>
              <a:rPr lang="en-GB" altLang="en-US" smtClean="0"/>
              <a:t>Whereas in contrast, younger patients have identical or nearly identical experience of this outcome. </a:t>
            </a:r>
          </a:p>
          <a:p>
            <a:pPr eaLnBrk="1" hangingPunct="1"/>
            <a:r>
              <a:rPr lang="en-GB" altLang="en-US" smtClean="0"/>
              <a:t>This pattern points to the likely importance of barriers in communication between doctors and older ethnic minority patients.</a:t>
            </a:r>
          </a:p>
          <a:p>
            <a:pPr eaLnBrk="1" hangingPunct="1"/>
            <a:r>
              <a:rPr lang="en-GB" altLang="en-US" smtClean="0"/>
              <a:t>These barriers can reflect low fluency in English, or different social norms of medical consultation and etiquette in different cultures.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CA15C09-C850-47C9-BE4A-256B2C6BF93D}" type="slidenum">
              <a:rPr lang="en-GB" altLang="en-US" smtClean="0">
                <a:latin typeface="Arial" charset="0"/>
              </a:rPr>
              <a:pPr eaLnBrk="1" hangingPunct="1">
                <a:spcBef>
                  <a:spcPct val="0"/>
                </a:spcBef>
              </a:pPr>
              <a:t>35</a:t>
            </a:fld>
            <a:endParaRPr lang="en-GB" altLang="en-US" smtClean="0">
              <a:latin typeface="Arial" charset="0"/>
            </a:endParaRPr>
          </a:p>
        </p:txBody>
      </p:sp>
      <p:sp>
        <p:nvSpPr>
          <p:cNvPr id="890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smtClean="0"/>
              <a:t>Here we see that women had a somewhat higher odds ratio (1.27) compared with men – or otherwise, all other things being equal, and for cancer occurring in either sex, it is more difficult to suspect the diagnosis of cancer in women than in men.</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C94FFDF-F672-4A52-A9B6-07DE6A7E591A}" type="slidenum">
              <a:rPr lang="en-GB" altLang="en-US" smtClean="0">
                <a:latin typeface="Arial" charset="0"/>
              </a:rPr>
              <a:pPr eaLnBrk="1" hangingPunct="1">
                <a:spcBef>
                  <a:spcPct val="0"/>
                </a:spcBef>
              </a:pPr>
              <a:t>36</a:t>
            </a:fld>
            <a:endParaRPr lang="en-GB" altLang="en-US" smtClean="0">
              <a:latin typeface="Arial" charset="0"/>
            </a:endParaRPr>
          </a:p>
        </p:txBody>
      </p:sp>
      <p:sp>
        <p:nvSpPr>
          <p:cNvPr id="901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a:p>
            <a:pPr eaLnBrk="1" hangingPunct="1">
              <a:spcBef>
                <a:spcPct val="0"/>
              </a:spcBef>
            </a:pPr>
            <a:endParaRPr lang="en-GB" altLang="en-US" smtClean="0">
              <a:solidFill>
                <a:srgbClr val="FF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911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478F2F1-512C-447A-A17C-BD8CFC0C604D}" type="slidenum">
              <a:rPr lang="en-GB" altLang="en-US" smtClean="0"/>
              <a:pPr eaLnBrk="1" hangingPunct="1">
                <a:spcBef>
                  <a:spcPct val="0"/>
                </a:spcBef>
              </a:pPr>
              <a:t>37</a:t>
            </a:fld>
            <a:endParaRPr lang="en-GB"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92164"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lgn="r" eaLnBrk="1" hangingPunct="1">
              <a:spcBef>
                <a:spcPct val="0"/>
              </a:spcBef>
            </a:pPr>
            <a:fld id="{D77C1E5D-364E-47A0-8129-B633C32E6323}" type="slidenum">
              <a:rPr lang="en-GB" altLang="en-US"/>
              <a:pPr algn="r" eaLnBrk="1" hangingPunct="1">
                <a:spcBef>
                  <a:spcPct val="0"/>
                </a:spcBef>
              </a:pPr>
              <a:t>45</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0000"/>
              </a:lnSpc>
            </a:pPr>
            <a:endParaRPr lang="en-GB"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0000"/>
              </a:lnSpc>
            </a:pPr>
            <a:endParaRPr lang="en-GB"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31C7453-DE13-496E-955D-AE0A18EF5EC7}" type="slidenum">
              <a:rPr lang="en-GB" altLang="en-US" smtClean="0">
                <a:latin typeface="Arial" charset="0"/>
              </a:rPr>
              <a:pPr eaLnBrk="1" hangingPunct="1">
                <a:spcBef>
                  <a:spcPct val="0"/>
                </a:spcBef>
              </a:pPr>
              <a:t>50</a:t>
            </a:fld>
            <a:endParaRPr lang="en-GB" altLang="en-US" smtClean="0">
              <a:latin typeface="Arial" charset="0"/>
            </a:endParaRPr>
          </a:p>
        </p:txBody>
      </p:sp>
      <p:sp>
        <p:nvSpPr>
          <p:cNvPr id="952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962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11BCB4B-CED7-4039-ACF9-21028382EDEF}" type="slidenum">
              <a:rPr lang="en-GB" altLang="en-US" smtClean="0">
                <a:latin typeface="Arial" charset="0"/>
              </a:rPr>
              <a:pPr eaLnBrk="1" hangingPunct="1">
                <a:spcBef>
                  <a:spcPct val="0"/>
                </a:spcBef>
              </a:pPr>
              <a:t>51</a:t>
            </a:fld>
            <a:endParaRPr lang="en-GB" altLang="en-US" smtClean="0">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lgn="r" eaLnBrk="1" hangingPunct="1">
              <a:spcBef>
                <a:spcPct val="0"/>
              </a:spcBef>
            </a:pPr>
            <a:fld id="{130B0DBE-DC5F-4292-AEBE-376862A4A5C9}" type="slidenum">
              <a:rPr lang="en-GB" altLang="en-US">
                <a:latin typeface="Arial" charset="0"/>
              </a:rPr>
              <a:pPr algn="r" eaLnBrk="1" hangingPunct="1">
                <a:spcBef>
                  <a:spcPct val="0"/>
                </a:spcBef>
              </a:pPr>
              <a:t>58</a:t>
            </a:fld>
            <a:endParaRPr lang="en-GB" altLang="en-US">
              <a:latin typeface="Arial" charset="0"/>
            </a:endParaRPr>
          </a:p>
        </p:txBody>
      </p:sp>
      <p:sp>
        <p:nvSpPr>
          <p:cNvPr id="972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lgn="r" eaLnBrk="1" hangingPunct="1">
              <a:spcBef>
                <a:spcPct val="0"/>
              </a:spcBef>
            </a:pPr>
            <a:fld id="{EFBB968A-D8E5-4BE8-9078-717E6FC37395}" type="slidenum">
              <a:rPr lang="en-GB" altLang="en-US">
                <a:latin typeface="Arial" charset="0"/>
              </a:rPr>
              <a:pPr algn="r" eaLnBrk="1" hangingPunct="1">
                <a:spcBef>
                  <a:spcPct val="0"/>
                </a:spcBef>
              </a:pPr>
              <a:t>59</a:t>
            </a:fld>
            <a:endParaRPr lang="en-GB" altLang="en-US">
              <a:latin typeface="Arial" charset="0"/>
            </a:endParaRPr>
          </a:p>
        </p:txBody>
      </p:sp>
      <p:sp>
        <p:nvSpPr>
          <p:cNvPr id="983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lgn="r" eaLnBrk="1" hangingPunct="1">
              <a:spcBef>
                <a:spcPct val="0"/>
              </a:spcBef>
            </a:pPr>
            <a:fld id="{1C47FB7F-7BB7-4BEE-9FCB-72C41B559334}" type="slidenum">
              <a:rPr lang="en-GB" altLang="en-US">
                <a:latin typeface="Arial" charset="0"/>
              </a:rPr>
              <a:pPr algn="r" eaLnBrk="1" hangingPunct="1">
                <a:spcBef>
                  <a:spcPct val="0"/>
                </a:spcBef>
              </a:pPr>
              <a:t>60</a:t>
            </a:fld>
            <a:endParaRPr lang="en-GB" altLang="en-US">
              <a:latin typeface="Arial" charset="0"/>
            </a:endParaRPr>
          </a:p>
        </p:txBody>
      </p:sp>
      <p:sp>
        <p:nvSpPr>
          <p:cNvPr id="993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a:p>
            <a:pPr eaLnBrk="1" hangingPunct="1"/>
            <a:endParaRPr lang="en-GB"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3396851-5378-4396-BAEE-41042AB0D05B}" type="datetimeFigureOut">
              <a:rPr lang="en-GB" smtClean="0"/>
              <a:t>22/11/2015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DD7011-A2B5-4A23-AC1C-E974ECE059B1}" type="slidenum">
              <a:rPr lang="en-GB" smtClean="0"/>
              <a:t>‹#›</a:t>
            </a:fld>
            <a:endParaRPr lang="en-GB"/>
          </a:p>
        </p:txBody>
      </p:sp>
    </p:spTree>
    <p:extLst>
      <p:ext uri="{BB962C8B-B14F-4D97-AF65-F5344CB8AC3E}">
        <p14:creationId xmlns:p14="http://schemas.microsoft.com/office/powerpoint/2010/main" val="3818800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396851-5378-4396-BAEE-41042AB0D05B}" type="datetimeFigureOut">
              <a:rPr lang="en-GB" smtClean="0"/>
              <a:t>22/11/2015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DD7011-A2B5-4A23-AC1C-E974ECE059B1}" type="slidenum">
              <a:rPr lang="en-GB" smtClean="0"/>
              <a:t>‹#›</a:t>
            </a:fld>
            <a:endParaRPr lang="en-GB"/>
          </a:p>
        </p:txBody>
      </p:sp>
    </p:spTree>
    <p:extLst>
      <p:ext uri="{BB962C8B-B14F-4D97-AF65-F5344CB8AC3E}">
        <p14:creationId xmlns:p14="http://schemas.microsoft.com/office/powerpoint/2010/main" val="1268394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396851-5378-4396-BAEE-41042AB0D05B}" type="datetimeFigureOut">
              <a:rPr lang="en-GB" smtClean="0"/>
              <a:t>22/11/2015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DD7011-A2B5-4A23-AC1C-E974ECE059B1}" type="slidenum">
              <a:rPr lang="en-GB" smtClean="0"/>
              <a:t>‹#›</a:t>
            </a:fld>
            <a:endParaRPr lang="en-GB"/>
          </a:p>
        </p:txBody>
      </p:sp>
    </p:spTree>
    <p:extLst>
      <p:ext uri="{BB962C8B-B14F-4D97-AF65-F5344CB8AC3E}">
        <p14:creationId xmlns:p14="http://schemas.microsoft.com/office/powerpoint/2010/main" val="3907653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3396851-5378-4396-BAEE-41042AB0D05B}" type="datetimeFigureOut">
              <a:rPr lang="en-GB" smtClean="0"/>
              <a:t>22/11/2015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DD7011-A2B5-4A23-AC1C-E974ECE059B1}" type="slidenum">
              <a:rPr lang="en-GB" smtClean="0"/>
              <a:t>‹#›</a:t>
            </a:fld>
            <a:endParaRPr lang="en-GB"/>
          </a:p>
        </p:txBody>
      </p:sp>
    </p:spTree>
    <p:extLst>
      <p:ext uri="{BB962C8B-B14F-4D97-AF65-F5344CB8AC3E}">
        <p14:creationId xmlns:p14="http://schemas.microsoft.com/office/powerpoint/2010/main" val="909449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3396851-5378-4396-BAEE-41042AB0D05B}" type="datetimeFigureOut">
              <a:rPr lang="en-GB" smtClean="0"/>
              <a:t>22/11/2015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DD7011-A2B5-4A23-AC1C-E974ECE059B1}" type="slidenum">
              <a:rPr lang="en-GB" smtClean="0"/>
              <a:t>‹#›</a:t>
            </a:fld>
            <a:endParaRPr lang="en-GB"/>
          </a:p>
        </p:txBody>
      </p:sp>
    </p:spTree>
    <p:extLst>
      <p:ext uri="{BB962C8B-B14F-4D97-AF65-F5344CB8AC3E}">
        <p14:creationId xmlns:p14="http://schemas.microsoft.com/office/powerpoint/2010/main" val="3803163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3396851-5378-4396-BAEE-41042AB0D05B}" type="datetimeFigureOut">
              <a:rPr lang="en-GB" smtClean="0"/>
              <a:t>22/11/2015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DD7011-A2B5-4A23-AC1C-E974ECE059B1}" type="slidenum">
              <a:rPr lang="en-GB" smtClean="0"/>
              <a:t>‹#›</a:t>
            </a:fld>
            <a:endParaRPr lang="en-GB"/>
          </a:p>
        </p:txBody>
      </p:sp>
    </p:spTree>
    <p:extLst>
      <p:ext uri="{BB962C8B-B14F-4D97-AF65-F5344CB8AC3E}">
        <p14:creationId xmlns:p14="http://schemas.microsoft.com/office/powerpoint/2010/main" val="1668776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396851-5378-4396-BAEE-41042AB0D05B}" type="datetimeFigureOut">
              <a:rPr lang="en-GB" smtClean="0"/>
              <a:t>22/11/2015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DD7011-A2B5-4A23-AC1C-E974ECE059B1}" type="slidenum">
              <a:rPr lang="en-GB" smtClean="0"/>
              <a:t>‹#›</a:t>
            </a:fld>
            <a:endParaRPr lang="en-GB"/>
          </a:p>
        </p:txBody>
      </p:sp>
    </p:spTree>
    <p:extLst>
      <p:ext uri="{BB962C8B-B14F-4D97-AF65-F5344CB8AC3E}">
        <p14:creationId xmlns:p14="http://schemas.microsoft.com/office/powerpoint/2010/main" val="359675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396851-5378-4396-BAEE-41042AB0D05B}" type="datetimeFigureOut">
              <a:rPr lang="en-GB" smtClean="0"/>
              <a:t>22/11/2015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DD7011-A2B5-4A23-AC1C-E974ECE059B1}" type="slidenum">
              <a:rPr lang="en-GB" smtClean="0"/>
              <a:t>‹#›</a:t>
            </a:fld>
            <a:endParaRPr lang="en-GB"/>
          </a:p>
        </p:txBody>
      </p:sp>
    </p:spTree>
    <p:extLst>
      <p:ext uri="{BB962C8B-B14F-4D97-AF65-F5344CB8AC3E}">
        <p14:creationId xmlns:p14="http://schemas.microsoft.com/office/powerpoint/2010/main" val="301530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396851-5378-4396-BAEE-41042AB0D05B}" type="datetimeFigureOut">
              <a:rPr lang="en-GB" smtClean="0"/>
              <a:t>22/11/2015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DD7011-A2B5-4A23-AC1C-E974ECE059B1}" type="slidenum">
              <a:rPr lang="en-GB" smtClean="0"/>
              <a:t>‹#›</a:t>
            </a:fld>
            <a:endParaRPr lang="en-GB"/>
          </a:p>
        </p:txBody>
      </p:sp>
    </p:spTree>
    <p:extLst>
      <p:ext uri="{BB962C8B-B14F-4D97-AF65-F5344CB8AC3E}">
        <p14:creationId xmlns:p14="http://schemas.microsoft.com/office/powerpoint/2010/main" val="2703997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396851-5378-4396-BAEE-41042AB0D05B}" type="datetimeFigureOut">
              <a:rPr lang="en-GB" smtClean="0"/>
              <a:t>22/11/2015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DD7011-A2B5-4A23-AC1C-E974ECE059B1}" type="slidenum">
              <a:rPr lang="en-GB" smtClean="0"/>
              <a:t>‹#›</a:t>
            </a:fld>
            <a:endParaRPr lang="en-GB"/>
          </a:p>
        </p:txBody>
      </p:sp>
    </p:spTree>
    <p:extLst>
      <p:ext uri="{BB962C8B-B14F-4D97-AF65-F5344CB8AC3E}">
        <p14:creationId xmlns:p14="http://schemas.microsoft.com/office/powerpoint/2010/main" val="818682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396851-5378-4396-BAEE-41042AB0D05B}" type="datetimeFigureOut">
              <a:rPr lang="en-GB" smtClean="0"/>
              <a:t>22/11/2015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DD7011-A2B5-4A23-AC1C-E974ECE059B1}" type="slidenum">
              <a:rPr lang="en-GB" smtClean="0"/>
              <a:t>‹#›</a:t>
            </a:fld>
            <a:endParaRPr lang="en-GB"/>
          </a:p>
        </p:txBody>
      </p:sp>
    </p:spTree>
    <p:extLst>
      <p:ext uri="{BB962C8B-B14F-4D97-AF65-F5344CB8AC3E}">
        <p14:creationId xmlns:p14="http://schemas.microsoft.com/office/powerpoint/2010/main" val="1786303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7" descr="MidBlue1024"/>
          <p:cNvPicPr>
            <a:picLocks noChangeAspect="1" noChangeArrowheads="1"/>
          </p:cNvPicPr>
          <p:nvPr userDrawn="1"/>
        </p:nvPicPr>
        <p:blipFill>
          <a:blip r:embed="rId2">
            <a:biLevel thresh="75000"/>
            <a:extLst>
              <a:ext uri="{28A0092B-C50C-407E-A947-70E740481C1C}">
                <a14:useLocalDpi xmlns:a14="http://schemas.microsoft.com/office/drawing/2010/main" val="0"/>
              </a:ext>
            </a:extLst>
          </a:blip>
          <a:srcRect/>
          <a:stretch>
            <a:fillRect/>
          </a:stretch>
        </p:blipFill>
        <p:spPr bwMode="auto">
          <a:xfrm>
            <a:off x="0" y="0"/>
            <a:ext cx="9144000" cy="1295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4098" name="Rectangle 2"/>
          <p:cNvSpPr>
            <a:spLocks noGrp="1" noChangeArrowheads="1"/>
          </p:cNvSpPr>
          <p:nvPr>
            <p:ph type="ctrTitle"/>
          </p:nvPr>
        </p:nvSpPr>
        <p:spPr>
          <a:xfrm>
            <a:off x="323850" y="1484313"/>
            <a:ext cx="8496300" cy="1368425"/>
          </a:xfrm>
        </p:spPr>
        <p:txBody>
          <a:bodyPr/>
          <a:lstStyle>
            <a:lvl1pPr>
              <a:defRPr sz="3400" baseline="0">
                <a:latin typeface="Calibri" panose="020F0502020204030204" pitchFamily="34" charset="0"/>
              </a:defRPr>
            </a:lvl1pPr>
          </a:lstStyle>
          <a:p>
            <a:pPr lvl="0"/>
            <a:r>
              <a:rPr lang="en-US" altLang="en-US" noProof="0" dirty="0" smtClean="0"/>
              <a:t>Click to edit Master title style</a:t>
            </a:r>
          </a:p>
        </p:txBody>
      </p:sp>
      <p:sp>
        <p:nvSpPr>
          <p:cNvPr id="4099" name="Rectangle 3"/>
          <p:cNvSpPr>
            <a:spLocks noGrp="1" noChangeArrowheads="1"/>
          </p:cNvSpPr>
          <p:nvPr>
            <p:ph type="subTitle" idx="1"/>
          </p:nvPr>
        </p:nvSpPr>
        <p:spPr>
          <a:xfrm>
            <a:off x="323850" y="3068638"/>
            <a:ext cx="8496300" cy="3097212"/>
          </a:xfrm>
        </p:spPr>
        <p:txBody>
          <a:bodyPr/>
          <a:lstStyle>
            <a:lvl1pPr marL="0" indent="0">
              <a:buFontTx/>
              <a:buNone/>
              <a:defRPr sz="3000" baseline="0">
                <a:latin typeface="Calibri" panose="020F0502020204030204" pitchFamily="34" charset="0"/>
              </a:defRPr>
            </a:lvl1pPr>
          </a:lstStyle>
          <a:p>
            <a:pPr lvl="0"/>
            <a:r>
              <a:rPr lang="en-US" altLang="en-US" noProof="0" dirty="0" smtClean="0"/>
              <a:t>Click to edit Master subtitle style</a:t>
            </a:r>
          </a:p>
        </p:txBody>
      </p:sp>
      <p:sp>
        <p:nvSpPr>
          <p:cNvPr id="5" name="Rectangle 9"/>
          <p:cNvSpPr>
            <a:spLocks noGrp="1" noChangeArrowheads="1"/>
          </p:cNvSpPr>
          <p:nvPr>
            <p:ph type="ftr" sz="quarter" idx="10"/>
          </p:nvPr>
        </p:nvSpPr>
        <p:spPr bwMode="auto">
          <a:xfrm>
            <a:off x="323850" y="6245225"/>
            <a:ext cx="8496300" cy="47625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a:defRPr sz="1400">
                <a:latin typeface="Arial" charset="0"/>
              </a:defRPr>
            </a:lvl1pPr>
          </a:lstStyle>
          <a:p>
            <a:pPr fontAlgn="base">
              <a:spcBef>
                <a:spcPct val="0"/>
              </a:spcBef>
              <a:spcAft>
                <a:spcPct val="0"/>
              </a:spcAft>
              <a:defRPr/>
            </a:pPr>
            <a:endParaRPr lang="en-US" altLang="en-US">
              <a:solidFill>
                <a:srgbClr val="000000"/>
              </a:solidFill>
            </a:endParaRPr>
          </a:p>
        </p:txBody>
      </p:sp>
    </p:spTree>
    <p:extLst>
      <p:ext uri="{BB962C8B-B14F-4D97-AF65-F5344CB8AC3E}">
        <p14:creationId xmlns:p14="http://schemas.microsoft.com/office/powerpoint/2010/main" val="289270551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alpha val="0"/>
            </a:schemeClr>
          </a:solidFill>
        </p:spPr>
        <p:txBody>
          <a:bodyPr/>
          <a:lstStyle>
            <a:lvl1pPr>
              <a:defRPr sz="3400" baseline="0">
                <a:solidFill>
                  <a:schemeClr val="bg1"/>
                </a:solidFill>
                <a:latin typeface="Calibri" panose="020F050202020403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Rectangle 6"/>
          <p:cNvSpPr>
            <a:spLocks noGrp="1" noChangeArrowheads="1"/>
          </p:cNvSpPr>
          <p:nvPr>
            <p:ph type="sldNum" sz="quarter" idx="10"/>
          </p:nvPr>
        </p:nvSpPr>
        <p:spPr>
          <a:ln/>
        </p:spPr>
        <p:txBody>
          <a:bodyPr/>
          <a:lstStyle>
            <a:lvl1pPr>
              <a:defRPr/>
            </a:lvl1pPr>
          </a:lstStyle>
          <a:p>
            <a:pPr>
              <a:defRPr/>
            </a:pPr>
            <a:fld id="{11EE0509-CC80-41BA-A914-9CB667BD959D}"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72818578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830893A8-CD2B-4640-939C-BF735DE5658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88691047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30200" y="2708275"/>
            <a:ext cx="4168775" cy="34575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51375" y="2708275"/>
            <a:ext cx="4168775" cy="34575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sldNum" sz="quarter" idx="10"/>
          </p:nvPr>
        </p:nvSpPr>
        <p:spPr>
          <a:ln/>
        </p:spPr>
        <p:txBody>
          <a:bodyPr/>
          <a:lstStyle>
            <a:lvl1pPr>
              <a:defRPr/>
            </a:lvl1pPr>
          </a:lstStyle>
          <a:p>
            <a:pPr>
              <a:defRPr/>
            </a:pPr>
            <a:fld id="{2DA376E6-9565-4881-A278-7E0662491FF6}"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460327208"/>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sldNum" sz="quarter" idx="10"/>
          </p:nvPr>
        </p:nvSpPr>
        <p:spPr>
          <a:ln/>
        </p:spPr>
        <p:txBody>
          <a:bodyPr/>
          <a:lstStyle>
            <a:lvl1pPr>
              <a:defRPr/>
            </a:lvl1pPr>
          </a:lstStyle>
          <a:p>
            <a:pPr>
              <a:defRPr/>
            </a:pPr>
            <a:fld id="{39B46A51-9623-4DC0-9F02-EC714C15E5B9}"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559963403"/>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sldNum" sz="quarter" idx="10"/>
          </p:nvPr>
        </p:nvSpPr>
        <p:spPr>
          <a:ln/>
        </p:spPr>
        <p:txBody>
          <a:bodyPr/>
          <a:lstStyle>
            <a:lvl1pPr>
              <a:defRPr/>
            </a:lvl1pPr>
          </a:lstStyle>
          <a:p>
            <a:pPr>
              <a:defRPr/>
            </a:pPr>
            <a:fld id="{9B074906-F327-45F7-8388-3B15FE946904}"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40878017"/>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A8A3624D-7A5B-4627-B56A-0A334C72523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142256431"/>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7737D06F-3834-474A-8CE4-771721880F0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6665741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5FD17B84-2C37-465F-9D25-33CC76D47F8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063897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sldNum" sz="quarter" idx="10"/>
          </p:nvPr>
        </p:nvSpPr>
        <p:spPr>
          <a:ln/>
        </p:spPr>
        <p:txBody>
          <a:bodyPr/>
          <a:lstStyle>
            <a:lvl1pPr>
              <a:defRPr/>
            </a:lvl1pPr>
          </a:lstStyle>
          <a:p>
            <a:pPr>
              <a:defRPr/>
            </a:pPr>
            <a:fld id="{633D7520-5FAA-4E58-BD73-07A3261BB68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82388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7663" y="908050"/>
            <a:ext cx="2122487" cy="52578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30200" y="908050"/>
            <a:ext cx="6215063" cy="5257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sldNum" sz="quarter" idx="10"/>
          </p:nvPr>
        </p:nvSpPr>
        <p:spPr>
          <a:ln/>
        </p:spPr>
        <p:txBody>
          <a:bodyPr/>
          <a:lstStyle>
            <a:lvl1pPr>
              <a:defRPr/>
            </a:lvl1pPr>
          </a:lstStyle>
          <a:p>
            <a:pPr>
              <a:defRPr/>
            </a:pPr>
            <a:fld id="{785ADBDB-A9FA-4A75-B79A-0A593368FBC4}"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638864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396851-5378-4396-BAEE-41042AB0D05B}" type="datetimeFigureOut">
              <a:rPr lang="en-GB" smtClean="0"/>
              <a:t>22/11/2015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DD7011-A2B5-4A23-AC1C-E974ECE059B1}" type="slidenum">
              <a:rPr lang="en-GB" smtClean="0"/>
              <a:t>‹#›</a:t>
            </a:fld>
            <a:endParaRPr lang="en-GB"/>
          </a:p>
        </p:txBody>
      </p:sp>
    </p:spTree>
    <p:extLst>
      <p:ext uri="{BB962C8B-B14F-4D97-AF65-F5344CB8AC3E}">
        <p14:creationId xmlns:p14="http://schemas.microsoft.com/office/powerpoint/2010/main" val="16790182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alpha val="3137"/>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30200" y="908050"/>
            <a:ext cx="8489950" cy="129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330200" y="2708275"/>
            <a:ext cx="8489950" cy="345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p:txBody>
      </p:sp>
      <p:sp>
        <p:nvSpPr>
          <p:cNvPr id="3078" name="Rectangle 6"/>
          <p:cNvSpPr>
            <a:spLocks noGrp="1" noChangeArrowheads="1"/>
          </p:cNvSpPr>
          <p:nvPr>
            <p:ph type="sldNum" sz="quarter" idx="4"/>
          </p:nvPr>
        </p:nvSpPr>
        <p:spPr bwMode="auto">
          <a:xfrm>
            <a:off x="7812088" y="6337300"/>
            <a:ext cx="100806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fontAlgn="base">
              <a:spcBef>
                <a:spcPct val="0"/>
              </a:spcBef>
              <a:spcAft>
                <a:spcPct val="0"/>
              </a:spcAft>
              <a:defRPr/>
            </a:pPr>
            <a:fld id="{C6B3C3C5-06EF-403E-BBE7-2C45BBFB837C}" type="slidenum">
              <a:rPr lang="en-US" altLang="en-US">
                <a:solidFill>
                  <a:srgbClr val="000000"/>
                </a:solidFill>
              </a:rPr>
              <a:pPr fontAlgn="base">
                <a:spcBef>
                  <a:spcPct val="0"/>
                </a:spcBef>
                <a:spcAft>
                  <a:spcPct val="0"/>
                </a:spcAft>
                <a:defRPr/>
              </a:pPr>
              <a:t>‹#›</a:t>
            </a:fld>
            <a:endParaRPr lang="en-US" altLang="en-US">
              <a:solidFill>
                <a:srgbClr val="000000"/>
              </a:solidFill>
            </a:endParaRPr>
          </a:p>
        </p:txBody>
      </p:sp>
      <p:pic>
        <p:nvPicPr>
          <p:cNvPr id="1029" name="Picture 17" descr="MidBlue90"/>
          <p:cNvPicPr>
            <a:picLocks noChangeAspect="1" noChangeArrowheads="1"/>
          </p:cNvPicPr>
          <p:nvPr userDrawn="1"/>
        </p:nvPicPr>
        <p:blipFill>
          <a:blip r:embed="rId13">
            <a:biLevel thresh="50000"/>
            <a:extLst>
              <a:ext uri="{28A0092B-C50C-407E-A947-70E740481C1C}">
                <a14:useLocalDpi xmlns:a14="http://schemas.microsoft.com/office/drawing/2010/main" val="0"/>
              </a:ext>
            </a:extLst>
          </a:blip>
          <a:srcRect/>
          <a:stretch>
            <a:fillRect/>
          </a:stretch>
        </p:blipFill>
        <p:spPr bwMode="auto">
          <a:xfrm>
            <a:off x="0" y="0"/>
            <a:ext cx="9144000" cy="5143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612781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eaLnBrk="0" fontAlgn="base" hangingPunct="0">
        <a:spcBef>
          <a:spcPct val="0"/>
        </a:spcBef>
        <a:spcAft>
          <a:spcPct val="0"/>
        </a:spcAft>
        <a:defRPr sz="3000" b="1">
          <a:solidFill>
            <a:schemeClr val="bg1"/>
          </a:solidFill>
          <a:latin typeface="+mj-lt"/>
          <a:ea typeface="+mj-ea"/>
          <a:cs typeface="+mj-cs"/>
        </a:defRPr>
      </a:lvl1pPr>
      <a:lvl2pPr algn="l" rtl="0" eaLnBrk="0" fontAlgn="base" hangingPunct="0">
        <a:spcBef>
          <a:spcPct val="0"/>
        </a:spcBef>
        <a:spcAft>
          <a:spcPct val="0"/>
        </a:spcAft>
        <a:defRPr sz="3000" b="1">
          <a:solidFill>
            <a:schemeClr val="bg1"/>
          </a:solidFill>
          <a:latin typeface="Arial" charset="0"/>
        </a:defRPr>
      </a:lvl2pPr>
      <a:lvl3pPr algn="l" rtl="0" eaLnBrk="0" fontAlgn="base" hangingPunct="0">
        <a:spcBef>
          <a:spcPct val="0"/>
        </a:spcBef>
        <a:spcAft>
          <a:spcPct val="0"/>
        </a:spcAft>
        <a:defRPr sz="3000" b="1">
          <a:solidFill>
            <a:schemeClr val="bg1"/>
          </a:solidFill>
          <a:latin typeface="Arial" charset="0"/>
        </a:defRPr>
      </a:lvl3pPr>
      <a:lvl4pPr algn="l" rtl="0" eaLnBrk="0" fontAlgn="base" hangingPunct="0">
        <a:spcBef>
          <a:spcPct val="0"/>
        </a:spcBef>
        <a:spcAft>
          <a:spcPct val="0"/>
        </a:spcAft>
        <a:defRPr sz="3000" b="1">
          <a:solidFill>
            <a:schemeClr val="bg1"/>
          </a:solidFill>
          <a:latin typeface="Arial" charset="0"/>
        </a:defRPr>
      </a:lvl4pPr>
      <a:lvl5pPr algn="l" rtl="0" eaLnBrk="0" fontAlgn="base" hangingPunct="0">
        <a:spcBef>
          <a:spcPct val="0"/>
        </a:spcBef>
        <a:spcAft>
          <a:spcPct val="0"/>
        </a:spcAft>
        <a:defRPr sz="3000" b="1">
          <a:solidFill>
            <a:schemeClr val="bg1"/>
          </a:solidFill>
          <a:latin typeface="Arial" charset="0"/>
        </a:defRPr>
      </a:lvl5pPr>
      <a:lvl6pPr marL="457200" algn="l" rtl="0" fontAlgn="base">
        <a:spcBef>
          <a:spcPct val="0"/>
        </a:spcBef>
        <a:spcAft>
          <a:spcPct val="0"/>
        </a:spcAft>
        <a:defRPr sz="3000" b="1">
          <a:solidFill>
            <a:schemeClr val="tx2"/>
          </a:solidFill>
          <a:latin typeface="Arial" charset="0"/>
        </a:defRPr>
      </a:lvl6pPr>
      <a:lvl7pPr marL="914400" algn="l" rtl="0" fontAlgn="base">
        <a:spcBef>
          <a:spcPct val="0"/>
        </a:spcBef>
        <a:spcAft>
          <a:spcPct val="0"/>
        </a:spcAft>
        <a:defRPr sz="3000" b="1">
          <a:solidFill>
            <a:schemeClr val="tx2"/>
          </a:solidFill>
          <a:latin typeface="Arial" charset="0"/>
        </a:defRPr>
      </a:lvl7pPr>
      <a:lvl8pPr marL="1371600" algn="l" rtl="0" fontAlgn="base">
        <a:spcBef>
          <a:spcPct val="0"/>
        </a:spcBef>
        <a:spcAft>
          <a:spcPct val="0"/>
        </a:spcAft>
        <a:defRPr sz="3000" b="1">
          <a:solidFill>
            <a:schemeClr val="tx2"/>
          </a:solidFill>
          <a:latin typeface="Arial" charset="0"/>
        </a:defRPr>
      </a:lvl8pPr>
      <a:lvl9pPr marL="1828800" algn="l" rtl="0" fontAlgn="base">
        <a:spcBef>
          <a:spcPct val="0"/>
        </a:spcBef>
        <a:spcAft>
          <a:spcPct val="0"/>
        </a:spcAft>
        <a:defRPr sz="30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28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400">
          <a:solidFill>
            <a:schemeClr val="bg1"/>
          </a:solidFill>
          <a:latin typeface="+mn-lt"/>
        </a:defRPr>
      </a:lvl2pPr>
      <a:lvl3pPr marL="1143000" indent="-228600" algn="l" rtl="0" eaLnBrk="0" fontAlgn="base" hangingPunct="0">
        <a:spcBef>
          <a:spcPct val="20000"/>
        </a:spcBef>
        <a:spcAft>
          <a:spcPct val="0"/>
        </a:spcAft>
        <a:buChar char="•"/>
        <a:defRPr sz="2000">
          <a:solidFill>
            <a:schemeClr val="bg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6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6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5.xml"/><Relationship Id="rId5" Type="http://schemas.openxmlformats.org/officeDocument/2006/relationships/image" Target="../media/image34.png"/><Relationship Id="rId4" Type="http://schemas.openxmlformats.org/officeDocument/2006/relationships/image" Target="../media/image33.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52078" y="1844824"/>
            <a:ext cx="8496300" cy="1368425"/>
          </a:xfrm>
        </p:spPr>
        <p:txBody>
          <a:bodyPr/>
          <a:lstStyle/>
          <a:p>
            <a:pPr eaLnBrk="1" hangingPunct="1"/>
            <a:r>
              <a:rPr lang="en-US" altLang="en-US" sz="3800" dirty="0" smtClean="0">
                <a:solidFill>
                  <a:schemeClr val="tx1"/>
                </a:solidFill>
              </a:rPr>
              <a:t>Variation in measures and markers of the timeliness of diagnosis in cancer patients</a:t>
            </a:r>
            <a:endParaRPr lang="en-GB" altLang="en-US" sz="3800" dirty="0" smtClean="0">
              <a:solidFill>
                <a:schemeClr val="tx1"/>
              </a:solidFill>
            </a:endParaRPr>
          </a:p>
        </p:txBody>
      </p:sp>
      <p:sp>
        <p:nvSpPr>
          <p:cNvPr id="3075" name="Rectangle 3"/>
          <p:cNvSpPr>
            <a:spLocks noGrp="1" noChangeArrowheads="1"/>
          </p:cNvSpPr>
          <p:nvPr>
            <p:ph type="subTitle" idx="1"/>
          </p:nvPr>
        </p:nvSpPr>
        <p:spPr>
          <a:xfrm>
            <a:off x="354813" y="3501008"/>
            <a:ext cx="8496300" cy="2447925"/>
          </a:xfrm>
        </p:spPr>
        <p:txBody>
          <a:bodyPr/>
          <a:lstStyle/>
          <a:p>
            <a:pPr eaLnBrk="1" hangingPunct="1"/>
            <a:r>
              <a:rPr lang="en-GB" altLang="en-US" dirty="0" err="1" smtClean="0">
                <a:solidFill>
                  <a:schemeClr val="tx1"/>
                </a:solidFill>
              </a:rPr>
              <a:t>Yoryos</a:t>
            </a:r>
            <a:r>
              <a:rPr lang="en-GB" altLang="en-US" dirty="0" smtClean="0">
                <a:solidFill>
                  <a:schemeClr val="tx1"/>
                </a:solidFill>
              </a:rPr>
              <a:t> (Georgios) </a:t>
            </a:r>
            <a:r>
              <a:rPr lang="en-GB" altLang="en-US" dirty="0" err="1" smtClean="0">
                <a:solidFill>
                  <a:schemeClr val="tx1"/>
                </a:solidFill>
              </a:rPr>
              <a:t>Lyratzopoulos</a:t>
            </a:r>
            <a:endParaRPr lang="en-GB" altLang="en-US" dirty="0" smtClean="0">
              <a:solidFill>
                <a:schemeClr val="tx1"/>
              </a:solidFill>
            </a:endParaRPr>
          </a:p>
          <a:p>
            <a:pPr eaLnBrk="1" hangingPunct="1"/>
            <a:r>
              <a:rPr lang="en-GB" altLang="en-US" sz="2000" dirty="0" smtClean="0">
                <a:solidFill>
                  <a:schemeClr val="tx1"/>
                </a:solidFill>
              </a:rPr>
              <a:t>Reader in Cancer Epidemiology &amp;</a:t>
            </a:r>
          </a:p>
          <a:p>
            <a:pPr eaLnBrk="1" hangingPunct="1"/>
            <a:r>
              <a:rPr lang="en-GB" altLang="en-US" sz="2000" dirty="0" smtClean="0">
                <a:solidFill>
                  <a:schemeClr val="tx1"/>
                </a:solidFill>
              </a:rPr>
              <a:t>Senior </a:t>
            </a:r>
            <a:r>
              <a:rPr lang="en-GB" altLang="en-US" sz="2000" i="1" dirty="0" smtClean="0">
                <a:solidFill>
                  <a:schemeClr val="tx1"/>
                </a:solidFill>
              </a:rPr>
              <a:t>Cancer Research UK </a:t>
            </a:r>
            <a:r>
              <a:rPr lang="en-GB" altLang="en-US" sz="2000" dirty="0" smtClean="0">
                <a:solidFill>
                  <a:schemeClr val="tx1"/>
                </a:solidFill>
              </a:rPr>
              <a:t>Clinician Scientist Fellow</a:t>
            </a:r>
          </a:p>
          <a:p>
            <a:pPr eaLnBrk="1" hangingPunct="1"/>
            <a:r>
              <a:rPr lang="en-GB" altLang="en-US" sz="2000" b="1" dirty="0" smtClean="0">
                <a:solidFill>
                  <a:schemeClr val="tx1"/>
                </a:solidFill>
              </a:rPr>
              <a:t>University College London</a:t>
            </a:r>
          </a:p>
        </p:txBody>
      </p:sp>
      <p:pic>
        <p:nvPicPr>
          <p:cNvPr id="3076" name="Picture 4" descr="Ho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5821363"/>
            <a:ext cx="2196689" cy="859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1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84888" y="5821363"/>
            <a:ext cx="2773362" cy="6683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51384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noAutofit/>
          </a:bodyPr>
          <a:lstStyle/>
          <a:p>
            <a:r>
              <a:rPr lang="en-GB" sz="3600" b="1" dirty="0" smtClean="0"/>
              <a:t>Acknowledgements – for joint working and discussions over the years</a:t>
            </a:r>
            <a:endParaRPr lang="en-GB" sz="3600" b="1" dirty="0"/>
          </a:p>
        </p:txBody>
      </p:sp>
      <p:sp>
        <p:nvSpPr>
          <p:cNvPr id="4" name="Rectangle 5"/>
          <p:cNvSpPr>
            <a:spLocks noGrp="1" noChangeArrowheads="1"/>
          </p:cNvSpPr>
          <p:nvPr>
            <p:ph idx="1"/>
          </p:nvPr>
        </p:nvSpPr>
        <p:spPr>
          <a:xfrm>
            <a:off x="467544" y="1412776"/>
            <a:ext cx="8229600" cy="5445224"/>
          </a:xfrm>
        </p:spPr>
        <p:txBody>
          <a:bodyPr>
            <a:normAutofit fontScale="85000" lnSpcReduction="20000"/>
          </a:bodyPr>
          <a:lstStyle/>
          <a:p>
            <a:pPr marL="0" indent="0" eaLnBrk="1" hangingPunct="1">
              <a:buFontTx/>
              <a:buNone/>
            </a:pPr>
            <a:r>
              <a:rPr lang="en-GB" altLang="en-US" b="1" dirty="0" smtClean="0"/>
              <a:t>Statisticians</a:t>
            </a:r>
          </a:p>
          <a:p>
            <a:pPr marL="0" indent="0" eaLnBrk="1" hangingPunct="1">
              <a:buFontTx/>
              <a:buNone/>
            </a:pPr>
            <a:r>
              <a:rPr lang="en-GB" altLang="en-US" dirty="0" smtClean="0">
                <a:solidFill>
                  <a:srgbClr val="002060"/>
                </a:solidFill>
              </a:rPr>
              <a:t>Gary Abel, Katie Saunders, Silvia </a:t>
            </a:r>
            <a:r>
              <a:rPr lang="en-GB" altLang="en-US" dirty="0" err="1" smtClean="0">
                <a:solidFill>
                  <a:srgbClr val="002060"/>
                </a:solidFill>
              </a:rPr>
              <a:t>Mendonca</a:t>
            </a:r>
            <a:r>
              <a:rPr lang="en-GB" altLang="en-US" dirty="0" smtClean="0">
                <a:solidFill>
                  <a:srgbClr val="002060"/>
                </a:solidFill>
              </a:rPr>
              <a:t>, Josephine </a:t>
            </a:r>
            <a:r>
              <a:rPr lang="en-GB" altLang="en-US" dirty="0" err="1" smtClean="0">
                <a:solidFill>
                  <a:srgbClr val="002060"/>
                </a:solidFill>
              </a:rPr>
              <a:t>Barbiere</a:t>
            </a:r>
            <a:r>
              <a:rPr lang="en-GB" altLang="en-US" dirty="0" smtClean="0">
                <a:solidFill>
                  <a:srgbClr val="002060"/>
                </a:solidFill>
              </a:rPr>
              <a:t>, Marc Elliott</a:t>
            </a:r>
          </a:p>
          <a:p>
            <a:pPr marL="0" indent="0" eaLnBrk="1" hangingPunct="1">
              <a:buFontTx/>
              <a:buNone/>
            </a:pPr>
            <a:r>
              <a:rPr lang="en-GB" altLang="en-US" b="1" dirty="0" smtClean="0"/>
              <a:t>Public Health England / Cancer Registration colleagues </a:t>
            </a:r>
          </a:p>
          <a:p>
            <a:pPr marL="0" indent="0" eaLnBrk="1" hangingPunct="1">
              <a:buFontTx/>
              <a:buNone/>
            </a:pPr>
            <a:r>
              <a:rPr lang="en-GB" altLang="en-US" dirty="0" smtClean="0">
                <a:solidFill>
                  <a:srgbClr val="002060"/>
                </a:solidFill>
              </a:rPr>
              <a:t>David Greenberg, Brian Rous, Clem Brown, Sean McPhail, Carolynn </a:t>
            </a:r>
            <a:r>
              <a:rPr lang="en-GB" altLang="en-US" dirty="0" err="1" smtClean="0">
                <a:solidFill>
                  <a:srgbClr val="002060"/>
                </a:solidFill>
              </a:rPr>
              <a:t>Gildea</a:t>
            </a:r>
            <a:endParaRPr lang="en-GB" altLang="en-US" dirty="0" smtClean="0">
              <a:solidFill>
                <a:srgbClr val="002060"/>
              </a:solidFill>
            </a:endParaRPr>
          </a:p>
          <a:p>
            <a:pPr marL="0" indent="0" eaLnBrk="1" hangingPunct="1">
              <a:buFontTx/>
              <a:buNone/>
            </a:pPr>
            <a:r>
              <a:rPr lang="en-GB" altLang="en-US" b="1" dirty="0" smtClean="0"/>
              <a:t>Academic general practitioners or internists</a:t>
            </a:r>
          </a:p>
          <a:p>
            <a:r>
              <a:rPr lang="en-GB" altLang="en-US" dirty="0" smtClean="0">
                <a:solidFill>
                  <a:srgbClr val="002060"/>
                </a:solidFill>
              </a:rPr>
              <a:t>Martin Roland, Greg Rubin, Richard Neal, Fiona Walter, Willie Hamilton</a:t>
            </a:r>
          </a:p>
          <a:p>
            <a:r>
              <a:rPr lang="en-GB" altLang="en-US" dirty="0" smtClean="0">
                <a:solidFill>
                  <a:srgbClr val="002060"/>
                </a:solidFill>
              </a:rPr>
              <a:t>Nancy Keating, </a:t>
            </a:r>
            <a:r>
              <a:rPr lang="en-GB" altLang="en-US" dirty="0" err="1" smtClean="0">
                <a:solidFill>
                  <a:srgbClr val="002060"/>
                </a:solidFill>
              </a:rPr>
              <a:t>Hardeep</a:t>
            </a:r>
            <a:r>
              <a:rPr lang="en-GB" altLang="en-US" dirty="0" smtClean="0">
                <a:solidFill>
                  <a:srgbClr val="002060"/>
                </a:solidFill>
              </a:rPr>
              <a:t> Singh, Peter </a:t>
            </a:r>
            <a:r>
              <a:rPr lang="en-GB" altLang="en-US" dirty="0" err="1" smtClean="0">
                <a:solidFill>
                  <a:srgbClr val="002060"/>
                </a:solidFill>
              </a:rPr>
              <a:t>Vedsted</a:t>
            </a:r>
            <a:r>
              <a:rPr lang="en-GB" altLang="en-US" dirty="0" smtClean="0">
                <a:solidFill>
                  <a:srgbClr val="002060"/>
                </a:solidFill>
              </a:rPr>
              <a:t> (and colleagues)</a:t>
            </a:r>
          </a:p>
          <a:p>
            <a:pPr marL="0" indent="0" eaLnBrk="1" hangingPunct="1">
              <a:buFontTx/>
              <a:buNone/>
            </a:pPr>
            <a:r>
              <a:rPr lang="en-GB" altLang="en-US" b="1" dirty="0" smtClean="0"/>
              <a:t>Psychologists and social scientists</a:t>
            </a:r>
          </a:p>
          <a:p>
            <a:pPr marL="0" indent="0" eaLnBrk="1" hangingPunct="1">
              <a:buFontTx/>
              <a:buNone/>
            </a:pPr>
            <a:r>
              <a:rPr lang="en-GB" altLang="en-US" dirty="0" smtClean="0">
                <a:solidFill>
                  <a:srgbClr val="002060"/>
                </a:solidFill>
              </a:rPr>
              <a:t>(late) Professor Jane Wardle and many HBRC@UCL colleagues</a:t>
            </a:r>
          </a:p>
        </p:txBody>
      </p:sp>
    </p:spTree>
    <p:extLst>
      <p:ext uri="{BB962C8B-B14F-4D97-AF65-F5344CB8AC3E}">
        <p14:creationId xmlns:p14="http://schemas.microsoft.com/office/powerpoint/2010/main" val="2636675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409"/>
            <a:ext cx="13500992" cy="73940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908455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16654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p:cNvSpPr>
            <a:spLocks noGrp="1"/>
          </p:cNvSpPr>
          <p:nvPr>
            <p:ph idx="1"/>
          </p:nvPr>
        </p:nvSpPr>
        <p:spPr>
          <a:xfrm>
            <a:off x="327025" y="1628800"/>
            <a:ext cx="8489950" cy="4968552"/>
          </a:xfrm>
        </p:spPr>
        <p:txBody>
          <a:bodyPr>
            <a:normAutofit/>
          </a:bodyPr>
          <a:lstStyle/>
          <a:p>
            <a:r>
              <a:rPr lang="en-GB" altLang="en-US" dirty="0" smtClean="0"/>
              <a:t>Cancer and population health; cancer prevention and control strategies</a:t>
            </a:r>
          </a:p>
          <a:p>
            <a:r>
              <a:rPr lang="en-GB" altLang="en-US" dirty="0" smtClean="0"/>
              <a:t>Early/late of diagnosis of cancer definitions</a:t>
            </a:r>
          </a:p>
          <a:p>
            <a:r>
              <a:rPr lang="en-GB" altLang="en-US" dirty="0"/>
              <a:t>D</a:t>
            </a:r>
            <a:r>
              <a:rPr lang="en-GB" altLang="en-US" dirty="0" smtClean="0"/>
              <a:t>oes early diagnosis matter, and why?</a:t>
            </a:r>
          </a:p>
          <a:p>
            <a:r>
              <a:rPr lang="en-GB" altLang="en-US" dirty="0" smtClean="0"/>
              <a:t>Learning from person-level variation in measures of diagnostic timeliness</a:t>
            </a:r>
            <a:endParaRPr lang="en-GB" altLang="en-US" sz="2800" dirty="0" smtClean="0">
              <a:solidFill>
                <a:schemeClr val="tx1"/>
              </a:solidFill>
            </a:endParaRPr>
          </a:p>
          <a:p>
            <a:r>
              <a:rPr lang="en-GB" altLang="en-US" dirty="0" smtClean="0"/>
              <a:t>Where do we go from here</a:t>
            </a:r>
            <a:endParaRPr lang="en-GB" altLang="en-US" sz="3200" dirty="0" smtClean="0">
              <a:solidFill>
                <a:schemeClr val="tx1"/>
              </a:solidFill>
            </a:endParaRPr>
          </a:p>
        </p:txBody>
      </p:sp>
      <p:sp>
        <p:nvSpPr>
          <p:cNvPr id="4099" name="TextBox 2"/>
          <p:cNvSpPr txBox="1">
            <a:spLocks noChangeArrowheads="1"/>
          </p:cNvSpPr>
          <p:nvPr/>
        </p:nvSpPr>
        <p:spPr bwMode="auto">
          <a:xfrm>
            <a:off x="611188" y="616960"/>
            <a:ext cx="7921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4000" b="1" dirty="0">
                <a:solidFill>
                  <a:schemeClr val="tx1"/>
                </a:solidFill>
              </a:rPr>
              <a:t>Table of contents</a:t>
            </a:r>
          </a:p>
        </p:txBody>
      </p:sp>
    </p:spTree>
    <p:extLst>
      <p:ext uri="{BB962C8B-B14F-4D97-AF65-F5344CB8AC3E}">
        <p14:creationId xmlns:p14="http://schemas.microsoft.com/office/powerpoint/2010/main" val="36410797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p:cNvSpPr>
            <a:spLocks noGrp="1"/>
          </p:cNvSpPr>
          <p:nvPr>
            <p:ph idx="1"/>
          </p:nvPr>
        </p:nvSpPr>
        <p:spPr>
          <a:xfrm>
            <a:off x="327025" y="1628800"/>
            <a:ext cx="8489950" cy="4968552"/>
          </a:xfrm>
        </p:spPr>
        <p:txBody>
          <a:bodyPr>
            <a:normAutofit/>
          </a:bodyPr>
          <a:lstStyle/>
          <a:p>
            <a:r>
              <a:rPr lang="en-GB" altLang="en-US" dirty="0" smtClean="0"/>
              <a:t>Cancer and population health; cancer prevention and control strategies</a:t>
            </a:r>
          </a:p>
          <a:p>
            <a:endParaRPr lang="en-GB" altLang="en-US" dirty="0"/>
          </a:p>
          <a:p>
            <a:endParaRPr lang="en-GB" altLang="en-US" dirty="0" smtClean="0"/>
          </a:p>
          <a:p>
            <a:endParaRPr lang="en-GB" altLang="en-US" dirty="0"/>
          </a:p>
          <a:p>
            <a:endParaRPr lang="en-GB" altLang="en-US" dirty="0" smtClean="0"/>
          </a:p>
          <a:p>
            <a:endParaRPr lang="en-GB" altLang="en-US" dirty="0"/>
          </a:p>
          <a:p>
            <a:endParaRPr lang="en-GB" altLang="en-US" dirty="0" smtClean="0"/>
          </a:p>
          <a:p>
            <a:endParaRPr lang="en-GB" altLang="en-US" dirty="0"/>
          </a:p>
          <a:p>
            <a:endParaRPr lang="en-GB" altLang="en-US" dirty="0" smtClean="0"/>
          </a:p>
        </p:txBody>
      </p:sp>
      <p:sp>
        <p:nvSpPr>
          <p:cNvPr id="4099" name="TextBox 2"/>
          <p:cNvSpPr txBox="1">
            <a:spLocks noChangeArrowheads="1"/>
          </p:cNvSpPr>
          <p:nvPr/>
        </p:nvSpPr>
        <p:spPr bwMode="auto">
          <a:xfrm>
            <a:off x="611188" y="616960"/>
            <a:ext cx="7921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4000" b="1" dirty="0">
                <a:solidFill>
                  <a:schemeClr val="tx1"/>
                </a:solidFill>
              </a:rPr>
              <a:t>Table of contents</a:t>
            </a:r>
          </a:p>
        </p:txBody>
      </p:sp>
    </p:spTree>
    <p:extLst>
      <p:ext uri="{BB962C8B-B14F-4D97-AF65-F5344CB8AC3E}">
        <p14:creationId xmlns:p14="http://schemas.microsoft.com/office/powerpoint/2010/main" val="11810812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7753"/>
            <a:ext cx="8820471" cy="1143000"/>
          </a:xfrm>
        </p:spPr>
        <p:txBody>
          <a:bodyPr>
            <a:normAutofit fontScale="90000"/>
          </a:bodyPr>
          <a:lstStyle/>
          <a:p>
            <a:r>
              <a:rPr lang="en-GB" altLang="en-US" dirty="0" smtClean="0"/>
              <a:t>Cancer matters for population health -</a:t>
            </a:r>
            <a:r>
              <a:rPr lang="en-GB" altLang="en-US" b="1" i="1" dirty="0" smtClean="0"/>
              <a:t>US</a:t>
            </a:r>
            <a:endParaRPr lang="en-GB" b="1" i="1"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088" y="1196752"/>
            <a:ext cx="8801869" cy="5434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65747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507288" cy="1143000"/>
          </a:xfrm>
        </p:spPr>
        <p:txBody>
          <a:bodyPr>
            <a:normAutofit fontScale="90000"/>
          </a:bodyPr>
          <a:lstStyle/>
          <a:p>
            <a:r>
              <a:rPr lang="en-GB" altLang="en-US" dirty="0" smtClean="0"/>
              <a:t>Avoidable mortality by cause </a:t>
            </a:r>
            <a:br>
              <a:rPr lang="en-GB" altLang="en-US" dirty="0" smtClean="0"/>
            </a:br>
            <a:r>
              <a:rPr lang="en-GB" altLang="en-US" dirty="0" smtClean="0"/>
              <a:t>(/100,000 population) </a:t>
            </a:r>
            <a:r>
              <a:rPr lang="en-GB" altLang="en-US" b="1" i="1" dirty="0" smtClean="0"/>
              <a:t>UK</a:t>
            </a:r>
            <a:r>
              <a:rPr lang="en-GB" altLang="en-US" i="1" dirty="0" smtClean="0"/>
              <a:t> </a:t>
            </a:r>
            <a:endParaRPr lang="en-GB" dirty="0"/>
          </a:p>
        </p:txBody>
      </p:sp>
      <p:pic>
        <p:nvPicPr>
          <p:cNvPr id="4"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484784"/>
            <a:ext cx="8256612" cy="523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39145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a:spLocks noChangeArrowheads="1"/>
          </p:cNvSpPr>
          <p:nvPr/>
        </p:nvSpPr>
        <p:spPr bwMode="auto">
          <a:xfrm>
            <a:off x="419100" y="1457325"/>
            <a:ext cx="40322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Aft>
                <a:spcPct val="75000"/>
              </a:spcAft>
              <a:buChar char="•"/>
              <a:defRPr sz="2000">
                <a:solidFill>
                  <a:srgbClr val="1A2B2C"/>
                </a:solidFill>
                <a:latin typeface="Arial" charset="0"/>
              </a:defRPr>
            </a:lvl1pPr>
            <a:lvl2pPr marL="742950" indent="-285750" eaLnBrk="0" hangingPunct="0">
              <a:spcAft>
                <a:spcPct val="75000"/>
              </a:spcAft>
              <a:buChar char="•"/>
              <a:defRPr sz="2000">
                <a:solidFill>
                  <a:srgbClr val="1A2B2C"/>
                </a:solidFill>
                <a:latin typeface="Arial" charset="0"/>
              </a:defRPr>
            </a:lvl2pPr>
            <a:lvl3pPr marL="1143000" indent="-228600" eaLnBrk="0" hangingPunct="0">
              <a:spcAft>
                <a:spcPct val="75000"/>
              </a:spcAft>
              <a:buChar char="•"/>
              <a:defRPr sz="2000">
                <a:solidFill>
                  <a:srgbClr val="1A2B2C"/>
                </a:solidFill>
                <a:latin typeface="Arial" charset="0"/>
              </a:defRPr>
            </a:lvl3pPr>
            <a:lvl4pPr marL="1600200" indent="-228600" eaLnBrk="0" hangingPunct="0">
              <a:spcAft>
                <a:spcPct val="75000"/>
              </a:spcAft>
              <a:buChar char="•"/>
              <a:defRPr sz="2000">
                <a:solidFill>
                  <a:srgbClr val="1A2B2C"/>
                </a:solidFill>
                <a:latin typeface="Arial" charset="0"/>
              </a:defRPr>
            </a:lvl4pPr>
            <a:lvl5pPr marL="2057400" indent="-228600" eaLnBrk="0" hangingPunct="0">
              <a:spcAft>
                <a:spcPct val="75000"/>
              </a:spcAft>
              <a:buChar char="•"/>
              <a:defRPr sz="2000">
                <a:solidFill>
                  <a:srgbClr val="1A2B2C"/>
                </a:solidFill>
                <a:latin typeface="Arial" charset="0"/>
              </a:defRPr>
            </a:lvl5pPr>
            <a:lvl6pPr marL="2514600" indent="-228600" eaLnBrk="0" fontAlgn="base" hangingPunct="0">
              <a:spcBef>
                <a:spcPct val="0"/>
              </a:spcBef>
              <a:spcAft>
                <a:spcPct val="75000"/>
              </a:spcAft>
              <a:buChar char="•"/>
              <a:defRPr sz="2000">
                <a:solidFill>
                  <a:srgbClr val="1A2B2C"/>
                </a:solidFill>
                <a:latin typeface="Arial" charset="0"/>
              </a:defRPr>
            </a:lvl6pPr>
            <a:lvl7pPr marL="2971800" indent="-228600" eaLnBrk="0" fontAlgn="base" hangingPunct="0">
              <a:spcBef>
                <a:spcPct val="0"/>
              </a:spcBef>
              <a:spcAft>
                <a:spcPct val="75000"/>
              </a:spcAft>
              <a:buChar char="•"/>
              <a:defRPr sz="2000">
                <a:solidFill>
                  <a:srgbClr val="1A2B2C"/>
                </a:solidFill>
                <a:latin typeface="Arial" charset="0"/>
              </a:defRPr>
            </a:lvl7pPr>
            <a:lvl8pPr marL="3429000" indent="-228600" eaLnBrk="0" fontAlgn="base" hangingPunct="0">
              <a:spcBef>
                <a:spcPct val="0"/>
              </a:spcBef>
              <a:spcAft>
                <a:spcPct val="75000"/>
              </a:spcAft>
              <a:buChar char="•"/>
              <a:defRPr sz="2000">
                <a:solidFill>
                  <a:srgbClr val="1A2B2C"/>
                </a:solidFill>
                <a:latin typeface="Arial" charset="0"/>
              </a:defRPr>
            </a:lvl8pPr>
            <a:lvl9pPr marL="3886200" indent="-228600" eaLnBrk="0" fontAlgn="base" hangingPunct="0">
              <a:spcBef>
                <a:spcPct val="0"/>
              </a:spcBef>
              <a:spcAft>
                <a:spcPct val="75000"/>
              </a:spcAft>
              <a:buChar char="•"/>
              <a:defRPr sz="2000">
                <a:solidFill>
                  <a:srgbClr val="1A2B2C"/>
                </a:solidFill>
                <a:latin typeface="Arial" charset="0"/>
              </a:defRPr>
            </a:lvl9pPr>
          </a:lstStyle>
          <a:p>
            <a:pPr eaLnBrk="1" hangingPunct="1">
              <a:spcAft>
                <a:spcPct val="0"/>
              </a:spcAft>
              <a:buFontTx/>
              <a:buNone/>
            </a:pPr>
            <a:r>
              <a:rPr lang="en-GB" altLang="en-US" sz="3200" b="1" dirty="0">
                <a:solidFill>
                  <a:srgbClr val="002060"/>
                </a:solidFill>
                <a:latin typeface="+mn-lt"/>
              </a:rPr>
              <a:t>Primary prevention</a:t>
            </a:r>
          </a:p>
        </p:txBody>
      </p:sp>
      <p:sp>
        <p:nvSpPr>
          <p:cNvPr id="3" name="TextBox 2"/>
          <p:cNvSpPr txBox="1"/>
          <p:nvPr/>
        </p:nvSpPr>
        <p:spPr>
          <a:xfrm>
            <a:off x="425450" y="2559772"/>
            <a:ext cx="4032250" cy="1016000"/>
          </a:xfrm>
          <a:prstGeom prst="rect">
            <a:avLst/>
          </a:prstGeom>
          <a:noFill/>
        </p:spPr>
        <p:txBody>
          <a:bodyPr>
            <a:spAutoFit/>
          </a:bodyPr>
          <a:lstStyle/>
          <a:p>
            <a:pPr>
              <a:defRPr/>
            </a:pPr>
            <a:r>
              <a:rPr lang="en-GB" sz="3200" b="1" dirty="0">
                <a:solidFill>
                  <a:schemeClr val="accent2">
                    <a:lumMod val="75000"/>
                  </a:schemeClr>
                </a:solidFill>
              </a:rPr>
              <a:t>Screening </a:t>
            </a:r>
            <a:r>
              <a:rPr lang="en-GB" sz="2800" b="1" dirty="0">
                <a:solidFill>
                  <a:schemeClr val="accent2">
                    <a:lumMod val="75000"/>
                  </a:schemeClr>
                </a:solidFill>
              </a:rPr>
              <a:t>(asymptomatic)</a:t>
            </a:r>
          </a:p>
        </p:txBody>
      </p:sp>
      <p:sp>
        <p:nvSpPr>
          <p:cNvPr id="4" name="TextBox 3"/>
          <p:cNvSpPr txBox="1"/>
          <p:nvPr/>
        </p:nvSpPr>
        <p:spPr>
          <a:xfrm>
            <a:off x="425450" y="3860800"/>
            <a:ext cx="4032250" cy="1016000"/>
          </a:xfrm>
          <a:prstGeom prst="rect">
            <a:avLst/>
          </a:prstGeom>
          <a:noFill/>
        </p:spPr>
        <p:txBody>
          <a:bodyPr>
            <a:spAutoFit/>
          </a:bodyPr>
          <a:lstStyle/>
          <a:p>
            <a:pPr>
              <a:defRPr/>
            </a:pPr>
            <a:r>
              <a:rPr lang="en-GB" sz="3200" b="1" dirty="0">
                <a:solidFill>
                  <a:schemeClr val="accent2">
                    <a:lumMod val="75000"/>
                  </a:schemeClr>
                </a:solidFill>
              </a:rPr>
              <a:t>Early diagnosis </a:t>
            </a:r>
            <a:r>
              <a:rPr lang="en-GB" sz="2800" b="1" dirty="0">
                <a:solidFill>
                  <a:schemeClr val="accent2">
                    <a:lumMod val="75000"/>
                  </a:schemeClr>
                </a:solidFill>
              </a:rPr>
              <a:t>(symptomatic)</a:t>
            </a:r>
          </a:p>
        </p:txBody>
      </p:sp>
      <p:sp>
        <p:nvSpPr>
          <p:cNvPr id="5" name="TextBox 4"/>
          <p:cNvSpPr txBox="1"/>
          <p:nvPr/>
        </p:nvSpPr>
        <p:spPr>
          <a:xfrm>
            <a:off x="450850" y="5303838"/>
            <a:ext cx="4724400" cy="584200"/>
          </a:xfrm>
          <a:prstGeom prst="rect">
            <a:avLst/>
          </a:prstGeom>
          <a:noFill/>
        </p:spPr>
        <p:txBody>
          <a:bodyPr>
            <a:spAutoFit/>
          </a:bodyPr>
          <a:lstStyle/>
          <a:p>
            <a:pPr>
              <a:defRPr/>
            </a:pPr>
            <a:r>
              <a:rPr lang="en-GB" sz="3200" b="1" dirty="0">
                <a:solidFill>
                  <a:schemeClr val="accent2">
                    <a:lumMod val="75000"/>
                  </a:schemeClr>
                </a:solidFill>
              </a:rPr>
              <a:t>Improving  treatments</a:t>
            </a:r>
          </a:p>
        </p:txBody>
      </p:sp>
      <p:sp>
        <p:nvSpPr>
          <p:cNvPr id="6" name="TextBox 10"/>
          <p:cNvSpPr txBox="1">
            <a:spLocks noChangeArrowheads="1"/>
          </p:cNvSpPr>
          <p:nvPr/>
        </p:nvSpPr>
        <p:spPr bwMode="auto">
          <a:xfrm>
            <a:off x="4451350" y="1398588"/>
            <a:ext cx="4297363"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Aft>
                <a:spcPct val="75000"/>
              </a:spcAft>
              <a:buChar char="•"/>
              <a:defRPr sz="2000">
                <a:solidFill>
                  <a:srgbClr val="1A2B2C"/>
                </a:solidFill>
                <a:latin typeface="Arial" charset="0"/>
              </a:defRPr>
            </a:lvl1pPr>
            <a:lvl2pPr marL="742950" indent="-285750" eaLnBrk="0" hangingPunct="0">
              <a:spcAft>
                <a:spcPct val="75000"/>
              </a:spcAft>
              <a:buChar char="•"/>
              <a:defRPr sz="2000">
                <a:solidFill>
                  <a:srgbClr val="1A2B2C"/>
                </a:solidFill>
                <a:latin typeface="Arial" charset="0"/>
              </a:defRPr>
            </a:lvl2pPr>
            <a:lvl3pPr marL="1143000" indent="-228600" eaLnBrk="0" hangingPunct="0">
              <a:spcAft>
                <a:spcPct val="75000"/>
              </a:spcAft>
              <a:buChar char="•"/>
              <a:defRPr sz="2000">
                <a:solidFill>
                  <a:srgbClr val="1A2B2C"/>
                </a:solidFill>
                <a:latin typeface="Arial" charset="0"/>
              </a:defRPr>
            </a:lvl3pPr>
            <a:lvl4pPr marL="1600200" indent="-228600" eaLnBrk="0" hangingPunct="0">
              <a:spcAft>
                <a:spcPct val="75000"/>
              </a:spcAft>
              <a:buChar char="•"/>
              <a:defRPr sz="2000">
                <a:solidFill>
                  <a:srgbClr val="1A2B2C"/>
                </a:solidFill>
                <a:latin typeface="Arial" charset="0"/>
              </a:defRPr>
            </a:lvl4pPr>
            <a:lvl5pPr marL="2057400" indent="-228600" eaLnBrk="0" hangingPunct="0">
              <a:spcAft>
                <a:spcPct val="75000"/>
              </a:spcAft>
              <a:buChar char="•"/>
              <a:defRPr sz="2000">
                <a:solidFill>
                  <a:srgbClr val="1A2B2C"/>
                </a:solidFill>
                <a:latin typeface="Arial" charset="0"/>
              </a:defRPr>
            </a:lvl5pPr>
            <a:lvl6pPr marL="2514600" indent="-228600" eaLnBrk="0" fontAlgn="base" hangingPunct="0">
              <a:spcBef>
                <a:spcPct val="0"/>
              </a:spcBef>
              <a:spcAft>
                <a:spcPct val="75000"/>
              </a:spcAft>
              <a:buChar char="•"/>
              <a:defRPr sz="2000">
                <a:solidFill>
                  <a:srgbClr val="1A2B2C"/>
                </a:solidFill>
                <a:latin typeface="Arial" charset="0"/>
              </a:defRPr>
            </a:lvl6pPr>
            <a:lvl7pPr marL="2971800" indent="-228600" eaLnBrk="0" fontAlgn="base" hangingPunct="0">
              <a:spcBef>
                <a:spcPct val="0"/>
              </a:spcBef>
              <a:spcAft>
                <a:spcPct val="75000"/>
              </a:spcAft>
              <a:buChar char="•"/>
              <a:defRPr sz="2000">
                <a:solidFill>
                  <a:srgbClr val="1A2B2C"/>
                </a:solidFill>
                <a:latin typeface="Arial" charset="0"/>
              </a:defRPr>
            </a:lvl7pPr>
            <a:lvl8pPr marL="3429000" indent="-228600" eaLnBrk="0" fontAlgn="base" hangingPunct="0">
              <a:spcBef>
                <a:spcPct val="0"/>
              </a:spcBef>
              <a:spcAft>
                <a:spcPct val="75000"/>
              </a:spcAft>
              <a:buChar char="•"/>
              <a:defRPr sz="2000">
                <a:solidFill>
                  <a:srgbClr val="1A2B2C"/>
                </a:solidFill>
                <a:latin typeface="Arial" charset="0"/>
              </a:defRPr>
            </a:lvl8pPr>
            <a:lvl9pPr marL="3886200" indent="-228600" eaLnBrk="0" fontAlgn="base" hangingPunct="0">
              <a:spcBef>
                <a:spcPct val="0"/>
              </a:spcBef>
              <a:spcAft>
                <a:spcPct val="75000"/>
              </a:spcAft>
              <a:buChar char="•"/>
              <a:defRPr sz="2000">
                <a:solidFill>
                  <a:srgbClr val="1A2B2C"/>
                </a:solidFill>
                <a:latin typeface="Arial" charset="0"/>
              </a:defRPr>
            </a:lvl9pPr>
          </a:lstStyle>
          <a:p>
            <a:pPr algn="ctr" eaLnBrk="1" hangingPunct="1">
              <a:spcAft>
                <a:spcPct val="0"/>
              </a:spcAft>
              <a:buFontTx/>
              <a:buNone/>
            </a:pPr>
            <a:r>
              <a:rPr lang="en-GB" altLang="en-US" sz="3200" i="1" dirty="0">
                <a:solidFill>
                  <a:srgbClr val="002060"/>
                </a:solidFill>
                <a:latin typeface="+mn-lt"/>
              </a:rPr>
              <a:t>Reducing mortality by reducing incidence</a:t>
            </a:r>
          </a:p>
        </p:txBody>
      </p:sp>
      <p:sp>
        <p:nvSpPr>
          <p:cNvPr id="7" name="TextBox 6"/>
          <p:cNvSpPr txBox="1"/>
          <p:nvPr/>
        </p:nvSpPr>
        <p:spPr>
          <a:xfrm>
            <a:off x="4457700" y="3338513"/>
            <a:ext cx="4075113" cy="1569660"/>
          </a:xfrm>
          <a:prstGeom prst="rect">
            <a:avLst/>
          </a:prstGeom>
          <a:noFill/>
        </p:spPr>
        <p:txBody>
          <a:bodyPr>
            <a:spAutoFit/>
          </a:bodyPr>
          <a:lstStyle/>
          <a:p>
            <a:pPr algn="ctr">
              <a:defRPr/>
            </a:pPr>
            <a:r>
              <a:rPr lang="en-GB" sz="3200" i="1" dirty="0">
                <a:solidFill>
                  <a:schemeClr val="accent2">
                    <a:lumMod val="75000"/>
                  </a:schemeClr>
                </a:solidFill>
              </a:rPr>
              <a:t>Reducing mortality by improving the survival of patients with cancer</a:t>
            </a:r>
          </a:p>
        </p:txBody>
      </p:sp>
      <p:sp>
        <p:nvSpPr>
          <p:cNvPr id="8" name="TextBox 1"/>
          <p:cNvSpPr txBox="1">
            <a:spLocks noChangeArrowheads="1"/>
          </p:cNvSpPr>
          <p:nvPr/>
        </p:nvSpPr>
        <p:spPr bwMode="auto">
          <a:xfrm>
            <a:off x="611188" y="188913"/>
            <a:ext cx="792162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Aft>
                <a:spcPct val="75000"/>
              </a:spcAft>
              <a:buChar char="•"/>
              <a:defRPr sz="2000">
                <a:solidFill>
                  <a:srgbClr val="1A2B2C"/>
                </a:solidFill>
                <a:latin typeface="Arial" charset="0"/>
              </a:defRPr>
            </a:lvl1pPr>
            <a:lvl2pPr marL="742950" indent="-285750" eaLnBrk="0" hangingPunct="0">
              <a:spcAft>
                <a:spcPct val="75000"/>
              </a:spcAft>
              <a:buChar char="•"/>
              <a:defRPr sz="2000">
                <a:solidFill>
                  <a:srgbClr val="1A2B2C"/>
                </a:solidFill>
                <a:latin typeface="Arial" charset="0"/>
              </a:defRPr>
            </a:lvl2pPr>
            <a:lvl3pPr marL="1143000" indent="-228600" eaLnBrk="0" hangingPunct="0">
              <a:spcAft>
                <a:spcPct val="75000"/>
              </a:spcAft>
              <a:buChar char="•"/>
              <a:defRPr sz="2000">
                <a:solidFill>
                  <a:srgbClr val="1A2B2C"/>
                </a:solidFill>
                <a:latin typeface="Arial" charset="0"/>
              </a:defRPr>
            </a:lvl3pPr>
            <a:lvl4pPr marL="1600200" indent="-228600" eaLnBrk="0" hangingPunct="0">
              <a:spcAft>
                <a:spcPct val="75000"/>
              </a:spcAft>
              <a:buChar char="•"/>
              <a:defRPr sz="2000">
                <a:solidFill>
                  <a:srgbClr val="1A2B2C"/>
                </a:solidFill>
                <a:latin typeface="Arial" charset="0"/>
              </a:defRPr>
            </a:lvl4pPr>
            <a:lvl5pPr marL="2057400" indent="-228600" eaLnBrk="0" hangingPunct="0">
              <a:spcAft>
                <a:spcPct val="75000"/>
              </a:spcAft>
              <a:buChar char="•"/>
              <a:defRPr sz="2000">
                <a:solidFill>
                  <a:srgbClr val="1A2B2C"/>
                </a:solidFill>
                <a:latin typeface="Arial" charset="0"/>
              </a:defRPr>
            </a:lvl5pPr>
            <a:lvl6pPr marL="2514600" indent="-228600" eaLnBrk="0" fontAlgn="base" hangingPunct="0">
              <a:spcBef>
                <a:spcPct val="0"/>
              </a:spcBef>
              <a:spcAft>
                <a:spcPct val="75000"/>
              </a:spcAft>
              <a:buChar char="•"/>
              <a:defRPr sz="2000">
                <a:solidFill>
                  <a:srgbClr val="1A2B2C"/>
                </a:solidFill>
                <a:latin typeface="Arial" charset="0"/>
              </a:defRPr>
            </a:lvl6pPr>
            <a:lvl7pPr marL="2971800" indent="-228600" eaLnBrk="0" fontAlgn="base" hangingPunct="0">
              <a:spcBef>
                <a:spcPct val="0"/>
              </a:spcBef>
              <a:spcAft>
                <a:spcPct val="75000"/>
              </a:spcAft>
              <a:buChar char="•"/>
              <a:defRPr sz="2000">
                <a:solidFill>
                  <a:srgbClr val="1A2B2C"/>
                </a:solidFill>
                <a:latin typeface="Arial" charset="0"/>
              </a:defRPr>
            </a:lvl7pPr>
            <a:lvl8pPr marL="3429000" indent="-228600" eaLnBrk="0" fontAlgn="base" hangingPunct="0">
              <a:spcBef>
                <a:spcPct val="0"/>
              </a:spcBef>
              <a:spcAft>
                <a:spcPct val="75000"/>
              </a:spcAft>
              <a:buChar char="•"/>
              <a:defRPr sz="2000">
                <a:solidFill>
                  <a:srgbClr val="1A2B2C"/>
                </a:solidFill>
                <a:latin typeface="Arial" charset="0"/>
              </a:defRPr>
            </a:lvl8pPr>
            <a:lvl9pPr marL="3886200" indent="-228600" eaLnBrk="0" fontAlgn="base" hangingPunct="0">
              <a:spcBef>
                <a:spcPct val="0"/>
              </a:spcBef>
              <a:spcAft>
                <a:spcPct val="75000"/>
              </a:spcAft>
              <a:buChar char="•"/>
              <a:defRPr sz="2000">
                <a:solidFill>
                  <a:srgbClr val="1A2B2C"/>
                </a:solidFill>
                <a:latin typeface="Arial" charset="0"/>
              </a:defRPr>
            </a:lvl9pPr>
          </a:lstStyle>
          <a:p>
            <a:pPr algn="ctr" eaLnBrk="1" hangingPunct="1">
              <a:spcAft>
                <a:spcPct val="0"/>
              </a:spcAft>
              <a:buFontTx/>
              <a:buNone/>
            </a:pPr>
            <a:r>
              <a:rPr lang="en-GB" altLang="en-US" sz="2800" b="1" dirty="0" smtClean="0">
                <a:solidFill>
                  <a:schemeClr val="tx1"/>
                </a:solidFill>
              </a:rPr>
              <a:t>Potential Solutions</a:t>
            </a:r>
            <a:r>
              <a:rPr lang="en-GB" altLang="en-US" sz="2800" b="1" dirty="0">
                <a:solidFill>
                  <a:schemeClr val="tx1"/>
                </a:solidFill>
              </a:rPr>
              <a:t>: Approach with </a:t>
            </a:r>
            <a:r>
              <a:rPr lang="en-GB" altLang="en-US" sz="2800" b="1" dirty="0" smtClean="0">
                <a:solidFill>
                  <a:schemeClr val="tx1"/>
                </a:solidFill>
              </a:rPr>
              <a:t>humility – it is a complex problem</a:t>
            </a:r>
            <a:endParaRPr lang="en-GB" altLang="en-US" sz="2800" b="1" dirty="0">
              <a:solidFill>
                <a:schemeClr val="tx1"/>
              </a:solidFill>
            </a:endParaRPr>
          </a:p>
        </p:txBody>
      </p:sp>
      <p:sp>
        <p:nvSpPr>
          <p:cNvPr id="10" name="Right Brace 9"/>
          <p:cNvSpPr/>
          <p:nvPr/>
        </p:nvSpPr>
        <p:spPr>
          <a:xfrm>
            <a:off x="4283968" y="2924944"/>
            <a:ext cx="288032" cy="2963094"/>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dirty="0"/>
          </a:p>
        </p:txBody>
      </p:sp>
      <p:sp>
        <p:nvSpPr>
          <p:cNvPr id="12" name="Right Brace 11"/>
          <p:cNvSpPr/>
          <p:nvPr/>
        </p:nvSpPr>
        <p:spPr>
          <a:xfrm>
            <a:off x="4283968" y="1401889"/>
            <a:ext cx="288032" cy="1027262"/>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dirty="0"/>
          </a:p>
        </p:txBody>
      </p:sp>
    </p:spTree>
    <p:extLst>
      <p:ext uri="{BB962C8B-B14F-4D97-AF65-F5344CB8AC3E}">
        <p14:creationId xmlns:p14="http://schemas.microsoft.com/office/powerpoint/2010/main" val="22248037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1331640" y="260350"/>
            <a:ext cx="597666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Aft>
                <a:spcPct val="75000"/>
              </a:spcAft>
              <a:buChar char="•"/>
              <a:defRPr sz="2000">
                <a:solidFill>
                  <a:srgbClr val="1A2B2C"/>
                </a:solidFill>
                <a:latin typeface="Arial" charset="0"/>
              </a:defRPr>
            </a:lvl1pPr>
            <a:lvl2pPr marL="742950" indent="-285750" eaLnBrk="0" hangingPunct="0">
              <a:spcAft>
                <a:spcPct val="75000"/>
              </a:spcAft>
              <a:buChar char="•"/>
              <a:defRPr sz="2000">
                <a:solidFill>
                  <a:srgbClr val="1A2B2C"/>
                </a:solidFill>
                <a:latin typeface="Arial" charset="0"/>
              </a:defRPr>
            </a:lvl2pPr>
            <a:lvl3pPr marL="1143000" indent="-228600" eaLnBrk="0" hangingPunct="0">
              <a:spcAft>
                <a:spcPct val="75000"/>
              </a:spcAft>
              <a:buChar char="•"/>
              <a:defRPr sz="2000">
                <a:solidFill>
                  <a:srgbClr val="1A2B2C"/>
                </a:solidFill>
                <a:latin typeface="Arial" charset="0"/>
              </a:defRPr>
            </a:lvl3pPr>
            <a:lvl4pPr marL="1600200" indent="-228600" eaLnBrk="0" hangingPunct="0">
              <a:spcAft>
                <a:spcPct val="75000"/>
              </a:spcAft>
              <a:buChar char="•"/>
              <a:defRPr sz="2000">
                <a:solidFill>
                  <a:srgbClr val="1A2B2C"/>
                </a:solidFill>
                <a:latin typeface="Arial" charset="0"/>
              </a:defRPr>
            </a:lvl4pPr>
            <a:lvl5pPr marL="2057400" indent="-228600" eaLnBrk="0" hangingPunct="0">
              <a:spcAft>
                <a:spcPct val="75000"/>
              </a:spcAft>
              <a:buChar char="•"/>
              <a:defRPr sz="2000">
                <a:solidFill>
                  <a:srgbClr val="1A2B2C"/>
                </a:solidFill>
                <a:latin typeface="Arial" charset="0"/>
              </a:defRPr>
            </a:lvl5pPr>
            <a:lvl6pPr marL="2514600" indent="-228600" eaLnBrk="0" fontAlgn="base" hangingPunct="0">
              <a:spcBef>
                <a:spcPct val="0"/>
              </a:spcBef>
              <a:spcAft>
                <a:spcPct val="75000"/>
              </a:spcAft>
              <a:buChar char="•"/>
              <a:defRPr sz="2000">
                <a:solidFill>
                  <a:srgbClr val="1A2B2C"/>
                </a:solidFill>
                <a:latin typeface="Arial" charset="0"/>
              </a:defRPr>
            </a:lvl6pPr>
            <a:lvl7pPr marL="2971800" indent="-228600" eaLnBrk="0" fontAlgn="base" hangingPunct="0">
              <a:spcBef>
                <a:spcPct val="0"/>
              </a:spcBef>
              <a:spcAft>
                <a:spcPct val="75000"/>
              </a:spcAft>
              <a:buChar char="•"/>
              <a:defRPr sz="2000">
                <a:solidFill>
                  <a:srgbClr val="1A2B2C"/>
                </a:solidFill>
                <a:latin typeface="Arial" charset="0"/>
              </a:defRPr>
            </a:lvl7pPr>
            <a:lvl8pPr marL="3429000" indent="-228600" eaLnBrk="0" fontAlgn="base" hangingPunct="0">
              <a:spcBef>
                <a:spcPct val="0"/>
              </a:spcBef>
              <a:spcAft>
                <a:spcPct val="75000"/>
              </a:spcAft>
              <a:buChar char="•"/>
              <a:defRPr sz="2000">
                <a:solidFill>
                  <a:srgbClr val="1A2B2C"/>
                </a:solidFill>
                <a:latin typeface="Arial" charset="0"/>
              </a:defRPr>
            </a:lvl8pPr>
            <a:lvl9pPr marL="3886200" indent="-228600" eaLnBrk="0" fontAlgn="base" hangingPunct="0">
              <a:spcBef>
                <a:spcPct val="0"/>
              </a:spcBef>
              <a:spcAft>
                <a:spcPct val="75000"/>
              </a:spcAft>
              <a:buChar char="•"/>
              <a:defRPr sz="2000">
                <a:solidFill>
                  <a:srgbClr val="1A2B2C"/>
                </a:solidFill>
                <a:latin typeface="Arial" charset="0"/>
              </a:defRPr>
            </a:lvl9pPr>
          </a:lstStyle>
          <a:p>
            <a:pPr algn="ctr" eaLnBrk="1" hangingPunct="1">
              <a:spcAft>
                <a:spcPct val="0"/>
              </a:spcAft>
              <a:buFontTx/>
              <a:buNone/>
            </a:pPr>
            <a:r>
              <a:rPr lang="en-GB" altLang="en-US" sz="3200" b="1" dirty="0">
                <a:solidFill>
                  <a:schemeClr val="tx1"/>
                </a:solidFill>
                <a:latin typeface="+mn-lt"/>
              </a:rPr>
              <a:t>Primary </a:t>
            </a:r>
            <a:r>
              <a:rPr lang="en-GB" altLang="en-US" sz="3200" b="1" dirty="0" smtClean="0">
                <a:solidFill>
                  <a:schemeClr val="tx1"/>
                </a:solidFill>
                <a:latin typeface="+mn-lt"/>
              </a:rPr>
              <a:t>prevention of cancer</a:t>
            </a:r>
            <a:endParaRPr lang="en-GB" altLang="en-US" sz="3200" b="1" dirty="0">
              <a:solidFill>
                <a:schemeClr val="tx1"/>
              </a:solidFill>
              <a:latin typeface="+mn-lt"/>
            </a:endParaRPr>
          </a:p>
        </p:txBody>
      </p:sp>
      <p:sp>
        <p:nvSpPr>
          <p:cNvPr id="4" name="TextBox 9"/>
          <p:cNvSpPr txBox="1">
            <a:spLocks noChangeArrowheads="1"/>
          </p:cNvSpPr>
          <p:nvPr/>
        </p:nvSpPr>
        <p:spPr bwMode="auto">
          <a:xfrm>
            <a:off x="5003800" y="1430338"/>
            <a:ext cx="3889375"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Aft>
                <a:spcPct val="75000"/>
              </a:spcAft>
              <a:buChar char="•"/>
              <a:defRPr sz="2000">
                <a:solidFill>
                  <a:srgbClr val="1A2B2C"/>
                </a:solidFill>
                <a:latin typeface="Arial" charset="0"/>
              </a:defRPr>
            </a:lvl1pPr>
            <a:lvl2pPr marL="742950" indent="-285750" eaLnBrk="0" hangingPunct="0">
              <a:spcAft>
                <a:spcPct val="75000"/>
              </a:spcAft>
              <a:buChar char="•"/>
              <a:defRPr sz="2000">
                <a:solidFill>
                  <a:srgbClr val="1A2B2C"/>
                </a:solidFill>
                <a:latin typeface="Arial" charset="0"/>
              </a:defRPr>
            </a:lvl2pPr>
            <a:lvl3pPr marL="1143000" indent="-228600" eaLnBrk="0" hangingPunct="0">
              <a:spcAft>
                <a:spcPct val="75000"/>
              </a:spcAft>
              <a:buChar char="•"/>
              <a:defRPr sz="2000">
                <a:solidFill>
                  <a:srgbClr val="1A2B2C"/>
                </a:solidFill>
                <a:latin typeface="Arial" charset="0"/>
              </a:defRPr>
            </a:lvl3pPr>
            <a:lvl4pPr marL="1600200" indent="-228600" eaLnBrk="0" hangingPunct="0">
              <a:spcAft>
                <a:spcPct val="75000"/>
              </a:spcAft>
              <a:buChar char="•"/>
              <a:defRPr sz="2000">
                <a:solidFill>
                  <a:srgbClr val="1A2B2C"/>
                </a:solidFill>
                <a:latin typeface="Arial" charset="0"/>
              </a:defRPr>
            </a:lvl4pPr>
            <a:lvl5pPr marL="2057400" indent="-228600" eaLnBrk="0" hangingPunct="0">
              <a:spcAft>
                <a:spcPct val="75000"/>
              </a:spcAft>
              <a:buChar char="•"/>
              <a:defRPr sz="2000">
                <a:solidFill>
                  <a:srgbClr val="1A2B2C"/>
                </a:solidFill>
                <a:latin typeface="Arial" charset="0"/>
              </a:defRPr>
            </a:lvl5pPr>
            <a:lvl6pPr marL="2514600" indent="-228600" eaLnBrk="0" fontAlgn="base" hangingPunct="0">
              <a:spcBef>
                <a:spcPct val="0"/>
              </a:spcBef>
              <a:spcAft>
                <a:spcPct val="75000"/>
              </a:spcAft>
              <a:buChar char="•"/>
              <a:defRPr sz="2000">
                <a:solidFill>
                  <a:srgbClr val="1A2B2C"/>
                </a:solidFill>
                <a:latin typeface="Arial" charset="0"/>
              </a:defRPr>
            </a:lvl6pPr>
            <a:lvl7pPr marL="2971800" indent="-228600" eaLnBrk="0" fontAlgn="base" hangingPunct="0">
              <a:spcBef>
                <a:spcPct val="0"/>
              </a:spcBef>
              <a:spcAft>
                <a:spcPct val="75000"/>
              </a:spcAft>
              <a:buChar char="•"/>
              <a:defRPr sz="2000">
                <a:solidFill>
                  <a:srgbClr val="1A2B2C"/>
                </a:solidFill>
                <a:latin typeface="Arial" charset="0"/>
              </a:defRPr>
            </a:lvl7pPr>
            <a:lvl8pPr marL="3429000" indent="-228600" eaLnBrk="0" fontAlgn="base" hangingPunct="0">
              <a:spcBef>
                <a:spcPct val="0"/>
              </a:spcBef>
              <a:spcAft>
                <a:spcPct val="75000"/>
              </a:spcAft>
              <a:buChar char="•"/>
              <a:defRPr sz="2000">
                <a:solidFill>
                  <a:srgbClr val="1A2B2C"/>
                </a:solidFill>
                <a:latin typeface="Arial" charset="0"/>
              </a:defRPr>
            </a:lvl8pPr>
            <a:lvl9pPr marL="3886200" indent="-228600" eaLnBrk="0" fontAlgn="base" hangingPunct="0">
              <a:spcBef>
                <a:spcPct val="0"/>
              </a:spcBef>
              <a:spcAft>
                <a:spcPct val="75000"/>
              </a:spcAft>
              <a:buChar char="•"/>
              <a:defRPr sz="2000">
                <a:solidFill>
                  <a:srgbClr val="1A2B2C"/>
                </a:solidFill>
                <a:latin typeface="Arial" charset="0"/>
              </a:defRPr>
            </a:lvl9pPr>
          </a:lstStyle>
          <a:p>
            <a:pPr eaLnBrk="1" hangingPunct="1">
              <a:spcAft>
                <a:spcPct val="0"/>
              </a:spcAft>
              <a:buFontTx/>
              <a:buNone/>
            </a:pPr>
            <a:r>
              <a:rPr lang="en-GB" altLang="en-US" sz="2800" b="1" i="1" dirty="0">
                <a:solidFill>
                  <a:schemeClr val="accent2">
                    <a:lumMod val="75000"/>
                  </a:schemeClr>
                </a:solidFill>
                <a:latin typeface="+mn-lt"/>
              </a:rPr>
              <a:t>Cons</a:t>
            </a:r>
          </a:p>
          <a:p>
            <a:pPr eaLnBrk="1" hangingPunct="1">
              <a:spcAft>
                <a:spcPct val="0"/>
              </a:spcAft>
              <a:buFontTx/>
              <a:buNone/>
            </a:pPr>
            <a:endParaRPr lang="en-GB" altLang="en-US" sz="2800" i="1" dirty="0">
              <a:solidFill>
                <a:schemeClr val="accent2">
                  <a:lumMod val="75000"/>
                </a:schemeClr>
              </a:solidFill>
              <a:latin typeface="+mn-lt"/>
            </a:endParaRPr>
          </a:p>
          <a:p>
            <a:pPr eaLnBrk="1" hangingPunct="1">
              <a:spcAft>
                <a:spcPct val="0"/>
              </a:spcAft>
              <a:buFontTx/>
              <a:buNone/>
            </a:pPr>
            <a:r>
              <a:rPr lang="en-GB" altLang="en-US" sz="2800" i="1" dirty="0">
                <a:solidFill>
                  <a:schemeClr val="accent2">
                    <a:lumMod val="75000"/>
                  </a:schemeClr>
                </a:solidFill>
                <a:latin typeface="+mn-lt"/>
              </a:rPr>
              <a:t>Will not prevent </a:t>
            </a:r>
            <a:r>
              <a:rPr lang="en-GB" altLang="en-US" sz="2800" i="1" dirty="0" smtClean="0">
                <a:solidFill>
                  <a:schemeClr val="accent2">
                    <a:lumMod val="75000"/>
                  </a:schemeClr>
                </a:solidFill>
                <a:latin typeface="+mn-lt"/>
              </a:rPr>
              <a:t>most cases</a:t>
            </a:r>
            <a:endParaRPr lang="en-GB" altLang="en-US" sz="2800" i="1" dirty="0">
              <a:solidFill>
                <a:schemeClr val="accent2">
                  <a:lumMod val="75000"/>
                </a:schemeClr>
              </a:solidFill>
              <a:latin typeface="+mn-lt"/>
            </a:endParaRPr>
          </a:p>
          <a:p>
            <a:pPr eaLnBrk="1" hangingPunct="1">
              <a:spcAft>
                <a:spcPct val="0"/>
              </a:spcAft>
              <a:buFontTx/>
              <a:buNone/>
            </a:pPr>
            <a:endParaRPr lang="en-GB" altLang="en-US" sz="2800" i="1" dirty="0">
              <a:solidFill>
                <a:schemeClr val="accent2">
                  <a:lumMod val="75000"/>
                </a:schemeClr>
              </a:solidFill>
              <a:latin typeface="+mn-lt"/>
            </a:endParaRPr>
          </a:p>
          <a:p>
            <a:pPr eaLnBrk="1" hangingPunct="1">
              <a:spcAft>
                <a:spcPct val="0"/>
              </a:spcAft>
              <a:buFontTx/>
              <a:buNone/>
            </a:pPr>
            <a:endParaRPr lang="en-GB" altLang="en-US" sz="2800" i="1" dirty="0">
              <a:solidFill>
                <a:schemeClr val="accent2">
                  <a:lumMod val="75000"/>
                </a:schemeClr>
              </a:solidFill>
              <a:latin typeface="+mn-lt"/>
            </a:endParaRPr>
          </a:p>
          <a:p>
            <a:pPr eaLnBrk="1" hangingPunct="1">
              <a:spcAft>
                <a:spcPct val="0"/>
              </a:spcAft>
              <a:buFontTx/>
              <a:buNone/>
            </a:pPr>
            <a:r>
              <a:rPr lang="en-GB" altLang="en-US" sz="2800" i="1" dirty="0">
                <a:solidFill>
                  <a:schemeClr val="accent2">
                    <a:lumMod val="75000"/>
                  </a:schemeClr>
                </a:solidFill>
                <a:latin typeface="+mn-lt"/>
              </a:rPr>
              <a:t>Substantial lags (not a solution ‘tomorrow’) – think mesothelioma</a:t>
            </a:r>
          </a:p>
          <a:p>
            <a:pPr eaLnBrk="1" hangingPunct="1">
              <a:spcAft>
                <a:spcPct val="0"/>
              </a:spcAft>
              <a:buFontTx/>
              <a:buNone/>
            </a:pPr>
            <a:endParaRPr lang="en-GB" altLang="en-US" sz="2400" i="1" dirty="0">
              <a:solidFill>
                <a:srgbClr val="C00000"/>
              </a:solidFill>
              <a:latin typeface="+mn-lt"/>
            </a:endParaRPr>
          </a:p>
        </p:txBody>
      </p:sp>
      <p:sp>
        <p:nvSpPr>
          <p:cNvPr id="5" name="TextBox 1"/>
          <p:cNvSpPr txBox="1">
            <a:spLocks noChangeArrowheads="1"/>
          </p:cNvSpPr>
          <p:nvPr/>
        </p:nvSpPr>
        <p:spPr bwMode="auto">
          <a:xfrm>
            <a:off x="450850" y="1420813"/>
            <a:ext cx="3905250"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Aft>
                <a:spcPct val="75000"/>
              </a:spcAft>
              <a:buChar char="•"/>
              <a:defRPr sz="2000">
                <a:solidFill>
                  <a:srgbClr val="1A2B2C"/>
                </a:solidFill>
                <a:latin typeface="Arial" charset="0"/>
              </a:defRPr>
            </a:lvl1pPr>
            <a:lvl2pPr marL="742950" indent="-285750" eaLnBrk="0" hangingPunct="0">
              <a:spcAft>
                <a:spcPct val="75000"/>
              </a:spcAft>
              <a:buChar char="•"/>
              <a:defRPr sz="2000">
                <a:solidFill>
                  <a:srgbClr val="1A2B2C"/>
                </a:solidFill>
                <a:latin typeface="Arial" charset="0"/>
              </a:defRPr>
            </a:lvl2pPr>
            <a:lvl3pPr marL="1143000" indent="-228600" eaLnBrk="0" hangingPunct="0">
              <a:spcAft>
                <a:spcPct val="75000"/>
              </a:spcAft>
              <a:buChar char="•"/>
              <a:defRPr sz="2000">
                <a:solidFill>
                  <a:srgbClr val="1A2B2C"/>
                </a:solidFill>
                <a:latin typeface="Arial" charset="0"/>
              </a:defRPr>
            </a:lvl3pPr>
            <a:lvl4pPr marL="1600200" indent="-228600" eaLnBrk="0" hangingPunct="0">
              <a:spcAft>
                <a:spcPct val="75000"/>
              </a:spcAft>
              <a:buChar char="•"/>
              <a:defRPr sz="2000">
                <a:solidFill>
                  <a:srgbClr val="1A2B2C"/>
                </a:solidFill>
                <a:latin typeface="Arial" charset="0"/>
              </a:defRPr>
            </a:lvl4pPr>
            <a:lvl5pPr marL="2057400" indent="-228600" eaLnBrk="0" hangingPunct="0">
              <a:spcAft>
                <a:spcPct val="75000"/>
              </a:spcAft>
              <a:buChar char="•"/>
              <a:defRPr sz="2000">
                <a:solidFill>
                  <a:srgbClr val="1A2B2C"/>
                </a:solidFill>
                <a:latin typeface="Arial" charset="0"/>
              </a:defRPr>
            </a:lvl5pPr>
            <a:lvl6pPr marL="2514600" indent="-228600" eaLnBrk="0" fontAlgn="base" hangingPunct="0">
              <a:spcBef>
                <a:spcPct val="0"/>
              </a:spcBef>
              <a:spcAft>
                <a:spcPct val="75000"/>
              </a:spcAft>
              <a:buChar char="•"/>
              <a:defRPr sz="2000">
                <a:solidFill>
                  <a:srgbClr val="1A2B2C"/>
                </a:solidFill>
                <a:latin typeface="Arial" charset="0"/>
              </a:defRPr>
            </a:lvl6pPr>
            <a:lvl7pPr marL="2971800" indent="-228600" eaLnBrk="0" fontAlgn="base" hangingPunct="0">
              <a:spcBef>
                <a:spcPct val="0"/>
              </a:spcBef>
              <a:spcAft>
                <a:spcPct val="75000"/>
              </a:spcAft>
              <a:buChar char="•"/>
              <a:defRPr sz="2000">
                <a:solidFill>
                  <a:srgbClr val="1A2B2C"/>
                </a:solidFill>
                <a:latin typeface="Arial" charset="0"/>
              </a:defRPr>
            </a:lvl7pPr>
            <a:lvl8pPr marL="3429000" indent="-228600" eaLnBrk="0" fontAlgn="base" hangingPunct="0">
              <a:spcBef>
                <a:spcPct val="0"/>
              </a:spcBef>
              <a:spcAft>
                <a:spcPct val="75000"/>
              </a:spcAft>
              <a:buChar char="•"/>
              <a:defRPr sz="2000">
                <a:solidFill>
                  <a:srgbClr val="1A2B2C"/>
                </a:solidFill>
                <a:latin typeface="Arial" charset="0"/>
              </a:defRPr>
            </a:lvl8pPr>
            <a:lvl9pPr marL="3886200" indent="-228600" eaLnBrk="0" fontAlgn="base" hangingPunct="0">
              <a:spcBef>
                <a:spcPct val="0"/>
              </a:spcBef>
              <a:spcAft>
                <a:spcPct val="75000"/>
              </a:spcAft>
              <a:buChar char="•"/>
              <a:defRPr sz="2000">
                <a:solidFill>
                  <a:srgbClr val="1A2B2C"/>
                </a:solidFill>
                <a:latin typeface="Arial" charset="0"/>
              </a:defRPr>
            </a:lvl9pPr>
          </a:lstStyle>
          <a:p>
            <a:pPr eaLnBrk="1" hangingPunct="1">
              <a:spcAft>
                <a:spcPct val="0"/>
              </a:spcAft>
              <a:buFontTx/>
              <a:buNone/>
            </a:pPr>
            <a:r>
              <a:rPr lang="en-GB" altLang="en-US" sz="2800" b="1" i="1" dirty="0">
                <a:solidFill>
                  <a:srgbClr val="002060"/>
                </a:solidFill>
                <a:latin typeface="+mn-lt"/>
              </a:rPr>
              <a:t>Pros</a:t>
            </a:r>
          </a:p>
          <a:p>
            <a:pPr eaLnBrk="1" hangingPunct="1">
              <a:spcAft>
                <a:spcPct val="0"/>
              </a:spcAft>
              <a:buFontTx/>
              <a:buNone/>
            </a:pPr>
            <a:endParaRPr lang="en-GB" altLang="en-US" sz="2800" i="1" dirty="0">
              <a:solidFill>
                <a:srgbClr val="002060"/>
              </a:solidFill>
              <a:latin typeface="+mn-lt"/>
            </a:endParaRPr>
          </a:p>
          <a:p>
            <a:pPr eaLnBrk="1" hangingPunct="1">
              <a:spcAft>
                <a:spcPct val="0"/>
              </a:spcAft>
              <a:buFontTx/>
              <a:buNone/>
            </a:pPr>
            <a:r>
              <a:rPr lang="en-GB" altLang="en-US" sz="2800" i="1" dirty="0">
                <a:solidFill>
                  <a:srgbClr val="002060"/>
                </a:solidFill>
                <a:latin typeface="+mn-lt"/>
              </a:rPr>
              <a:t>Could prevent up to 40% - 45% </a:t>
            </a:r>
            <a:r>
              <a:rPr lang="en-GB" altLang="en-US" sz="2800" i="1" dirty="0" smtClean="0">
                <a:solidFill>
                  <a:srgbClr val="002060"/>
                </a:solidFill>
                <a:latin typeface="+mn-lt"/>
              </a:rPr>
              <a:t>of </a:t>
            </a:r>
            <a:r>
              <a:rPr lang="en-GB" altLang="en-US" sz="2800" i="1" dirty="0">
                <a:solidFill>
                  <a:srgbClr val="002060"/>
                </a:solidFill>
                <a:latin typeface="+mn-lt"/>
              </a:rPr>
              <a:t>cases</a:t>
            </a:r>
          </a:p>
          <a:p>
            <a:pPr eaLnBrk="1" hangingPunct="1">
              <a:spcAft>
                <a:spcPct val="0"/>
              </a:spcAft>
              <a:buFontTx/>
              <a:buNone/>
            </a:pPr>
            <a:endParaRPr lang="en-GB" altLang="en-US" sz="2800" i="1" dirty="0">
              <a:solidFill>
                <a:srgbClr val="002060"/>
              </a:solidFill>
              <a:latin typeface="+mn-lt"/>
            </a:endParaRPr>
          </a:p>
          <a:p>
            <a:pPr eaLnBrk="1" hangingPunct="1">
              <a:spcAft>
                <a:spcPct val="0"/>
              </a:spcAft>
              <a:buFontTx/>
              <a:buNone/>
            </a:pPr>
            <a:endParaRPr lang="en-GB" altLang="en-US" sz="2800" i="1" dirty="0">
              <a:solidFill>
                <a:srgbClr val="002060"/>
              </a:solidFill>
              <a:latin typeface="+mn-lt"/>
            </a:endParaRPr>
          </a:p>
          <a:p>
            <a:pPr eaLnBrk="1" hangingPunct="1">
              <a:spcAft>
                <a:spcPct val="0"/>
              </a:spcAft>
              <a:buFontTx/>
              <a:buNone/>
            </a:pPr>
            <a:r>
              <a:rPr lang="en-GB" altLang="en-US" sz="2800" i="1" dirty="0">
                <a:solidFill>
                  <a:srgbClr val="002060"/>
                </a:solidFill>
                <a:latin typeface="+mn-lt"/>
              </a:rPr>
              <a:t>Synergy with CVD control</a:t>
            </a:r>
          </a:p>
          <a:p>
            <a:pPr eaLnBrk="1" hangingPunct="1">
              <a:spcAft>
                <a:spcPct val="0"/>
              </a:spcAft>
              <a:buFontTx/>
              <a:buNone/>
            </a:pPr>
            <a:endParaRPr lang="en-GB" altLang="en-US" sz="2400" i="1" dirty="0">
              <a:solidFill>
                <a:srgbClr val="0000CC"/>
              </a:solidFill>
            </a:endParaRPr>
          </a:p>
          <a:p>
            <a:pPr eaLnBrk="1" hangingPunct="1">
              <a:spcAft>
                <a:spcPct val="0"/>
              </a:spcAft>
              <a:buFontTx/>
              <a:buNone/>
            </a:pPr>
            <a:endParaRPr lang="en-GB" altLang="en-US" sz="1800" i="1" dirty="0">
              <a:solidFill>
                <a:srgbClr val="0000CC"/>
              </a:solidFill>
            </a:endParaRPr>
          </a:p>
        </p:txBody>
      </p:sp>
      <p:sp>
        <p:nvSpPr>
          <p:cNvPr id="6" name="TextBox 1"/>
          <p:cNvSpPr txBox="1">
            <a:spLocks noChangeArrowheads="1"/>
          </p:cNvSpPr>
          <p:nvPr/>
        </p:nvSpPr>
        <p:spPr bwMode="auto">
          <a:xfrm>
            <a:off x="1763713" y="6080414"/>
            <a:ext cx="69834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Aft>
                <a:spcPct val="75000"/>
              </a:spcAft>
              <a:buChar char="•"/>
              <a:defRPr sz="2000">
                <a:solidFill>
                  <a:srgbClr val="1A2B2C"/>
                </a:solidFill>
                <a:latin typeface="Arial" charset="0"/>
              </a:defRPr>
            </a:lvl1pPr>
            <a:lvl2pPr marL="742950" indent="-285750" eaLnBrk="0" hangingPunct="0">
              <a:spcAft>
                <a:spcPct val="75000"/>
              </a:spcAft>
              <a:buChar char="•"/>
              <a:defRPr sz="2000">
                <a:solidFill>
                  <a:srgbClr val="1A2B2C"/>
                </a:solidFill>
                <a:latin typeface="Arial" charset="0"/>
              </a:defRPr>
            </a:lvl2pPr>
            <a:lvl3pPr marL="1143000" indent="-228600" eaLnBrk="0" hangingPunct="0">
              <a:spcAft>
                <a:spcPct val="75000"/>
              </a:spcAft>
              <a:buChar char="•"/>
              <a:defRPr sz="2000">
                <a:solidFill>
                  <a:srgbClr val="1A2B2C"/>
                </a:solidFill>
                <a:latin typeface="Arial" charset="0"/>
              </a:defRPr>
            </a:lvl3pPr>
            <a:lvl4pPr marL="1600200" indent="-228600" eaLnBrk="0" hangingPunct="0">
              <a:spcAft>
                <a:spcPct val="75000"/>
              </a:spcAft>
              <a:buChar char="•"/>
              <a:defRPr sz="2000">
                <a:solidFill>
                  <a:srgbClr val="1A2B2C"/>
                </a:solidFill>
                <a:latin typeface="Arial" charset="0"/>
              </a:defRPr>
            </a:lvl4pPr>
            <a:lvl5pPr marL="2057400" indent="-228600" eaLnBrk="0" hangingPunct="0">
              <a:spcAft>
                <a:spcPct val="75000"/>
              </a:spcAft>
              <a:buChar char="•"/>
              <a:defRPr sz="2000">
                <a:solidFill>
                  <a:srgbClr val="1A2B2C"/>
                </a:solidFill>
                <a:latin typeface="Arial" charset="0"/>
              </a:defRPr>
            </a:lvl5pPr>
            <a:lvl6pPr marL="2514600" indent="-228600" eaLnBrk="0" fontAlgn="base" hangingPunct="0">
              <a:spcBef>
                <a:spcPct val="0"/>
              </a:spcBef>
              <a:spcAft>
                <a:spcPct val="75000"/>
              </a:spcAft>
              <a:buChar char="•"/>
              <a:defRPr sz="2000">
                <a:solidFill>
                  <a:srgbClr val="1A2B2C"/>
                </a:solidFill>
                <a:latin typeface="Arial" charset="0"/>
              </a:defRPr>
            </a:lvl6pPr>
            <a:lvl7pPr marL="2971800" indent="-228600" eaLnBrk="0" fontAlgn="base" hangingPunct="0">
              <a:spcBef>
                <a:spcPct val="0"/>
              </a:spcBef>
              <a:spcAft>
                <a:spcPct val="75000"/>
              </a:spcAft>
              <a:buChar char="•"/>
              <a:defRPr sz="2000">
                <a:solidFill>
                  <a:srgbClr val="1A2B2C"/>
                </a:solidFill>
                <a:latin typeface="Arial" charset="0"/>
              </a:defRPr>
            </a:lvl7pPr>
            <a:lvl8pPr marL="3429000" indent="-228600" eaLnBrk="0" fontAlgn="base" hangingPunct="0">
              <a:spcBef>
                <a:spcPct val="0"/>
              </a:spcBef>
              <a:spcAft>
                <a:spcPct val="75000"/>
              </a:spcAft>
              <a:buChar char="•"/>
              <a:defRPr sz="2000">
                <a:solidFill>
                  <a:srgbClr val="1A2B2C"/>
                </a:solidFill>
                <a:latin typeface="Arial" charset="0"/>
              </a:defRPr>
            </a:lvl8pPr>
            <a:lvl9pPr marL="3886200" indent="-228600" eaLnBrk="0" fontAlgn="base" hangingPunct="0">
              <a:spcBef>
                <a:spcPct val="0"/>
              </a:spcBef>
              <a:spcAft>
                <a:spcPct val="75000"/>
              </a:spcAft>
              <a:buChar char="•"/>
              <a:defRPr sz="2000">
                <a:solidFill>
                  <a:srgbClr val="1A2B2C"/>
                </a:solidFill>
                <a:latin typeface="Arial" charset="0"/>
              </a:defRPr>
            </a:lvl9pPr>
          </a:lstStyle>
          <a:p>
            <a:pPr algn="r" eaLnBrk="1" hangingPunct="1">
              <a:spcAft>
                <a:spcPct val="0"/>
              </a:spcAft>
              <a:buFontTx/>
              <a:buNone/>
            </a:pPr>
            <a:r>
              <a:rPr lang="en-GB" altLang="en-US" sz="2400" dirty="0">
                <a:solidFill>
                  <a:schemeClr val="tx1"/>
                </a:solidFill>
                <a:latin typeface="+mn-lt"/>
              </a:rPr>
              <a:t>Parkin DM et al., 2011;  </a:t>
            </a:r>
            <a:r>
              <a:rPr lang="en-GB" altLang="en-US" sz="2400" dirty="0" err="1">
                <a:solidFill>
                  <a:schemeClr val="tx1"/>
                </a:solidFill>
                <a:latin typeface="+mn-lt"/>
              </a:rPr>
              <a:t>Vineis</a:t>
            </a:r>
            <a:r>
              <a:rPr lang="en-GB" altLang="en-US" sz="2400" dirty="0">
                <a:solidFill>
                  <a:schemeClr val="tx1"/>
                </a:solidFill>
                <a:latin typeface="+mn-lt"/>
              </a:rPr>
              <a:t> and Wild, 2013</a:t>
            </a:r>
          </a:p>
        </p:txBody>
      </p:sp>
    </p:spTree>
    <p:extLst>
      <p:ext uri="{BB962C8B-B14F-4D97-AF65-F5344CB8AC3E}">
        <p14:creationId xmlns:p14="http://schemas.microsoft.com/office/powerpoint/2010/main" val="23427747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a:spLocks noChangeArrowheads="1"/>
          </p:cNvSpPr>
          <p:nvPr/>
        </p:nvSpPr>
        <p:spPr bwMode="auto">
          <a:xfrm>
            <a:off x="419100" y="1457325"/>
            <a:ext cx="40322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Aft>
                <a:spcPct val="75000"/>
              </a:spcAft>
              <a:buChar char="•"/>
              <a:defRPr sz="2000">
                <a:solidFill>
                  <a:srgbClr val="1A2B2C"/>
                </a:solidFill>
                <a:latin typeface="Arial" charset="0"/>
              </a:defRPr>
            </a:lvl1pPr>
            <a:lvl2pPr marL="742950" indent="-285750" eaLnBrk="0" hangingPunct="0">
              <a:spcAft>
                <a:spcPct val="75000"/>
              </a:spcAft>
              <a:buChar char="•"/>
              <a:defRPr sz="2000">
                <a:solidFill>
                  <a:srgbClr val="1A2B2C"/>
                </a:solidFill>
                <a:latin typeface="Arial" charset="0"/>
              </a:defRPr>
            </a:lvl2pPr>
            <a:lvl3pPr marL="1143000" indent="-228600" eaLnBrk="0" hangingPunct="0">
              <a:spcAft>
                <a:spcPct val="75000"/>
              </a:spcAft>
              <a:buChar char="•"/>
              <a:defRPr sz="2000">
                <a:solidFill>
                  <a:srgbClr val="1A2B2C"/>
                </a:solidFill>
                <a:latin typeface="Arial" charset="0"/>
              </a:defRPr>
            </a:lvl3pPr>
            <a:lvl4pPr marL="1600200" indent="-228600" eaLnBrk="0" hangingPunct="0">
              <a:spcAft>
                <a:spcPct val="75000"/>
              </a:spcAft>
              <a:buChar char="•"/>
              <a:defRPr sz="2000">
                <a:solidFill>
                  <a:srgbClr val="1A2B2C"/>
                </a:solidFill>
                <a:latin typeface="Arial" charset="0"/>
              </a:defRPr>
            </a:lvl4pPr>
            <a:lvl5pPr marL="2057400" indent="-228600" eaLnBrk="0" hangingPunct="0">
              <a:spcAft>
                <a:spcPct val="75000"/>
              </a:spcAft>
              <a:buChar char="•"/>
              <a:defRPr sz="2000">
                <a:solidFill>
                  <a:srgbClr val="1A2B2C"/>
                </a:solidFill>
                <a:latin typeface="Arial" charset="0"/>
              </a:defRPr>
            </a:lvl5pPr>
            <a:lvl6pPr marL="2514600" indent="-228600" eaLnBrk="0" fontAlgn="base" hangingPunct="0">
              <a:spcBef>
                <a:spcPct val="0"/>
              </a:spcBef>
              <a:spcAft>
                <a:spcPct val="75000"/>
              </a:spcAft>
              <a:buChar char="•"/>
              <a:defRPr sz="2000">
                <a:solidFill>
                  <a:srgbClr val="1A2B2C"/>
                </a:solidFill>
                <a:latin typeface="Arial" charset="0"/>
              </a:defRPr>
            </a:lvl6pPr>
            <a:lvl7pPr marL="2971800" indent="-228600" eaLnBrk="0" fontAlgn="base" hangingPunct="0">
              <a:spcBef>
                <a:spcPct val="0"/>
              </a:spcBef>
              <a:spcAft>
                <a:spcPct val="75000"/>
              </a:spcAft>
              <a:buChar char="•"/>
              <a:defRPr sz="2000">
                <a:solidFill>
                  <a:srgbClr val="1A2B2C"/>
                </a:solidFill>
                <a:latin typeface="Arial" charset="0"/>
              </a:defRPr>
            </a:lvl7pPr>
            <a:lvl8pPr marL="3429000" indent="-228600" eaLnBrk="0" fontAlgn="base" hangingPunct="0">
              <a:spcBef>
                <a:spcPct val="0"/>
              </a:spcBef>
              <a:spcAft>
                <a:spcPct val="75000"/>
              </a:spcAft>
              <a:buChar char="•"/>
              <a:defRPr sz="2000">
                <a:solidFill>
                  <a:srgbClr val="1A2B2C"/>
                </a:solidFill>
                <a:latin typeface="Arial" charset="0"/>
              </a:defRPr>
            </a:lvl8pPr>
            <a:lvl9pPr marL="3886200" indent="-228600" eaLnBrk="0" fontAlgn="base" hangingPunct="0">
              <a:spcBef>
                <a:spcPct val="0"/>
              </a:spcBef>
              <a:spcAft>
                <a:spcPct val="75000"/>
              </a:spcAft>
              <a:buChar char="•"/>
              <a:defRPr sz="2000">
                <a:solidFill>
                  <a:srgbClr val="1A2B2C"/>
                </a:solidFill>
                <a:latin typeface="Arial" charset="0"/>
              </a:defRPr>
            </a:lvl9pPr>
          </a:lstStyle>
          <a:p>
            <a:pPr eaLnBrk="1" hangingPunct="1">
              <a:spcAft>
                <a:spcPct val="0"/>
              </a:spcAft>
              <a:buFontTx/>
              <a:buNone/>
            </a:pPr>
            <a:r>
              <a:rPr lang="en-GB" altLang="en-US" sz="3200" b="1" dirty="0">
                <a:solidFill>
                  <a:srgbClr val="002060"/>
                </a:solidFill>
                <a:latin typeface="+mn-lt"/>
              </a:rPr>
              <a:t>Primary prevention</a:t>
            </a:r>
          </a:p>
        </p:txBody>
      </p:sp>
      <p:sp>
        <p:nvSpPr>
          <p:cNvPr id="3" name="TextBox 2"/>
          <p:cNvSpPr txBox="1"/>
          <p:nvPr/>
        </p:nvSpPr>
        <p:spPr>
          <a:xfrm>
            <a:off x="425450" y="2559772"/>
            <a:ext cx="4032250" cy="1016000"/>
          </a:xfrm>
          <a:prstGeom prst="rect">
            <a:avLst/>
          </a:prstGeom>
          <a:noFill/>
        </p:spPr>
        <p:txBody>
          <a:bodyPr>
            <a:spAutoFit/>
          </a:bodyPr>
          <a:lstStyle/>
          <a:p>
            <a:pPr>
              <a:defRPr/>
            </a:pPr>
            <a:r>
              <a:rPr lang="en-GB" sz="3200" b="1" dirty="0">
                <a:solidFill>
                  <a:schemeClr val="accent2">
                    <a:lumMod val="75000"/>
                  </a:schemeClr>
                </a:solidFill>
              </a:rPr>
              <a:t>Screening </a:t>
            </a:r>
            <a:r>
              <a:rPr lang="en-GB" sz="2800" b="1" dirty="0">
                <a:solidFill>
                  <a:schemeClr val="accent2">
                    <a:lumMod val="75000"/>
                  </a:schemeClr>
                </a:solidFill>
              </a:rPr>
              <a:t>(asymptomatic)</a:t>
            </a:r>
          </a:p>
        </p:txBody>
      </p:sp>
      <p:sp>
        <p:nvSpPr>
          <p:cNvPr id="4" name="TextBox 3"/>
          <p:cNvSpPr txBox="1"/>
          <p:nvPr/>
        </p:nvSpPr>
        <p:spPr>
          <a:xfrm>
            <a:off x="425450" y="3860800"/>
            <a:ext cx="4032250" cy="1016000"/>
          </a:xfrm>
          <a:prstGeom prst="rect">
            <a:avLst/>
          </a:prstGeom>
          <a:noFill/>
        </p:spPr>
        <p:txBody>
          <a:bodyPr>
            <a:spAutoFit/>
          </a:bodyPr>
          <a:lstStyle/>
          <a:p>
            <a:pPr>
              <a:defRPr/>
            </a:pPr>
            <a:r>
              <a:rPr lang="en-GB" sz="3200" b="1" dirty="0">
                <a:solidFill>
                  <a:schemeClr val="accent2">
                    <a:lumMod val="75000"/>
                  </a:schemeClr>
                </a:solidFill>
              </a:rPr>
              <a:t>Early diagnosis </a:t>
            </a:r>
            <a:r>
              <a:rPr lang="en-GB" sz="2800" b="1" dirty="0">
                <a:solidFill>
                  <a:schemeClr val="accent2">
                    <a:lumMod val="75000"/>
                  </a:schemeClr>
                </a:solidFill>
              </a:rPr>
              <a:t>(symptomatic)</a:t>
            </a:r>
          </a:p>
        </p:txBody>
      </p:sp>
      <p:sp>
        <p:nvSpPr>
          <p:cNvPr id="5" name="TextBox 4"/>
          <p:cNvSpPr txBox="1"/>
          <p:nvPr/>
        </p:nvSpPr>
        <p:spPr>
          <a:xfrm>
            <a:off x="450850" y="5303838"/>
            <a:ext cx="4724400" cy="584200"/>
          </a:xfrm>
          <a:prstGeom prst="rect">
            <a:avLst/>
          </a:prstGeom>
          <a:noFill/>
        </p:spPr>
        <p:txBody>
          <a:bodyPr>
            <a:spAutoFit/>
          </a:bodyPr>
          <a:lstStyle/>
          <a:p>
            <a:pPr>
              <a:defRPr/>
            </a:pPr>
            <a:r>
              <a:rPr lang="en-GB" sz="3200" b="1" dirty="0">
                <a:solidFill>
                  <a:schemeClr val="accent2">
                    <a:lumMod val="75000"/>
                  </a:schemeClr>
                </a:solidFill>
              </a:rPr>
              <a:t>Improving  treatments</a:t>
            </a:r>
          </a:p>
        </p:txBody>
      </p:sp>
      <p:sp>
        <p:nvSpPr>
          <p:cNvPr id="8" name="TextBox 1"/>
          <p:cNvSpPr txBox="1">
            <a:spLocks noChangeArrowheads="1"/>
          </p:cNvSpPr>
          <p:nvPr/>
        </p:nvSpPr>
        <p:spPr bwMode="auto">
          <a:xfrm>
            <a:off x="611188" y="188913"/>
            <a:ext cx="792162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Aft>
                <a:spcPct val="75000"/>
              </a:spcAft>
              <a:buChar char="•"/>
              <a:defRPr sz="2000">
                <a:solidFill>
                  <a:srgbClr val="1A2B2C"/>
                </a:solidFill>
                <a:latin typeface="Arial" charset="0"/>
              </a:defRPr>
            </a:lvl1pPr>
            <a:lvl2pPr marL="742950" indent="-285750" eaLnBrk="0" hangingPunct="0">
              <a:spcAft>
                <a:spcPct val="75000"/>
              </a:spcAft>
              <a:buChar char="•"/>
              <a:defRPr sz="2000">
                <a:solidFill>
                  <a:srgbClr val="1A2B2C"/>
                </a:solidFill>
                <a:latin typeface="Arial" charset="0"/>
              </a:defRPr>
            </a:lvl2pPr>
            <a:lvl3pPr marL="1143000" indent="-228600" eaLnBrk="0" hangingPunct="0">
              <a:spcAft>
                <a:spcPct val="75000"/>
              </a:spcAft>
              <a:buChar char="•"/>
              <a:defRPr sz="2000">
                <a:solidFill>
                  <a:srgbClr val="1A2B2C"/>
                </a:solidFill>
                <a:latin typeface="Arial" charset="0"/>
              </a:defRPr>
            </a:lvl3pPr>
            <a:lvl4pPr marL="1600200" indent="-228600" eaLnBrk="0" hangingPunct="0">
              <a:spcAft>
                <a:spcPct val="75000"/>
              </a:spcAft>
              <a:buChar char="•"/>
              <a:defRPr sz="2000">
                <a:solidFill>
                  <a:srgbClr val="1A2B2C"/>
                </a:solidFill>
                <a:latin typeface="Arial" charset="0"/>
              </a:defRPr>
            </a:lvl4pPr>
            <a:lvl5pPr marL="2057400" indent="-228600" eaLnBrk="0" hangingPunct="0">
              <a:spcAft>
                <a:spcPct val="75000"/>
              </a:spcAft>
              <a:buChar char="•"/>
              <a:defRPr sz="2000">
                <a:solidFill>
                  <a:srgbClr val="1A2B2C"/>
                </a:solidFill>
                <a:latin typeface="Arial" charset="0"/>
              </a:defRPr>
            </a:lvl5pPr>
            <a:lvl6pPr marL="2514600" indent="-228600" eaLnBrk="0" fontAlgn="base" hangingPunct="0">
              <a:spcBef>
                <a:spcPct val="0"/>
              </a:spcBef>
              <a:spcAft>
                <a:spcPct val="75000"/>
              </a:spcAft>
              <a:buChar char="•"/>
              <a:defRPr sz="2000">
                <a:solidFill>
                  <a:srgbClr val="1A2B2C"/>
                </a:solidFill>
                <a:latin typeface="Arial" charset="0"/>
              </a:defRPr>
            </a:lvl6pPr>
            <a:lvl7pPr marL="2971800" indent="-228600" eaLnBrk="0" fontAlgn="base" hangingPunct="0">
              <a:spcBef>
                <a:spcPct val="0"/>
              </a:spcBef>
              <a:spcAft>
                <a:spcPct val="75000"/>
              </a:spcAft>
              <a:buChar char="•"/>
              <a:defRPr sz="2000">
                <a:solidFill>
                  <a:srgbClr val="1A2B2C"/>
                </a:solidFill>
                <a:latin typeface="Arial" charset="0"/>
              </a:defRPr>
            </a:lvl7pPr>
            <a:lvl8pPr marL="3429000" indent="-228600" eaLnBrk="0" fontAlgn="base" hangingPunct="0">
              <a:spcBef>
                <a:spcPct val="0"/>
              </a:spcBef>
              <a:spcAft>
                <a:spcPct val="75000"/>
              </a:spcAft>
              <a:buChar char="•"/>
              <a:defRPr sz="2000">
                <a:solidFill>
                  <a:srgbClr val="1A2B2C"/>
                </a:solidFill>
                <a:latin typeface="Arial" charset="0"/>
              </a:defRPr>
            </a:lvl8pPr>
            <a:lvl9pPr marL="3886200" indent="-228600" eaLnBrk="0" fontAlgn="base" hangingPunct="0">
              <a:spcBef>
                <a:spcPct val="0"/>
              </a:spcBef>
              <a:spcAft>
                <a:spcPct val="75000"/>
              </a:spcAft>
              <a:buChar char="•"/>
              <a:defRPr sz="2000">
                <a:solidFill>
                  <a:srgbClr val="1A2B2C"/>
                </a:solidFill>
                <a:latin typeface="Arial" charset="0"/>
              </a:defRPr>
            </a:lvl9pPr>
          </a:lstStyle>
          <a:p>
            <a:pPr algn="ctr" eaLnBrk="1" hangingPunct="1">
              <a:spcAft>
                <a:spcPct val="0"/>
              </a:spcAft>
              <a:buFontTx/>
              <a:buNone/>
            </a:pPr>
            <a:r>
              <a:rPr lang="en-GB" altLang="en-US" sz="2800" b="1" dirty="0" smtClean="0">
                <a:solidFill>
                  <a:schemeClr val="tx1"/>
                </a:solidFill>
              </a:rPr>
              <a:t>Potential Solutions</a:t>
            </a:r>
            <a:r>
              <a:rPr lang="en-GB" altLang="en-US" sz="2800" b="1" dirty="0">
                <a:solidFill>
                  <a:schemeClr val="tx1"/>
                </a:solidFill>
              </a:rPr>
              <a:t>: </a:t>
            </a:r>
            <a:endParaRPr lang="en-GB" altLang="en-US" sz="2800" b="1" dirty="0" smtClean="0">
              <a:solidFill>
                <a:schemeClr val="tx1"/>
              </a:solidFill>
            </a:endParaRPr>
          </a:p>
          <a:p>
            <a:pPr algn="ctr" eaLnBrk="1" hangingPunct="1">
              <a:spcAft>
                <a:spcPct val="0"/>
              </a:spcAft>
              <a:buFontTx/>
              <a:buNone/>
            </a:pPr>
            <a:r>
              <a:rPr lang="en-GB" altLang="en-US" sz="2800" b="1" dirty="0" smtClean="0">
                <a:solidFill>
                  <a:schemeClr val="tx1"/>
                </a:solidFill>
              </a:rPr>
              <a:t>Approach </a:t>
            </a:r>
            <a:r>
              <a:rPr lang="en-GB" altLang="en-US" sz="2800" b="1" dirty="0">
                <a:solidFill>
                  <a:schemeClr val="tx1"/>
                </a:solidFill>
              </a:rPr>
              <a:t>with </a:t>
            </a:r>
            <a:r>
              <a:rPr lang="en-GB" altLang="en-US" sz="2800" b="1" dirty="0" smtClean="0">
                <a:solidFill>
                  <a:schemeClr val="tx1"/>
                </a:solidFill>
              </a:rPr>
              <a:t>humility –  a complex problem</a:t>
            </a:r>
            <a:endParaRPr lang="en-GB" altLang="en-US" sz="2800" b="1" dirty="0">
              <a:solidFill>
                <a:schemeClr val="tx1"/>
              </a:solidFill>
            </a:endParaRPr>
          </a:p>
        </p:txBody>
      </p:sp>
      <p:sp>
        <p:nvSpPr>
          <p:cNvPr id="11" name="TextBox 10"/>
          <p:cNvSpPr txBox="1"/>
          <p:nvPr/>
        </p:nvSpPr>
        <p:spPr>
          <a:xfrm>
            <a:off x="4860030" y="1875641"/>
            <a:ext cx="3672781" cy="3970318"/>
          </a:xfrm>
          <a:prstGeom prst="rect">
            <a:avLst/>
          </a:prstGeom>
          <a:noFill/>
        </p:spPr>
        <p:txBody>
          <a:bodyPr wrap="square" rtlCol="0">
            <a:spAutoFit/>
          </a:bodyPr>
          <a:lstStyle/>
          <a:p>
            <a:pPr algn="ctr"/>
            <a:r>
              <a:rPr lang="en-GB" sz="3600" dirty="0" smtClean="0"/>
              <a:t>There are limitations in all 4 approaches</a:t>
            </a:r>
          </a:p>
          <a:p>
            <a:pPr algn="ctr"/>
            <a:endParaRPr lang="en-GB" sz="3600" dirty="0"/>
          </a:p>
          <a:p>
            <a:pPr algn="ctr"/>
            <a:r>
              <a:rPr lang="en-GB" sz="3600" dirty="0" smtClean="0"/>
              <a:t>Progress across all 4 dimensions most likely needed</a:t>
            </a:r>
            <a:endParaRPr lang="en-GB" sz="3600" dirty="0"/>
          </a:p>
        </p:txBody>
      </p:sp>
    </p:spTree>
    <p:extLst>
      <p:ext uri="{BB962C8B-B14F-4D97-AF65-F5344CB8AC3E}">
        <p14:creationId xmlns:p14="http://schemas.microsoft.com/office/powerpoint/2010/main" val="22076802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p:cNvSpPr>
            <a:spLocks noGrp="1"/>
          </p:cNvSpPr>
          <p:nvPr>
            <p:ph idx="1"/>
          </p:nvPr>
        </p:nvSpPr>
        <p:spPr>
          <a:xfrm>
            <a:off x="327025" y="1628800"/>
            <a:ext cx="8489950" cy="4968552"/>
          </a:xfrm>
        </p:spPr>
        <p:txBody>
          <a:bodyPr>
            <a:normAutofit/>
          </a:bodyPr>
          <a:lstStyle/>
          <a:p>
            <a:endParaRPr lang="en-GB" altLang="en-US" dirty="0" smtClean="0"/>
          </a:p>
          <a:p>
            <a:r>
              <a:rPr lang="en-GB" altLang="en-US" dirty="0" smtClean="0"/>
              <a:t>Early/late of diagnosis of cancer definitions</a:t>
            </a:r>
          </a:p>
        </p:txBody>
      </p:sp>
      <p:sp>
        <p:nvSpPr>
          <p:cNvPr id="4099" name="TextBox 2"/>
          <p:cNvSpPr txBox="1">
            <a:spLocks noChangeArrowheads="1"/>
          </p:cNvSpPr>
          <p:nvPr/>
        </p:nvSpPr>
        <p:spPr bwMode="auto">
          <a:xfrm>
            <a:off x="611188" y="616960"/>
            <a:ext cx="7921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4000" b="1" dirty="0">
                <a:solidFill>
                  <a:schemeClr val="tx1"/>
                </a:solidFill>
              </a:rPr>
              <a:t>Table of contents</a:t>
            </a:r>
          </a:p>
        </p:txBody>
      </p:sp>
    </p:spTree>
    <p:extLst>
      <p:ext uri="{BB962C8B-B14F-4D97-AF65-F5344CB8AC3E}">
        <p14:creationId xmlns:p14="http://schemas.microsoft.com/office/powerpoint/2010/main" val="10711676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a:spLocks noChangeArrowheads="1"/>
          </p:cNvSpPr>
          <p:nvPr/>
        </p:nvSpPr>
        <p:spPr bwMode="auto">
          <a:xfrm rot="517140">
            <a:off x="4759325" y="1647825"/>
            <a:ext cx="4103688"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69875" indent="-269875">
              <a:defRPr>
                <a:solidFill>
                  <a:schemeClr val="tx1"/>
                </a:solidFill>
                <a:latin typeface="Calibri" pitchFamily="34" charset="0"/>
              </a:defRPr>
            </a:lvl1pPr>
            <a:lvl2pPr marL="538163" indent="-26670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marL="0" indent="0">
              <a:lnSpc>
                <a:spcPct val="90000"/>
              </a:lnSpc>
              <a:spcAft>
                <a:spcPct val="60000"/>
              </a:spcAft>
              <a:defRPr/>
            </a:pPr>
            <a:r>
              <a:rPr lang="en-GB" altLang="en-US" sz="2400" dirty="0" smtClean="0">
                <a:solidFill>
                  <a:schemeClr val="accent1">
                    <a:lumMod val="50000"/>
                  </a:schemeClr>
                </a:solidFill>
                <a:latin typeface="Arial" pitchFamily="34" charset="0"/>
              </a:rPr>
              <a:t>Patient interval (delay)</a:t>
            </a:r>
          </a:p>
          <a:p>
            <a:pPr lvl="1">
              <a:lnSpc>
                <a:spcPct val="90000"/>
              </a:lnSpc>
              <a:spcAft>
                <a:spcPct val="60000"/>
              </a:spcAft>
              <a:defRPr/>
            </a:pPr>
            <a:endParaRPr lang="en-GB" altLang="en-US" sz="2800" dirty="0" smtClean="0">
              <a:latin typeface="Arial" pitchFamily="34" charset="0"/>
            </a:endParaRPr>
          </a:p>
          <a:p>
            <a:pPr>
              <a:lnSpc>
                <a:spcPct val="90000"/>
              </a:lnSpc>
              <a:spcAft>
                <a:spcPct val="60000"/>
              </a:spcAft>
              <a:buFontTx/>
              <a:buChar char="•"/>
              <a:defRPr/>
            </a:pPr>
            <a:endParaRPr lang="en-GB" altLang="en-US" sz="2800" dirty="0" smtClean="0">
              <a:latin typeface="Arial" pitchFamily="34" charset="0"/>
            </a:endParaRPr>
          </a:p>
        </p:txBody>
      </p:sp>
      <p:sp>
        <p:nvSpPr>
          <p:cNvPr id="4" name="TextBox 3"/>
          <p:cNvSpPr txBox="1">
            <a:spLocks noChangeArrowheads="1"/>
          </p:cNvSpPr>
          <p:nvPr/>
        </p:nvSpPr>
        <p:spPr bwMode="auto">
          <a:xfrm rot="21436085">
            <a:off x="684213" y="5084763"/>
            <a:ext cx="4103687" cy="146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a:solidFill>
                  <a:srgbClr val="003A68"/>
                </a:solidFill>
              </a:rPr>
              <a:t>Secondary care interval</a:t>
            </a:r>
          </a:p>
          <a:p>
            <a:pPr algn="ctr" eaLnBrk="1" hangingPunct="1"/>
            <a:r>
              <a:rPr lang="en-GB" altLang="en-US" sz="2200">
                <a:solidFill>
                  <a:srgbClr val="003A68"/>
                </a:solidFill>
              </a:rPr>
              <a:t>(</a:t>
            </a:r>
            <a:r>
              <a:rPr lang="en-US" altLang="en-US" sz="2200">
                <a:solidFill>
                  <a:srgbClr val="003A68"/>
                </a:solidFill>
              </a:rPr>
              <a:t>referral-to-Dx / Dx-to-Tx targets)</a:t>
            </a:r>
            <a:endParaRPr lang="en-GB" altLang="en-US" sz="2200">
              <a:solidFill>
                <a:srgbClr val="003A68"/>
              </a:solidFill>
            </a:endParaRPr>
          </a:p>
          <a:p>
            <a:pPr eaLnBrk="1" hangingPunct="1"/>
            <a:endParaRPr lang="en-GB" altLang="en-US" sz="2200"/>
          </a:p>
        </p:txBody>
      </p:sp>
      <p:sp>
        <p:nvSpPr>
          <p:cNvPr id="5" name="TextBox 4"/>
          <p:cNvSpPr txBox="1"/>
          <p:nvPr/>
        </p:nvSpPr>
        <p:spPr>
          <a:xfrm rot="279865">
            <a:off x="1035050" y="2697163"/>
            <a:ext cx="3673475" cy="1108075"/>
          </a:xfrm>
          <a:prstGeom prst="rect">
            <a:avLst/>
          </a:prstGeom>
          <a:noFill/>
        </p:spPr>
        <p:txBody>
          <a:bodyPr>
            <a:spAutoFit/>
          </a:bodyPr>
          <a:lstStyle/>
          <a:p>
            <a:pPr marL="0" lvl="1">
              <a:defRPr/>
            </a:pPr>
            <a:r>
              <a:rPr lang="en-GB" altLang="en-US" sz="2400" dirty="0">
                <a:solidFill>
                  <a:schemeClr val="accent1">
                    <a:lumMod val="50000"/>
                  </a:schemeClr>
                </a:solidFill>
                <a:latin typeface="Arial" pitchFamily="34" charset="0"/>
              </a:rPr>
              <a:t>N</a:t>
            </a:r>
            <a:r>
              <a:rPr lang="en-US" altLang="en-US" sz="2400" dirty="0">
                <a:solidFill>
                  <a:schemeClr val="accent1">
                    <a:lumMod val="50000"/>
                  </a:schemeClr>
                </a:solidFill>
                <a:latin typeface="Arial" pitchFamily="34" charset="0"/>
              </a:rPr>
              <a:t>umber</a:t>
            </a:r>
            <a:r>
              <a:rPr lang="en-GB" altLang="en-US" sz="2400" dirty="0">
                <a:solidFill>
                  <a:schemeClr val="accent1">
                    <a:lumMod val="50000"/>
                  </a:schemeClr>
                </a:solidFill>
                <a:latin typeface="Arial" pitchFamily="34" charset="0"/>
              </a:rPr>
              <a:t> of pre-referral consultations with </a:t>
            </a:r>
            <a:r>
              <a:rPr lang="en-US" altLang="en-US" sz="2400" dirty="0">
                <a:solidFill>
                  <a:schemeClr val="accent1">
                    <a:lumMod val="50000"/>
                  </a:schemeClr>
                </a:solidFill>
                <a:latin typeface="Arial" pitchFamily="34" charset="0"/>
              </a:rPr>
              <a:t>GP</a:t>
            </a:r>
            <a:endParaRPr lang="en-GB" altLang="en-US" sz="2400" dirty="0">
              <a:solidFill>
                <a:schemeClr val="accent1">
                  <a:lumMod val="50000"/>
                </a:schemeClr>
              </a:solidFill>
              <a:latin typeface="Arial" pitchFamily="34" charset="0"/>
            </a:endParaRPr>
          </a:p>
          <a:p>
            <a:pPr>
              <a:defRPr/>
            </a:pPr>
            <a:endParaRPr lang="en-GB" dirty="0"/>
          </a:p>
        </p:txBody>
      </p:sp>
      <p:sp>
        <p:nvSpPr>
          <p:cNvPr id="6" name="TextBox 5"/>
          <p:cNvSpPr txBox="1"/>
          <p:nvPr/>
        </p:nvSpPr>
        <p:spPr>
          <a:xfrm rot="21246339">
            <a:off x="528638" y="4046538"/>
            <a:ext cx="3673475" cy="1255712"/>
          </a:xfrm>
          <a:prstGeom prst="rect">
            <a:avLst/>
          </a:prstGeom>
          <a:noFill/>
        </p:spPr>
        <p:txBody>
          <a:bodyPr>
            <a:spAutoFit/>
          </a:bodyPr>
          <a:lstStyle/>
          <a:p>
            <a:pPr algn="ctr">
              <a:lnSpc>
                <a:spcPct val="90000"/>
              </a:lnSpc>
              <a:spcAft>
                <a:spcPct val="60000"/>
              </a:spcAft>
              <a:defRPr/>
            </a:pPr>
            <a:r>
              <a:rPr lang="en-GB" altLang="en-US" sz="2400" dirty="0">
                <a:solidFill>
                  <a:schemeClr val="accent1">
                    <a:lumMod val="50000"/>
                  </a:schemeClr>
                </a:solidFill>
                <a:latin typeface="Arial" pitchFamily="34" charset="0"/>
              </a:rPr>
              <a:t>Primary care interval (delay) </a:t>
            </a:r>
          </a:p>
          <a:p>
            <a:pPr algn="ctr">
              <a:defRPr/>
            </a:pPr>
            <a:endParaRPr lang="en-GB" dirty="0"/>
          </a:p>
        </p:txBody>
      </p:sp>
      <p:sp>
        <p:nvSpPr>
          <p:cNvPr id="7" name="TextBox 6"/>
          <p:cNvSpPr txBox="1"/>
          <p:nvPr/>
        </p:nvSpPr>
        <p:spPr>
          <a:xfrm rot="21427531">
            <a:off x="5148263" y="3478213"/>
            <a:ext cx="3673475" cy="1187450"/>
          </a:xfrm>
          <a:prstGeom prst="rect">
            <a:avLst/>
          </a:prstGeom>
          <a:noFill/>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altLang="en-US" sz="2400" dirty="0">
                <a:solidFill>
                  <a:srgbClr val="003A68"/>
                </a:solidFill>
              </a:rPr>
              <a:t>Psycho-social factors (Awareness</a:t>
            </a:r>
            <a:r>
              <a:rPr lang="en-US" altLang="en-US" sz="2400" dirty="0">
                <a:solidFill>
                  <a:srgbClr val="003A68"/>
                </a:solidFill>
              </a:rPr>
              <a:t>-</a:t>
            </a:r>
            <a:r>
              <a:rPr lang="en-GB" altLang="en-US" sz="2400" dirty="0">
                <a:solidFill>
                  <a:srgbClr val="003A68"/>
                </a:solidFill>
              </a:rPr>
              <a:t>beliefs</a:t>
            </a:r>
            <a:r>
              <a:rPr lang="en-US" altLang="en-US" sz="2400" dirty="0">
                <a:solidFill>
                  <a:srgbClr val="003A68"/>
                </a:solidFill>
              </a:rPr>
              <a:t>-</a:t>
            </a:r>
            <a:r>
              <a:rPr lang="en-GB" altLang="en-US" sz="2400" dirty="0" err="1">
                <a:solidFill>
                  <a:srgbClr val="003A68"/>
                </a:solidFill>
              </a:rPr>
              <a:t>attitu</a:t>
            </a:r>
            <a:r>
              <a:rPr lang="en-US" altLang="en-US" sz="2400" dirty="0">
                <a:solidFill>
                  <a:srgbClr val="003A68"/>
                </a:solidFill>
              </a:rPr>
              <a:t>des, fear, fatalism)</a:t>
            </a:r>
            <a:endParaRPr lang="en-GB" altLang="en-US" sz="2400" dirty="0"/>
          </a:p>
        </p:txBody>
      </p:sp>
      <p:sp>
        <p:nvSpPr>
          <p:cNvPr id="8" name="TextBox 5"/>
          <p:cNvSpPr txBox="1">
            <a:spLocks noChangeArrowheads="1"/>
          </p:cNvSpPr>
          <p:nvPr/>
        </p:nvSpPr>
        <p:spPr bwMode="auto">
          <a:xfrm rot="204352">
            <a:off x="5262563" y="5076825"/>
            <a:ext cx="30956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altLang="en-US" sz="2400">
                <a:solidFill>
                  <a:srgbClr val="000000"/>
                </a:solidFill>
                <a:cs typeface="Arial" charset="0"/>
              </a:rPr>
              <a:t>Short-term survival</a:t>
            </a:r>
          </a:p>
          <a:p>
            <a:pPr algn="ctr" eaLnBrk="1" hangingPunct="1"/>
            <a:endParaRPr lang="en-GB" altLang="en-US"/>
          </a:p>
        </p:txBody>
      </p:sp>
      <p:sp>
        <p:nvSpPr>
          <p:cNvPr id="9" name="TextBox 6"/>
          <p:cNvSpPr txBox="1">
            <a:spLocks noChangeArrowheads="1"/>
          </p:cNvSpPr>
          <p:nvPr/>
        </p:nvSpPr>
        <p:spPr bwMode="auto">
          <a:xfrm rot="21400756">
            <a:off x="457200" y="1417638"/>
            <a:ext cx="36417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dirty="0">
              <a:solidFill>
                <a:srgbClr val="000000"/>
              </a:solidFill>
              <a:cs typeface="Arial" charset="0"/>
            </a:endParaRPr>
          </a:p>
          <a:p>
            <a:pPr eaLnBrk="1" hangingPunct="1"/>
            <a:r>
              <a:rPr lang="en-GB" altLang="en-US" sz="2400" dirty="0">
                <a:solidFill>
                  <a:srgbClr val="000000"/>
                </a:solidFill>
                <a:cs typeface="Arial" charset="0"/>
              </a:rPr>
              <a:t>Emergency diagnosis</a:t>
            </a:r>
          </a:p>
          <a:p>
            <a:pPr eaLnBrk="1" hangingPunct="1"/>
            <a:endParaRPr lang="en-GB" altLang="en-US" dirty="0"/>
          </a:p>
        </p:txBody>
      </p:sp>
      <p:sp>
        <p:nvSpPr>
          <p:cNvPr id="10" name="Rectangle 5"/>
          <p:cNvSpPr>
            <a:spLocks noChangeArrowheads="1"/>
          </p:cNvSpPr>
          <p:nvPr/>
        </p:nvSpPr>
        <p:spPr bwMode="auto">
          <a:xfrm>
            <a:off x="4914595" y="2538134"/>
            <a:ext cx="4097947" cy="582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69875" indent="-269875">
              <a:defRPr>
                <a:solidFill>
                  <a:schemeClr val="tx1"/>
                </a:solidFill>
                <a:latin typeface="Calibri" pitchFamily="34" charset="0"/>
              </a:defRPr>
            </a:lvl1pPr>
            <a:lvl2pPr marL="538163" indent="-26670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marL="0" indent="0" algn="ctr">
              <a:lnSpc>
                <a:spcPct val="90000"/>
              </a:lnSpc>
              <a:spcAft>
                <a:spcPct val="60000"/>
              </a:spcAft>
              <a:defRPr/>
            </a:pPr>
            <a:r>
              <a:rPr lang="en-GB" altLang="en-US" sz="2400" dirty="0" smtClean="0">
                <a:latin typeface="Arial" pitchFamily="34" charset="0"/>
              </a:rPr>
              <a:t>Stage at diagnosis</a:t>
            </a:r>
          </a:p>
          <a:p>
            <a:pPr lvl="1">
              <a:lnSpc>
                <a:spcPct val="90000"/>
              </a:lnSpc>
              <a:spcAft>
                <a:spcPct val="60000"/>
              </a:spcAft>
              <a:defRPr/>
            </a:pPr>
            <a:endParaRPr lang="en-GB" altLang="en-US" sz="2800" dirty="0" smtClean="0">
              <a:latin typeface="Arial" pitchFamily="34" charset="0"/>
            </a:endParaRPr>
          </a:p>
          <a:p>
            <a:pPr>
              <a:lnSpc>
                <a:spcPct val="90000"/>
              </a:lnSpc>
              <a:spcAft>
                <a:spcPct val="60000"/>
              </a:spcAft>
              <a:buFontTx/>
              <a:buChar char="•"/>
              <a:defRPr/>
            </a:pPr>
            <a:endParaRPr lang="en-GB" altLang="en-US" sz="2800" dirty="0" smtClean="0">
              <a:latin typeface="Arial" pitchFamily="34" charset="0"/>
            </a:endParaRPr>
          </a:p>
        </p:txBody>
      </p:sp>
      <p:sp>
        <p:nvSpPr>
          <p:cNvPr id="11" name="Title 1"/>
          <p:cNvSpPr txBox="1">
            <a:spLocks/>
          </p:cNvSpPr>
          <p:nvPr/>
        </p:nvSpPr>
        <p:spPr>
          <a:xfrm>
            <a:off x="422275" y="115888"/>
            <a:ext cx="8375650" cy="423862"/>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3400" b="1" dirty="0" smtClean="0"/>
              <a:t>Measuring timeliness of diagnosis</a:t>
            </a:r>
            <a:br>
              <a:rPr lang="en-GB" altLang="en-US" sz="3400" b="1" dirty="0" smtClean="0"/>
            </a:br>
            <a:r>
              <a:rPr lang="en-GB" altLang="en-US" sz="3400" b="1" dirty="0" smtClean="0"/>
              <a:t>What do we mean? </a:t>
            </a:r>
            <a:endParaRPr lang="en-GB" altLang="en-US" sz="3400" b="1" dirty="0"/>
          </a:p>
        </p:txBody>
      </p:sp>
    </p:spTree>
    <p:extLst>
      <p:ext uri="{BB962C8B-B14F-4D97-AF65-F5344CB8AC3E}">
        <p14:creationId xmlns:p14="http://schemas.microsoft.com/office/powerpoint/2010/main" val="10587328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5076825" y="1447800"/>
            <a:ext cx="3308350" cy="449421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Tx/>
              <a:buNone/>
              <a:defRPr/>
            </a:pPr>
            <a:r>
              <a:rPr lang="en-GB" altLang="en-US" sz="2400" b="1" dirty="0" smtClean="0">
                <a:solidFill>
                  <a:schemeClr val="accent2">
                    <a:lumMod val="75000"/>
                  </a:schemeClr>
                </a:solidFill>
                <a:cs typeface="Arial" charset="0"/>
              </a:rPr>
              <a:t>Outcome measures      </a:t>
            </a:r>
          </a:p>
          <a:p>
            <a:pPr>
              <a:buFontTx/>
              <a:buNone/>
              <a:defRPr/>
            </a:pPr>
            <a:r>
              <a:rPr lang="en-GB" altLang="en-US" sz="2400" b="1" dirty="0" smtClean="0">
                <a:solidFill>
                  <a:schemeClr val="accent2">
                    <a:lumMod val="75000"/>
                  </a:schemeClr>
                </a:solidFill>
                <a:cs typeface="Arial" charset="0"/>
              </a:rPr>
              <a:t>   </a:t>
            </a:r>
          </a:p>
          <a:p>
            <a:pPr>
              <a:defRPr/>
            </a:pPr>
            <a:r>
              <a:rPr lang="en-GB" altLang="en-US" sz="2400" dirty="0" smtClean="0">
                <a:solidFill>
                  <a:schemeClr val="accent2">
                    <a:lumMod val="75000"/>
                  </a:schemeClr>
                </a:solidFill>
                <a:cs typeface="Arial" charset="0"/>
              </a:rPr>
              <a:t>Stage at diagnosis</a:t>
            </a:r>
          </a:p>
          <a:p>
            <a:pPr>
              <a:defRPr/>
            </a:pPr>
            <a:endParaRPr lang="en-GB" altLang="en-US" sz="2400" dirty="0" smtClean="0">
              <a:solidFill>
                <a:schemeClr val="accent2">
                  <a:lumMod val="75000"/>
                </a:schemeClr>
              </a:solidFill>
              <a:cs typeface="Arial" charset="0"/>
            </a:endParaRPr>
          </a:p>
          <a:p>
            <a:pPr>
              <a:defRPr/>
            </a:pPr>
            <a:endParaRPr lang="en-GB" altLang="en-US" sz="2400" dirty="0" smtClean="0">
              <a:solidFill>
                <a:schemeClr val="accent2">
                  <a:lumMod val="75000"/>
                </a:schemeClr>
              </a:solidFill>
              <a:cs typeface="Arial" charset="0"/>
            </a:endParaRPr>
          </a:p>
          <a:p>
            <a:pPr>
              <a:defRPr/>
            </a:pPr>
            <a:r>
              <a:rPr lang="en-GB" altLang="en-US" sz="2400" dirty="0" smtClean="0">
                <a:solidFill>
                  <a:schemeClr val="accent2">
                    <a:lumMod val="75000"/>
                  </a:schemeClr>
                </a:solidFill>
                <a:cs typeface="Arial" charset="0"/>
              </a:rPr>
              <a:t>Emergency diagnosis</a:t>
            </a:r>
          </a:p>
          <a:p>
            <a:pPr marL="0" indent="0">
              <a:buFontTx/>
              <a:buNone/>
              <a:defRPr/>
            </a:pPr>
            <a:endParaRPr lang="en-GB" altLang="en-US" sz="2400" dirty="0" smtClean="0">
              <a:solidFill>
                <a:schemeClr val="accent2">
                  <a:lumMod val="75000"/>
                </a:schemeClr>
              </a:solidFill>
              <a:cs typeface="Arial" charset="0"/>
            </a:endParaRPr>
          </a:p>
          <a:p>
            <a:pPr marL="0" indent="0">
              <a:buFontTx/>
              <a:buNone/>
              <a:defRPr/>
            </a:pPr>
            <a:endParaRPr lang="en-GB" altLang="en-US" sz="2400" dirty="0" smtClean="0">
              <a:solidFill>
                <a:schemeClr val="accent2">
                  <a:lumMod val="75000"/>
                </a:schemeClr>
              </a:solidFill>
              <a:cs typeface="Arial" charset="0"/>
            </a:endParaRPr>
          </a:p>
          <a:p>
            <a:pPr>
              <a:defRPr/>
            </a:pPr>
            <a:r>
              <a:rPr lang="en-GB" altLang="en-US" sz="2400" dirty="0" smtClean="0">
                <a:solidFill>
                  <a:schemeClr val="accent2">
                    <a:lumMod val="75000"/>
                  </a:schemeClr>
                </a:solidFill>
                <a:cs typeface="Arial" charset="0"/>
              </a:rPr>
              <a:t>Short-term survival</a:t>
            </a:r>
          </a:p>
          <a:p>
            <a:pPr>
              <a:defRPr/>
            </a:pPr>
            <a:endParaRPr lang="en-GB" altLang="en-US" dirty="0" smtClean="0"/>
          </a:p>
          <a:p>
            <a:pPr>
              <a:defRPr/>
            </a:pPr>
            <a:endParaRPr lang="en-GB" altLang="en-US" dirty="0"/>
          </a:p>
        </p:txBody>
      </p:sp>
      <p:sp>
        <p:nvSpPr>
          <p:cNvPr id="3" name="Rectangle 5"/>
          <p:cNvSpPr>
            <a:spLocks noChangeArrowheads="1"/>
          </p:cNvSpPr>
          <p:nvPr/>
        </p:nvSpPr>
        <p:spPr bwMode="auto">
          <a:xfrm>
            <a:off x="581025" y="1481859"/>
            <a:ext cx="4103688"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69875" indent="-269875">
              <a:defRPr>
                <a:solidFill>
                  <a:schemeClr val="tx1"/>
                </a:solidFill>
                <a:latin typeface="Calibri" pitchFamily="34" charset="0"/>
              </a:defRPr>
            </a:lvl1pPr>
            <a:lvl2pPr marL="538163" indent="-26670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nSpc>
                <a:spcPct val="90000"/>
              </a:lnSpc>
              <a:spcAft>
                <a:spcPct val="60000"/>
              </a:spcAft>
              <a:defRPr/>
            </a:pPr>
            <a:r>
              <a:rPr lang="en-GB" altLang="en-US" sz="2400" b="1" dirty="0" smtClean="0">
                <a:solidFill>
                  <a:schemeClr val="accent1">
                    <a:lumMod val="50000"/>
                  </a:schemeClr>
                </a:solidFill>
                <a:latin typeface="+mn-lt"/>
              </a:rPr>
              <a:t>Interval measures</a:t>
            </a:r>
          </a:p>
          <a:p>
            <a:pPr>
              <a:lnSpc>
                <a:spcPct val="90000"/>
              </a:lnSpc>
              <a:spcAft>
                <a:spcPct val="60000"/>
              </a:spcAft>
              <a:defRPr/>
            </a:pPr>
            <a:endParaRPr lang="en-GB" altLang="en-US" sz="2400" dirty="0" smtClean="0">
              <a:solidFill>
                <a:schemeClr val="accent1">
                  <a:lumMod val="50000"/>
                </a:schemeClr>
              </a:solidFill>
              <a:latin typeface="+mn-lt"/>
            </a:endParaRPr>
          </a:p>
          <a:p>
            <a:pPr>
              <a:lnSpc>
                <a:spcPct val="90000"/>
              </a:lnSpc>
              <a:spcAft>
                <a:spcPct val="60000"/>
              </a:spcAft>
              <a:buFontTx/>
              <a:buChar char="•"/>
              <a:defRPr/>
            </a:pPr>
            <a:r>
              <a:rPr lang="en-GB" altLang="en-US" sz="2400" dirty="0" smtClean="0">
                <a:solidFill>
                  <a:schemeClr val="accent1">
                    <a:lumMod val="50000"/>
                  </a:schemeClr>
                </a:solidFill>
                <a:latin typeface="+mn-lt"/>
              </a:rPr>
              <a:t>Patient interval</a:t>
            </a:r>
          </a:p>
          <a:p>
            <a:pPr>
              <a:lnSpc>
                <a:spcPct val="90000"/>
              </a:lnSpc>
              <a:spcAft>
                <a:spcPct val="60000"/>
              </a:spcAft>
              <a:buFontTx/>
              <a:buChar char="•"/>
              <a:defRPr/>
            </a:pPr>
            <a:endParaRPr lang="en-GB" altLang="en-US" sz="2400" dirty="0" smtClean="0">
              <a:solidFill>
                <a:schemeClr val="accent1">
                  <a:lumMod val="50000"/>
                </a:schemeClr>
              </a:solidFill>
              <a:latin typeface="+mn-lt"/>
            </a:endParaRPr>
          </a:p>
          <a:p>
            <a:pPr>
              <a:lnSpc>
                <a:spcPct val="90000"/>
              </a:lnSpc>
              <a:spcAft>
                <a:spcPct val="60000"/>
              </a:spcAft>
              <a:buFontTx/>
              <a:buChar char="•"/>
              <a:defRPr/>
            </a:pPr>
            <a:r>
              <a:rPr lang="en-GB" altLang="en-US" sz="2400" dirty="0" smtClean="0">
                <a:solidFill>
                  <a:schemeClr val="accent1">
                    <a:lumMod val="50000"/>
                  </a:schemeClr>
                </a:solidFill>
                <a:latin typeface="+mn-lt"/>
              </a:rPr>
              <a:t>Primary care interval </a:t>
            </a:r>
          </a:p>
          <a:p>
            <a:pPr>
              <a:lnSpc>
                <a:spcPct val="90000"/>
              </a:lnSpc>
              <a:spcAft>
                <a:spcPct val="60000"/>
              </a:spcAft>
              <a:buFontTx/>
              <a:buChar char="•"/>
              <a:defRPr/>
            </a:pPr>
            <a:endParaRPr lang="en-GB" altLang="en-US" sz="2400" dirty="0" smtClean="0">
              <a:solidFill>
                <a:schemeClr val="accent1">
                  <a:lumMod val="50000"/>
                </a:schemeClr>
              </a:solidFill>
              <a:latin typeface="+mn-lt"/>
            </a:endParaRPr>
          </a:p>
          <a:p>
            <a:pPr>
              <a:lnSpc>
                <a:spcPct val="90000"/>
              </a:lnSpc>
              <a:spcAft>
                <a:spcPct val="60000"/>
              </a:spcAft>
              <a:buFontTx/>
              <a:buChar char="•"/>
              <a:defRPr/>
            </a:pPr>
            <a:r>
              <a:rPr lang="en-GB" altLang="en-US" sz="2400" dirty="0" smtClean="0">
                <a:solidFill>
                  <a:schemeClr val="accent1">
                    <a:lumMod val="50000"/>
                  </a:schemeClr>
                </a:solidFill>
                <a:latin typeface="+mn-lt"/>
              </a:rPr>
              <a:t>Secondary care interval</a:t>
            </a:r>
          </a:p>
          <a:p>
            <a:pPr>
              <a:lnSpc>
                <a:spcPct val="90000"/>
              </a:lnSpc>
              <a:spcAft>
                <a:spcPct val="60000"/>
              </a:spcAft>
              <a:buFontTx/>
              <a:buChar char="•"/>
              <a:defRPr/>
            </a:pPr>
            <a:endParaRPr lang="en-GB" altLang="en-US" sz="2800" dirty="0" smtClean="0">
              <a:latin typeface="Arial" pitchFamily="34" charset="0"/>
            </a:endParaRPr>
          </a:p>
          <a:p>
            <a:pPr>
              <a:lnSpc>
                <a:spcPct val="90000"/>
              </a:lnSpc>
              <a:spcAft>
                <a:spcPct val="60000"/>
              </a:spcAft>
              <a:buFontTx/>
              <a:buChar char="•"/>
              <a:defRPr/>
            </a:pPr>
            <a:endParaRPr lang="en-GB" altLang="en-US" sz="2800" dirty="0" smtClean="0">
              <a:latin typeface="Arial" pitchFamily="34" charset="0"/>
            </a:endParaRPr>
          </a:p>
        </p:txBody>
      </p:sp>
      <p:sp>
        <p:nvSpPr>
          <p:cNvPr id="4" name="Title 1"/>
          <p:cNvSpPr txBox="1">
            <a:spLocks/>
          </p:cNvSpPr>
          <p:nvPr/>
        </p:nvSpPr>
        <p:spPr>
          <a:xfrm>
            <a:off x="395288" y="260350"/>
            <a:ext cx="8375650" cy="423863"/>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b="1" dirty="0" smtClean="0"/>
              <a:t>Two ‘families’ of measures</a:t>
            </a:r>
            <a:endParaRPr lang="en-GB" altLang="en-US" sz="4000" b="1" dirty="0"/>
          </a:p>
        </p:txBody>
      </p:sp>
      <p:sp>
        <p:nvSpPr>
          <p:cNvPr id="5" name="TextBox 3"/>
          <p:cNvSpPr txBox="1">
            <a:spLocks noChangeArrowheads="1"/>
          </p:cNvSpPr>
          <p:nvPr/>
        </p:nvSpPr>
        <p:spPr bwMode="auto">
          <a:xfrm>
            <a:off x="4246563" y="6410325"/>
            <a:ext cx="4752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1800" dirty="0" err="1">
                <a:solidFill>
                  <a:schemeClr val="tx1"/>
                </a:solidFill>
                <a:latin typeface="Calibri" pitchFamily="34" charset="0"/>
              </a:rPr>
              <a:t>Lyratzopoulos</a:t>
            </a:r>
            <a:r>
              <a:rPr lang="en-GB" altLang="en-US" sz="1800" dirty="0">
                <a:solidFill>
                  <a:schemeClr val="tx1"/>
                </a:solidFill>
                <a:latin typeface="Calibri" pitchFamily="34" charset="0"/>
              </a:rPr>
              <a:t> G. </a:t>
            </a:r>
            <a:r>
              <a:rPr lang="en-GB" altLang="en-US" sz="1800" i="1" dirty="0">
                <a:solidFill>
                  <a:schemeClr val="tx1"/>
                </a:solidFill>
                <a:latin typeface="Calibri" pitchFamily="34" charset="0"/>
              </a:rPr>
              <a:t>Cancer </a:t>
            </a:r>
            <a:r>
              <a:rPr lang="en-GB" altLang="en-US" sz="1800" i="1" dirty="0" err="1">
                <a:solidFill>
                  <a:schemeClr val="tx1"/>
                </a:solidFill>
                <a:latin typeface="Calibri" pitchFamily="34" charset="0"/>
              </a:rPr>
              <a:t>Epidemiol</a:t>
            </a:r>
            <a:r>
              <a:rPr lang="en-GB" altLang="en-US" sz="1800" i="1" dirty="0">
                <a:solidFill>
                  <a:schemeClr val="tx1"/>
                </a:solidFill>
                <a:latin typeface="Calibri" pitchFamily="34" charset="0"/>
              </a:rPr>
              <a:t> </a:t>
            </a:r>
            <a:r>
              <a:rPr lang="en-GB" altLang="en-US" sz="1800" dirty="0">
                <a:solidFill>
                  <a:schemeClr val="tx1"/>
                </a:solidFill>
                <a:latin typeface="Calibri" pitchFamily="34" charset="0"/>
              </a:rPr>
              <a:t>2014</a:t>
            </a:r>
          </a:p>
        </p:txBody>
      </p:sp>
    </p:spTree>
    <p:extLst>
      <p:ext uri="{BB962C8B-B14F-4D97-AF65-F5344CB8AC3E}">
        <p14:creationId xmlns:p14="http://schemas.microsoft.com/office/powerpoint/2010/main" val="29052576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04900"/>
            <a:ext cx="9144000" cy="5103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3" name="TextBox 2"/>
          <p:cNvSpPr txBox="1">
            <a:spLocks noChangeArrowheads="1"/>
          </p:cNvSpPr>
          <p:nvPr/>
        </p:nvSpPr>
        <p:spPr bwMode="auto">
          <a:xfrm>
            <a:off x="4859338" y="6380163"/>
            <a:ext cx="4572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000">
                <a:solidFill>
                  <a:schemeClr val="tx1"/>
                </a:solidFill>
                <a:latin typeface="Calibri" pitchFamily="34" charset="0"/>
              </a:rPr>
              <a:t>Weller et al, </a:t>
            </a:r>
            <a:r>
              <a:rPr lang="en-GB" altLang="en-US" sz="2000" i="1">
                <a:solidFill>
                  <a:schemeClr val="tx1"/>
                </a:solidFill>
                <a:latin typeface="Calibri" pitchFamily="34" charset="0"/>
              </a:rPr>
              <a:t>Br J Cancer</a:t>
            </a:r>
            <a:r>
              <a:rPr lang="en-GB" altLang="en-US" sz="2000">
                <a:solidFill>
                  <a:schemeClr val="tx1"/>
                </a:solidFill>
                <a:latin typeface="Calibri" pitchFamily="34" charset="0"/>
              </a:rPr>
              <a:t>, 2012</a:t>
            </a:r>
          </a:p>
        </p:txBody>
      </p:sp>
      <p:sp>
        <p:nvSpPr>
          <p:cNvPr id="4" name="Title 1"/>
          <p:cNvSpPr txBox="1">
            <a:spLocks/>
          </p:cNvSpPr>
          <p:nvPr/>
        </p:nvSpPr>
        <p:spPr>
          <a:xfrm>
            <a:off x="438150" y="539750"/>
            <a:ext cx="8375650" cy="423863"/>
          </a:xfrm>
          <a:prstGeom prst="rect">
            <a:avLst/>
          </a:prstGeom>
        </p:spPr>
        <p:txBody>
          <a:bodyPr/>
          <a:lstStyle>
            <a:lvl1pPr algn="l" rtl="0" eaLnBrk="0" fontAlgn="base" hangingPunct="0">
              <a:spcBef>
                <a:spcPct val="0"/>
              </a:spcBef>
              <a:spcAft>
                <a:spcPct val="0"/>
              </a:spcAft>
              <a:defRPr sz="2600" b="1">
                <a:solidFill>
                  <a:schemeClr val="tx2"/>
                </a:solidFill>
                <a:latin typeface="+mj-lt"/>
                <a:ea typeface="+mj-ea"/>
                <a:cs typeface="+mj-cs"/>
              </a:defRPr>
            </a:lvl1pPr>
            <a:lvl2pPr algn="l" rtl="0" eaLnBrk="0" fontAlgn="base" hangingPunct="0">
              <a:spcBef>
                <a:spcPct val="0"/>
              </a:spcBef>
              <a:spcAft>
                <a:spcPct val="0"/>
              </a:spcAft>
              <a:defRPr sz="2600" b="1">
                <a:solidFill>
                  <a:schemeClr val="tx2"/>
                </a:solidFill>
                <a:latin typeface="Arial" charset="0"/>
              </a:defRPr>
            </a:lvl2pPr>
            <a:lvl3pPr algn="l" rtl="0" eaLnBrk="0" fontAlgn="base" hangingPunct="0">
              <a:spcBef>
                <a:spcPct val="0"/>
              </a:spcBef>
              <a:spcAft>
                <a:spcPct val="0"/>
              </a:spcAft>
              <a:defRPr sz="2600" b="1">
                <a:solidFill>
                  <a:schemeClr val="tx2"/>
                </a:solidFill>
                <a:latin typeface="Arial" charset="0"/>
              </a:defRPr>
            </a:lvl3pPr>
            <a:lvl4pPr algn="l" rtl="0" eaLnBrk="0" fontAlgn="base" hangingPunct="0">
              <a:spcBef>
                <a:spcPct val="0"/>
              </a:spcBef>
              <a:spcAft>
                <a:spcPct val="0"/>
              </a:spcAft>
              <a:defRPr sz="2600" b="1">
                <a:solidFill>
                  <a:schemeClr val="tx2"/>
                </a:solidFill>
                <a:latin typeface="Arial" charset="0"/>
              </a:defRPr>
            </a:lvl4pPr>
            <a:lvl5pPr algn="l" rtl="0" eaLnBrk="0" fontAlgn="base" hangingPunct="0">
              <a:spcBef>
                <a:spcPct val="0"/>
              </a:spcBef>
              <a:spcAft>
                <a:spcPct val="0"/>
              </a:spcAft>
              <a:defRPr sz="2600" b="1">
                <a:solidFill>
                  <a:schemeClr val="tx2"/>
                </a:solidFill>
                <a:latin typeface="Arial" charset="0"/>
              </a:defRPr>
            </a:lvl5pPr>
            <a:lvl6pPr marL="457200" algn="l" rtl="0" eaLnBrk="1" fontAlgn="base" hangingPunct="1">
              <a:spcBef>
                <a:spcPct val="0"/>
              </a:spcBef>
              <a:spcAft>
                <a:spcPct val="0"/>
              </a:spcAft>
              <a:defRPr sz="2600" b="1">
                <a:solidFill>
                  <a:schemeClr val="tx2"/>
                </a:solidFill>
                <a:latin typeface="Arial" charset="0"/>
              </a:defRPr>
            </a:lvl6pPr>
            <a:lvl7pPr marL="914400" algn="l" rtl="0" eaLnBrk="1" fontAlgn="base" hangingPunct="1">
              <a:spcBef>
                <a:spcPct val="0"/>
              </a:spcBef>
              <a:spcAft>
                <a:spcPct val="0"/>
              </a:spcAft>
              <a:defRPr sz="2600" b="1">
                <a:solidFill>
                  <a:schemeClr val="tx2"/>
                </a:solidFill>
                <a:latin typeface="Arial" charset="0"/>
              </a:defRPr>
            </a:lvl7pPr>
            <a:lvl8pPr marL="1371600" algn="l" rtl="0" eaLnBrk="1" fontAlgn="base" hangingPunct="1">
              <a:spcBef>
                <a:spcPct val="0"/>
              </a:spcBef>
              <a:spcAft>
                <a:spcPct val="0"/>
              </a:spcAft>
              <a:defRPr sz="2600" b="1">
                <a:solidFill>
                  <a:schemeClr val="tx2"/>
                </a:solidFill>
                <a:latin typeface="Arial" charset="0"/>
              </a:defRPr>
            </a:lvl8pPr>
            <a:lvl9pPr marL="1828800" algn="l" rtl="0" eaLnBrk="1" fontAlgn="base" hangingPunct="1">
              <a:spcBef>
                <a:spcPct val="0"/>
              </a:spcBef>
              <a:spcAft>
                <a:spcPct val="0"/>
              </a:spcAft>
              <a:defRPr sz="2600" b="1">
                <a:solidFill>
                  <a:schemeClr val="tx2"/>
                </a:solidFill>
                <a:latin typeface="Arial" charset="0"/>
              </a:defRPr>
            </a:lvl9pPr>
          </a:lstStyle>
          <a:p>
            <a:pPr algn="ctr">
              <a:defRPr/>
            </a:pPr>
            <a:r>
              <a:rPr lang="en-GB" altLang="en-US" sz="3200" b="0" kern="0" dirty="0" smtClean="0">
                <a:solidFill>
                  <a:schemeClr val="tx1"/>
                </a:solidFill>
              </a:rPr>
              <a:t>Time-based (</a:t>
            </a:r>
            <a:r>
              <a:rPr lang="en-GB" altLang="en-US" sz="3200" b="0" i="1" kern="0" dirty="0" smtClean="0">
                <a:solidFill>
                  <a:schemeClr val="tx1"/>
                </a:solidFill>
              </a:rPr>
              <a:t>interval, ‘pure’</a:t>
            </a:r>
            <a:r>
              <a:rPr lang="en-GB" altLang="en-US" sz="3200" b="0" kern="0" dirty="0" smtClean="0">
                <a:solidFill>
                  <a:schemeClr val="tx1"/>
                </a:solidFill>
              </a:rPr>
              <a:t>) measures</a:t>
            </a:r>
          </a:p>
        </p:txBody>
      </p:sp>
    </p:spTree>
    <p:extLst>
      <p:ext uri="{BB962C8B-B14F-4D97-AF65-F5344CB8AC3E}">
        <p14:creationId xmlns:p14="http://schemas.microsoft.com/office/powerpoint/2010/main" val="2176683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04900"/>
            <a:ext cx="9144000" cy="5103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7" name="Oval 7"/>
          <p:cNvSpPr>
            <a:spLocks noChangeArrowheads="1"/>
          </p:cNvSpPr>
          <p:nvPr/>
        </p:nvSpPr>
        <p:spPr bwMode="auto">
          <a:xfrm>
            <a:off x="422275" y="1628775"/>
            <a:ext cx="1566863" cy="1222375"/>
          </a:xfrm>
          <a:prstGeom prst="ellipse">
            <a:avLst/>
          </a:prstGeom>
          <a:solidFill>
            <a:schemeClr val="bg1">
              <a:alpha val="0"/>
            </a:schemeClr>
          </a:solidFill>
          <a:ln w="317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solidFill>
                <a:schemeClr val="tx1"/>
              </a:solidFill>
            </a:endParaRPr>
          </a:p>
        </p:txBody>
      </p:sp>
      <p:sp>
        <p:nvSpPr>
          <p:cNvPr id="16388" name="Oval 7"/>
          <p:cNvSpPr>
            <a:spLocks noChangeArrowheads="1"/>
          </p:cNvSpPr>
          <p:nvPr/>
        </p:nvSpPr>
        <p:spPr bwMode="auto">
          <a:xfrm>
            <a:off x="1692275" y="2487613"/>
            <a:ext cx="2917825" cy="1223962"/>
          </a:xfrm>
          <a:prstGeom prst="ellipse">
            <a:avLst/>
          </a:prstGeom>
          <a:solidFill>
            <a:schemeClr val="bg1">
              <a:alpha val="0"/>
            </a:schemeClr>
          </a:solidFill>
          <a:ln w="317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solidFill>
                <a:schemeClr val="tx1"/>
              </a:solidFill>
            </a:endParaRPr>
          </a:p>
        </p:txBody>
      </p:sp>
    </p:spTree>
    <p:extLst>
      <p:ext uri="{BB962C8B-B14F-4D97-AF65-F5344CB8AC3E}">
        <p14:creationId xmlns:p14="http://schemas.microsoft.com/office/powerpoint/2010/main" val="29466705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5"/>
          <p:cNvSpPr>
            <a:spLocks noChangeArrowheads="1"/>
          </p:cNvSpPr>
          <p:nvPr/>
        </p:nvSpPr>
        <p:spPr bwMode="auto">
          <a:xfrm>
            <a:off x="581025" y="1989138"/>
            <a:ext cx="4103688" cy="417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69875" indent="-269875" eaLnBrk="0" hangingPunct="0">
              <a:spcBef>
                <a:spcPct val="20000"/>
              </a:spcBef>
              <a:buChar char="•"/>
              <a:defRPr sz="2800">
                <a:solidFill>
                  <a:schemeClr val="bg1"/>
                </a:solidFill>
                <a:latin typeface="Arial" charset="0"/>
              </a:defRPr>
            </a:lvl1pPr>
            <a:lvl2pPr marL="538163" indent="-26670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spcBef>
                <a:spcPct val="0"/>
              </a:spcBef>
              <a:spcAft>
                <a:spcPct val="60000"/>
              </a:spcAft>
              <a:buFontTx/>
              <a:buNone/>
            </a:pPr>
            <a:r>
              <a:rPr lang="en-GB" altLang="en-US" b="1">
                <a:solidFill>
                  <a:schemeClr val="tx1"/>
                </a:solidFill>
                <a:latin typeface="Calibri" pitchFamily="34" charset="0"/>
              </a:rPr>
              <a:t>Interval measures</a:t>
            </a:r>
          </a:p>
          <a:p>
            <a:pPr eaLnBrk="1" hangingPunct="1">
              <a:lnSpc>
                <a:spcPct val="90000"/>
              </a:lnSpc>
              <a:spcBef>
                <a:spcPct val="0"/>
              </a:spcBef>
              <a:spcAft>
                <a:spcPct val="60000"/>
              </a:spcAft>
              <a:buFontTx/>
              <a:buNone/>
            </a:pPr>
            <a:endParaRPr lang="en-GB" altLang="en-US">
              <a:solidFill>
                <a:schemeClr val="tx1"/>
              </a:solidFill>
              <a:latin typeface="Calibri" pitchFamily="34" charset="0"/>
            </a:endParaRPr>
          </a:p>
          <a:p>
            <a:pPr eaLnBrk="1" hangingPunct="1">
              <a:lnSpc>
                <a:spcPct val="90000"/>
              </a:lnSpc>
              <a:spcBef>
                <a:spcPct val="0"/>
              </a:spcBef>
              <a:spcAft>
                <a:spcPct val="60000"/>
              </a:spcAft>
            </a:pPr>
            <a:r>
              <a:rPr lang="en-GB" altLang="en-US">
                <a:solidFill>
                  <a:schemeClr val="tx1"/>
                </a:solidFill>
                <a:latin typeface="Calibri" pitchFamily="34" charset="0"/>
              </a:rPr>
              <a:t>Patient interval</a:t>
            </a:r>
          </a:p>
          <a:p>
            <a:pPr eaLnBrk="1" hangingPunct="1">
              <a:lnSpc>
                <a:spcPct val="90000"/>
              </a:lnSpc>
              <a:spcBef>
                <a:spcPct val="0"/>
              </a:spcBef>
              <a:spcAft>
                <a:spcPct val="60000"/>
              </a:spcAft>
            </a:pPr>
            <a:endParaRPr lang="en-GB" altLang="en-US">
              <a:solidFill>
                <a:schemeClr val="tx1"/>
              </a:solidFill>
              <a:latin typeface="Calibri" pitchFamily="34" charset="0"/>
            </a:endParaRPr>
          </a:p>
          <a:p>
            <a:pPr eaLnBrk="1" hangingPunct="1">
              <a:lnSpc>
                <a:spcPct val="90000"/>
              </a:lnSpc>
              <a:spcBef>
                <a:spcPct val="0"/>
              </a:spcBef>
              <a:spcAft>
                <a:spcPct val="60000"/>
              </a:spcAft>
            </a:pPr>
            <a:r>
              <a:rPr lang="en-GB" altLang="en-US">
                <a:solidFill>
                  <a:schemeClr val="tx1"/>
                </a:solidFill>
                <a:latin typeface="Calibri" pitchFamily="34" charset="0"/>
              </a:rPr>
              <a:t>Primary care interval</a:t>
            </a:r>
          </a:p>
          <a:p>
            <a:pPr eaLnBrk="1" hangingPunct="1">
              <a:lnSpc>
                <a:spcPct val="90000"/>
              </a:lnSpc>
              <a:spcBef>
                <a:spcPct val="0"/>
              </a:spcBef>
              <a:spcAft>
                <a:spcPct val="60000"/>
              </a:spcAft>
            </a:pPr>
            <a:endParaRPr lang="en-GB" altLang="en-US">
              <a:solidFill>
                <a:schemeClr val="tx1"/>
              </a:solidFill>
            </a:endParaRPr>
          </a:p>
          <a:p>
            <a:pPr eaLnBrk="1" hangingPunct="1">
              <a:lnSpc>
                <a:spcPct val="90000"/>
              </a:lnSpc>
              <a:spcBef>
                <a:spcPct val="0"/>
              </a:spcBef>
              <a:spcAft>
                <a:spcPct val="60000"/>
              </a:spcAft>
            </a:pPr>
            <a:endParaRPr lang="en-GB" altLang="en-US">
              <a:solidFill>
                <a:schemeClr val="tx1"/>
              </a:solidFill>
            </a:endParaRPr>
          </a:p>
        </p:txBody>
      </p:sp>
      <p:sp>
        <p:nvSpPr>
          <p:cNvPr id="18436" name="TextBox 1"/>
          <p:cNvSpPr txBox="1">
            <a:spLocks noChangeArrowheads="1"/>
          </p:cNvSpPr>
          <p:nvPr/>
        </p:nvSpPr>
        <p:spPr bwMode="auto">
          <a:xfrm>
            <a:off x="2633663" y="6351588"/>
            <a:ext cx="6186487"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r>
              <a:rPr lang="en-GB" altLang="en-US" sz="2200"/>
              <a:t>Lyratzopoulos G, </a:t>
            </a:r>
            <a:r>
              <a:rPr lang="en-GB" altLang="en-US" sz="2200" i="1"/>
              <a:t>Cancer Epidemiol</a:t>
            </a:r>
            <a:r>
              <a:rPr lang="en-GB" altLang="en-US" sz="2200"/>
              <a:t>  2014</a:t>
            </a:r>
          </a:p>
        </p:txBody>
      </p:sp>
      <p:sp>
        <p:nvSpPr>
          <p:cNvPr id="6" name="Rectangle 5"/>
          <p:cNvSpPr>
            <a:spLocks noChangeArrowheads="1"/>
          </p:cNvSpPr>
          <p:nvPr/>
        </p:nvSpPr>
        <p:spPr bwMode="auto">
          <a:xfrm>
            <a:off x="4425950" y="1989138"/>
            <a:ext cx="4394200" cy="417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69875" indent="-269875">
              <a:defRPr>
                <a:solidFill>
                  <a:schemeClr val="tx1"/>
                </a:solidFill>
                <a:latin typeface="Calibri" pitchFamily="34" charset="0"/>
              </a:defRPr>
            </a:lvl1pPr>
            <a:lvl2pPr marL="538163" indent="-26670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nSpc>
                <a:spcPct val="90000"/>
              </a:lnSpc>
              <a:spcAft>
                <a:spcPct val="60000"/>
              </a:spcAft>
              <a:defRPr/>
            </a:pPr>
            <a:r>
              <a:rPr lang="en-GB" altLang="en-US" sz="2800" b="1" i="1" dirty="0" smtClean="0"/>
              <a:t>Surrogate markers</a:t>
            </a:r>
          </a:p>
          <a:p>
            <a:pPr>
              <a:lnSpc>
                <a:spcPct val="90000"/>
              </a:lnSpc>
              <a:spcAft>
                <a:spcPct val="60000"/>
              </a:spcAft>
              <a:defRPr/>
            </a:pPr>
            <a:endParaRPr lang="en-GB" altLang="en-US" sz="2800" i="1" dirty="0" smtClean="0">
              <a:solidFill>
                <a:schemeClr val="accent1">
                  <a:lumMod val="50000"/>
                </a:schemeClr>
              </a:solidFill>
            </a:endParaRPr>
          </a:p>
          <a:p>
            <a:pPr>
              <a:lnSpc>
                <a:spcPct val="90000"/>
              </a:lnSpc>
              <a:spcAft>
                <a:spcPct val="60000"/>
              </a:spcAft>
              <a:buFontTx/>
              <a:buChar char="•"/>
              <a:defRPr/>
            </a:pPr>
            <a:r>
              <a:rPr lang="en-GB" altLang="en-US" sz="2800" i="1" dirty="0" smtClean="0"/>
              <a:t>Awareness-beliefs-attitudes</a:t>
            </a:r>
          </a:p>
          <a:p>
            <a:pPr>
              <a:lnSpc>
                <a:spcPct val="90000"/>
              </a:lnSpc>
              <a:spcAft>
                <a:spcPct val="60000"/>
              </a:spcAft>
              <a:buFontTx/>
              <a:buChar char="•"/>
              <a:defRPr/>
            </a:pPr>
            <a:endParaRPr lang="en-GB" altLang="en-US" sz="2800" i="1" dirty="0" smtClean="0">
              <a:solidFill>
                <a:schemeClr val="accent1">
                  <a:lumMod val="50000"/>
                </a:schemeClr>
              </a:solidFill>
            </a:endParaRPr>
          </a:p>
          <a:p>
            <a:pPr>
              <a:lnSpc>
                <a:spcPct val="90000"/>
              </a:lnSpc>
              <a:spcAft>
                <a:spcPct val="60000"/>
              </a:spcAft>
              <a:buFontTx/>
              <a:buChar char="•"/>
              <a:defRPr/>
            </a:pPr>
            <a:r>
              <a:rPr lang="en-GB" altLang="en-US" sz="2800" i="1" dirty="0" smtClean="0"/>
              <a:t>Number of pre-diagnostic consultations</a:t>
            </a:r>
          </a:p>
          <a:p>
            <a:pPr>
              <a:lnSpc>
                <a:spcPct val="90000"/>
              </a:lnSpc>
              <a:spcAft>
                <a:spcPct val="60000"/>
              </a:spcAft>
              <a:buFontTx/>
              <a:buChar char="•"/>
              <a:defRPr/>
            </a:pPr>
            <a:endParaRPr lang="en-GB" altLang="en-US" sz="2800" dirty="0" smtClean="0">
              <a:latin typeface="Arial" pitchFamily="34" charset="0"/>
            </a:endParaRPr>
          </a:p>
          <a:p>
            <a:pPr>
              <a:lnSpc>
                <a:spcPct val="90000"/>
              </a:lnSpc>
              <a:spcAft>
                <a:spcPct val="60000"/>
              </a:spcAft>
              <a:buFontTx/>
              <a:buChar char="•"/>
              <a:defRPr/>
            </a:pPr>
            <a:endParaRPr lang="en-GB" altLang="en-US" sz="2800" dirty="0" smtClean="0">
              <a:latin typeface="Arial" pitchFamily="34" charset="0"/>
            </a:endParaRPr>
          </a:p>
        </p:txBody>
      </p:sp>
      <p:sp>
        <p:nvSpPr>
          <p:cNvPr id="3" name="Oval 2"/>
          <p:cNvSpPr/>
          <p:nvPr/>
        </p:nvSpPr>
        <p:spPr>
          <a:xfrm>
            <a:off x="363538" y="2860675"/>
            <a:ext cx="8642350" cy="107315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Oval 7"/>
          <p:cNvSpPr/>
          <p:nvPr/>
        </p:nvSpPr>
        <p:spPr>
          <a:xfrm>
            <a:off x="363538" y="4090988"/>
            <a:ext cx="8642350" cy="12827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40" name="TextBox 3"/>
          <p:cNvSpPr txBox="1">
            <a:spLocks noChangeArrowheads="1"/>
          </p:cNvSpPr>
          <p:nvPr/>
        </p:nvSpPr>
        <p:spPr bwMode="auto">
          <a:xfrm>
            <a:off x="4246563" y="6410325"/>
            <a:ext cx="4752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1800" dirty="0" err="1">
                <a:solidFill>
                  <a:schemeClr val="tx1"/>
                </a:solidFill>
                <a:latin typeface="Calibri" pitchFamily="34" charset="0"/>
              </a:rPr>
              <a:t>Lyratzopoulos</a:t>
            </a:r>
            <a:r>
              <a:rPr lang="en-GB" altLang="en-US" sz="1800" dirty="0">
                <a:solidFill>
                  <a:schemeClr val="tx1"/>
                </a:solidFill>
                <a:latin typeface="Calibri" pitchFamily="34" charset="0"/>
              </a:rPr>
              <a:t> G. </a:t>
            </a:r>
            <a:r>
              <a:rPr lang="en-GB" altLang="en-US" sz="1800" i="1" dirty="0">
                <a:solidFill>
                  <a:schemeClr val="tx1"/>
                </a:solidFill>
                <a:latin typeface="Calibri" pitchFamily="34" charset="0"/>
              </a:rPr>
              <a:t>Cancer </a:t>
            </a:r>
            <a:r>
              <a:rPr lang="en-GB" altLang="en-US" sz="1800" i="1" dirty="0" err="1">
                <a:solidFill>
                  <a:schemeClr val="tx1"/>
                </a:solidFill>
                <a:latin typeface="Calibri" pitchFamily="34" charset="0"/>
              </a:rPr>
              <a:t>Epidemiol</a:t>
            </a:r>
            <a:r>
              <a:rPr lang="en-GB" altLang="en-US" sz="1800" i="1" dirty="0">
                <a:solidFill>
                  <a:schemeClr val="tx1"/>
                </a:solidFill>
                <a:latin typeface="Calibri" pitchFamily="34" charset="0"/>
              </a:rPr>
              <a:t> </a:t>
            </a:r>
            <a:r>
              <a:rPr lang="en-GB" altLang="en-US" sz="1800" dirty="0">
                <a:solidFill>
                  <a:schemeClr val="tx1"/>
                </a:solidFill>
                <a:latin typeface="Calibri" pitchFamily="34" charset="0"/>
              </a:rPr>
              <a:t>2014</a:t>
            </a:r>
          </a:p>
        </p:txBody>
      </p:sp>
    </p:spTree>
    <p:extLst>
      <p:ext uri="{BB962C8B-B14F-4D97-AF65-F5344CB8AC3E}">
        <p14:creationId xmlns:p14="http://schemas.microsoft.com/office/powerpoint/2010/main" val="28454377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p:cNvSpPr>
            <a:spLocks noGrp="1"/>
          </p:cNvSpPr>
          <p:nvPr>
            <p:ph idx="1"/>
          </p:nvPr>
        </p:nvSpPr>
        <p:spPr>
          <a:xfrm>
            <a:off x="327025" y="1628800"/>
            <a:ext cx="8489950" cy="4968552"/>
          </a:xfrm>
        </p:spPr>
        <p:txBody>
          <a:bodyPr>
            <a:normAutofit/>
          </a:bodyPr>
          <a:lstStyle/>
          <a:p>
            <a:endParaRPr lang="en-GB" altLang="en-US" dirty="0" smtClean="0"/>
          </a:p>
          <a:p>
            <a:endParaRPr lang="en-GB" altLang="en-US" dirty="0"/>
          </a:p>
          <a:p>
            <a:r>
              <a:rPr lang="en-GB" altLang="en-US" dirty="0" smtClean="0"/>
              <a:t>Does early diagnosis matter, and why?</a:t>
            </a:r>
          </a:p>
        </p:txBody>
      </p:sp>
      <p:sp>
        <p:nvSpPr>
          <p:cNvPr id="4099" name="TextBox 2"/>
          <p:cNvSpPr txBox="1">
            <a:spLocks noChangeArrowheads="1"/>
          </p:cNvSpPr>
          <p:nvPr/>
        </p:nvSpPr>
        <p:spPr bwMode="auto">
          <a:xfrm>
            <a:off x="611188" y="616960"/>
            <a:ext cx="7921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4000" b="1" dirty="0">
                <a:solidFill>
                  <a:schemeClr val="tx1"/>
                </a:solidFill>
              </a:rPr>
              <a:t>Table of contents</a:t>
            </a:r>
          </a:p>
        </p:txBody>
      </p:sp>
    </p:spTree>
    <p:extLst>
      <p:ext uri="{BB962C8B-B14F-4D97-AF65-F5344CB8AC3E}">
        <p14:creationId xmlns:p14="http://schemas.microsoft.com/office/powerpoint/2010/main" val="8432157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txBox="1">
            <a:spLocks/>
          </p:cNvSpPr>
          <p:nvPr/>
        </p:nvSpPr>
        <p:spPr bwMode="auto">
          <a:xfrm>
            <a:off x="457200" y="341313"/>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b="1" dirty="0">
                <a:solidFill>
                  <a:schemeClr val="tx1"/>
                </a:solidFill>
                <a:latin typeface="Calibri" pitchFamily="34" charset="0"/>
              </a:rPr>
              <a:t>Why timely diagnosis matters </a:t>
            </a:r>
          </a:p>
        </p:txBody>
      </p:sp>
      <p:grpSp>
        <p:nvGrpSpPr>
          <p:cNvPr id="20" name="Group 19"/>
          <p:cNvGrpSpPr/>
          <p:nvPr/>
        </p:nvGrpSpPr>
        <p:grpSpPr>
          <a:xfrm>
            <a:off x="2195736" y="2005039"/>
            <a:ext cx="4824536" cy="4198577"/>
            <a:chOff x="3750484" y="320735"/>
            <a:chExt cx="3117779" cy="1611293"/>
          </a:xfrm>
          <a:solidFill>
            <a:schemeClr val="accent1">
              <a:lumMod val="40000"/>
              <a:lumOff val="60000"/>
            </a:schemeClr>
          </a:solidFill>
        </p:grpSpPr>
        <p:sp>
          <p:nvSpPr>
            <p:cNvPr id="21" name="Oval 20"/>
            <p:cNvSpPr/>
            <p:nvPr/>
          </p:nvSpPr>
          <p:spPr>
            <a:xfrm>
              <a:off x="3750484" y="320735"/>
              <a:ext cx="3117779" cy="1611293"/>
            </a:xfrm>
            <a:prstGeom prst="ellipse">
              <a:avLst/>
            </a:prstGeom>
            <a:grpFill/>
          </p:spPr>
          <p:style>
            <a:lnRef idx="2">
              <a:schemeClr val="lt1">
                <a:hueOff val="0"/>
                <a:satOff val="0"/>
                <a:lumOff val="0"/>
                <a:alphaOff val="0"/>
              </a:schemeClr>
            </a:lnRef>
            <a:fillRef idx="1">
              <a:scrgbClr r="0" g="0" b="0"/>
            </a:fillRef>
            <a:effectRef idx="0">
              <a:schemeClr val="accent1">
                <a:alpha val="50000"/>
                <a:hueOff val="0"/>
                <a:satOff val="0"/>
                <a:lumOff val="0"/>
                <a:alphaOff val="0"/>
              </a:schemeClr>
            </a:effectRef>
            <a:fontRef idx="minor">
              <a:schemeClr val="tx1"/>
            </a:fontRef>
          </p:style>
        </p:sp>
        <p:sp>
          <p:nvSpPr>
            <p:cNvPr id="22" name="Oval 4"/>
            <p:cNvSpPr/>
            <p:nvPr/>
          </p:nvSpPr>
          <p:spPr>
            <a:xfrm>
              <a:off x="4225699" y="575911"/>
              <a:ext cx="2204603" cy="1139357"/>
            </a:xfrm>
            <a:prstGeom prst="rect">
              <a:avLst/>
            </a:prstGeom>
            <a:grpFill/>
          </p:spPr>
          <p:style>
            <a:lnRef idx="0">
              <a:scrgbClr r="0" g="0" b="0"/>
            </a:lnRef>
            <a:fillRef idx="0">
              <a:scrgbClr r="0" g="0" b="0"/>
            </a:fillRef>
            <a:effectRef idx="0">
              <a:scrgbClr r="0" g="0" b="0"/>
            </a:effectRef>
            <a:fontRef idx="minor">
              <a:schemeClr val="tx1"/>
            </a:fontRef>
          </p:style>
          <p:txBody>
            <a:bodyPr lIns="30480" tIns="30480" rIns="30480" bIns="30480" spcCol="1270" anchor="ctr"/>
            <a:lstStyle/>
            <a:p>
              <a:pPr algn="ctr" defTabSz="1066800">
                <a:lnSpc>
                  <a:spcPct val="90000"/>
                </a:lnSpc>
                <a:spcAft>
                  <a:spcPct val="35000"/>
                </a:spcAft>
                <a:defRPr/>
              </a:pPr>
              <a:r>
                <a:rPr lang="en-GB" sz="3200" b="1" dirty="0">
                  <a:solidFill>
                    <a:srgbClr val="C00000"/>
                  </a:solidFill>
                </a:rPr>
                <a:t>Improving clinical </a:t>
              </a:r>
              <a:r>
                <a:rPr lang="en-GB" sz="3200" b="1" dirty="0" smtClean="0">
                  <a:solidFill>
                    <a:srgbClr val="C00000"/>
                  </a:solidFill>
                </a:rPr>
                <a:t>outcomes </a:t>
              </a:r>
            </a:p>
            <a:p>
              <a:pPr algn="ctr" defTabSz="1066800">
                <a:lnSpc>
                  <a:spcPct val="90000"/>
                </a:lnSpc>
                <a:spcAft>
                  <a:spcPct val="35000"/>
                </a:spcAft>
                <a:defRPr/>
              </a:pPr>
              <a:r>
                <a:rPr lang="en-GB" sz="2800" b="1" dirty="0" smtClean="0">
                  <a:solidFill>
                    <a:srgbClr val="C00000"/>
                  </a:solidFill>
                </a:rPr>
                <a:t>(in at least some patients)</a:t>
              </a:r>
              <a:endParaRPr lang="en-GB" sz="2800" b="1" dirty="0">
                <a:solidFill>
                  <a:srgbClr val="C00000"/>
                </a:solidFill>
              </a:endParaRPr>
            </a:p>
          </p:txBody>
        </p:sp>
      </p:grpSp>
      <p:grpSp>
        <p:nvGrpSpPr>
          <p:cNvPr id="24" name="Group 23"/>
          <p:cNvGrpSpPr/>
          <p:nvPr/>
        </p:nvGrpSpPr>
        <p:grpSpPr>
          <a:xfrm>
            <a:off x="4721036" y="4905655"/>
            <a:ext cx="3620966" cy="1698271"/>
            <a:chOff x="2333090" y="3558312"/>
            <a:chExt cx="3620966" cy="1698271"/>
          </a:xfrm>
          <a:solidFill>
            <a:srgbClr val="4F81BD"/>
          </a:solidFill>
        </p:grpSpPr>
        <p:sp>
          <p:nvSpPr>
            <p:cNvPr id="25" name="Oval 24"/>
            <p:cNvSpPr/>
            <p:nvPr/>
          </p:nvSpPr>
          <p:spPr>
            <a:xfrm>
              <a:off x="2333090" y="3558312"/>
              <a:ext cx="3620966" cy="1698271"/>
            </a:xfrm>
            <a:prstGeom prst="ellipse">
              <a:avLst/>
            </a:prstGeom>
            <a:solidFill>
              <a:srgbClr val="0066CC"/>
            </a:solidFill>
          </p:spPr>
          <p:style>
            <a:lnRef idx="2">
              <a:schemeClr val="lt1">
                <a:hueOff val="0"/>
                <a:satOff val="0"/>
                <a:lumOff val="0"/>
                <a:alphaOff val="0"/>
              </a:schemeClr>
            </a:lnRef>
            <a:fillRef idx="1">
              <a:scrgbClr r="0" g="0" b="0"/>
            </a:fillRef>
            <a:effectRef idx="0">
              <a:schemeClr val="accent1">
                <a:alpha val="50000"/>
                <a:hueOff val="0"/>
                <a:satOff val="0"/>
                <a:lumOff val="0"/>
                <a:alphaOff val="0"/>
              </a:schemeClr>
            </a:effectRef>
            <a:fontRef idx="minor">
              <a:schemeClr val="tx1"/>
            </a:fontRef>
          </p:style>
        </p:sp>
        <p:sp>
          <p:nvSpPr>
            <p:cNvPr id="26" name="Oval 4"/>
            <p:cNvSpPr/>
            <p:nvPr/>
          </p:nvSpPr>
          <p:spPr>
            <a:xfrm>
              <a:off x="2976142" y="3807018"/>
              <a:ext cx="2447636" cy="1200859"/>
            </a:xfrm>
            <a:prstGeom prst="rect">
              <a:avLst/>
            </a:prstGeom>
            <a:solidFill>
              <a:srgbClr val="0066CC"/>
            </a:solidFill>
          </p:spPr>
          <p:style>
            <a:lnRef idx="0">
              <a:scrgbClr r="0" g="0" b="0"/>
            </a:lnRef>
            <a:fillRef idx="0">
              <a:scrgbClr r="0" g="0" b="0"/>
            </a:fillRef>
            <a:effectRef idx="0">
              <a:scrgbClr r="0" g="0" b="0"/>
            </a:effectRef>
            <a:fontRef idx="minor">
              <a:schemeClr val="tx1"/>
            </a:fontRef>
          </p:style>
          <p:txBody>
            <a:bodyPr lIns="30480" tIns="30480" rIns="30480" bIns="30480" spcCol="1270" anchor="ctr"/>
            <a:lstStyle/>
            <a:p>
              <a:pPr algn="ctr" defTabSz="1066800">
                <a:lnSpc>
                  <a:spcPct val="90000"/>
                </a:lnSpc>
                <a:spcAft>
                  <a:spcPct val="35000"/>
                </a:spcAft>
                <a:defRPr/>
              </a:pPr>
              <a:r>
                <a:rPr lang="en-GB" sz="2600" dirty="0">
                  <a:solidFill>
                    <a:schemeClr val="bg1"/>
                  </a:solidFill>
                </a:rPr>
                <a:t>Decreasing medico-legal &amp; other complaints</a:t>
              </a:r>
            </a:p>
          </p:txBody>
        </p:sp>
      </p:grpSp>
      <p:grpSp>
        <p:nvGrpSpPr>
          <p:cNvPr id="27" name="Group 26"/>
          <p:cNvGrpSpPr/>
          <p:nvPr/>
        </p:nvGrpSpPr>
        <p:grpSpPr>
          <a:xfrm>
            <a:off x="323528" y="4672809"/>
            <a:ext cx="3081121" cy="1931117"/>
            <a:chOff x="3750484" y="320735"/>
            <a:chExt cx="3117779" cy="1611293"/>
          </a:xfrm>
          <a:solidFill>
            <a:srgbClr val="0066CC"/>
          </a:solidFill>
        </p:grpSpPr>
        <p:sp>
          <p:nvSpPr>
            <p:cNvPr id="28" name="Oval 27"/>
            <p:cNvSpPr/>
            <p:nvPr/>
          </p:nvSpPr>
          <p:spPr>
            <a:xfrm>
              <a:off x="3750484" y="320735"/>
              <a:ext cx="3117779" cy="1611293"/>
            </a:xfrm>
            <a:prstGeom prst="ellipse">
              <a:avLst/>
            </a:prstGeom>
            <a:grpFill/>
          </p:spPr>
          <p:style>
            <a:lnRef idx="2">
              <a:schemeClr val="lt1">
                <a:hueOff val="0"/>
                <a:satOff val="0"/>
                <a:lumOff val="0"/>
                <a:alphaOff val="0"/>
              </a:schemeClr>
            </a:lnRef>
            <a:fillRef idx="1">
              <a:scrgbClr r="0" g="0" b="0"/>
            </a:fillRef>
            <a:effectRef idx="0">
              <a:schemeClr val="accent1">
                <a:alpha val="50000"/>
                <a:hueOff val="0"/>
                <a:satOff val="0"/>
                <a:lumOff val="0"/>
                <a:alphaOff val="0"/>
              </a:schemeClr>
            </a:effectRef>
            <a:fontRef idx="minor">
              <a:schemeClr val="tx1"/>
            </a:fontRef>
          </p:style>
        </p:sp>
        <p:sp>
          <p:nvSpPr>
            <p:cNvPr id="29" name="Oval 4"/>
            <p:cNvSpPr/>
            <p:nvPr/>
          </p:nvSpPr>
          <p:spPr>
            <a:xfrm>
              <a:off x="4207072" y="556703"/>
              <a:ext cx="2204603" cy="1139357"/>
            </a:xfrm>
            <a:prstGeom prst="rect">
              <a:avLst/>
            </a:prstGeom>
            <a:grpFill/>
          </p:spPr>
          <p:style>
            <a:lnRef idx="0">
              <a:scrgbClr r="0" g="0" b="0"/>
            </a:lnRef>
            <a:fillRef idx="0">
              <a:scrgbClr r="0" g="0" b="0"/>
            </a:fillRef>
            <a:effectRef idx="0">
              <a:scrgbClr r="0" g="0" b="0"/>
            </a:effectRef>
            <a:fontRef idx="minor">
              <a:schemeClr val="tx1"/>
            </a:fontRef>
          </p:style>
          <p:txBody>
            <a:bodyPr lIns="30480" tIns="30480" rIns="30480" bIns="30480" spcCol="1270" anchor="ctr"/>
            <a:lstStyle/>
            <a:p>
              <a:pPr algn="ctr" defTabSz="1066800">
                <a:lnSpc>
                  <a:spcPct val="90000"/>
                </a:lnSpc>
                <a:spcAft>
                  <a:spcPct val="35000"/>
                </a:spcAft>
                <a:defRPr/>
              </a:pPr>
              <a:r>
                <a:rPr lang="en-GB" sz="2400" dirty="0">
                  <a:solidFill>
                    <a:schemeClr val="bg1"/>
                  </a:solidFill>
                </a:rPr>
                <a:t> </a:t>
              </a:r>
              <a:r>
                <a:rPr lang="en-GB" sz="2600" dirty="0">
                  <a:solidFill>
                    <a:schemeClr val="bg1"/>
                  </a:solidFill>
                </a:rPr>
                <a:t>Increasing efficiency / cost-effectiveness</a:t>
              </a:r>
            </a:p>
          </p:txBody>
        </p:sp>
      </p:grpSp>
      <p:grpSp>
        <p:nvGrpSpPr>
          <p:cNvPr id="32" name="Group 31"/>
          <p:cNvGrpSpPr/>
          <p:nvPr/>
        </p:nvGrpSpPr>
        <p:grpSpPr>
          <a:xfrm>
            <a:off x="2555776" y="1268760"/>
            <a:ext cx="3587291" cy="1472559"/>
            <a:chOff x="3750484" y="320735"/>
            <a:chExt cx="3117779" cy="1611293"/>
          </a:xfrm>
          <a:solidFill>
            <a:srgbClr val="0066CC"/>
          </a:solidFill>
        </p:grpSpPr>
        <p:sp>
          <p:nvSpPr>
            <p:cNvPr id="33" name="Oval 32"/>
            <p:cNvSpPr/>
            <p:nvPr/>
          </p:nvSpPr>
          <p:spPr>
            <a:xfrm>
              <a:off x="3750484" y="320735"/>
              <a:ext cx="3117779" cy="1611293"/>
            </a:xfrm>
            <a:prstGeom prst="ellipse">
              <a:avLst/>
            </a:prstGeom>
            <a:grpFill/>
          </p:spPr>
          <p:style>
            <a:lnRef idx="2">
              <a:schemeClr val="lt1">
                <a:hueOff val="0"/>
                <a:satOff val="0"/>
                <a:lumOff val="0"/>
                <a:alphaOff val="0"/>
              </a:schemeClr>
            </a:lnRef>
            <a:fillRef idx="1">
              <a:scrgbClr r="0" g="0" b="0"/>
            </a:fillRef>
            <a:effectRef idx="0">
              <a:schemeClr val="accent1">
                <a:alpha val="50000"/>
                <a:hueOff val="0"/>
                <a:satOff val="0"/>
                <a:lumOff val="0"/>
                <a:alphaOff val="0"/>
              </a:schemeClr>
            </a:effectRef>
            <a:fontRef idx="minor">
              <a:schemeClr val="tx1"/>
            </a:fontRef>
          </p:style>
        </p:sp>
        <p:sp>
          <p:nvSpPr>
            <p:cNvPr id="34" name="Oval 4"/>
            <p:cNvSpPr/>
            <p:nvPr/>
          </p:nvSpPr>
          <p:spPr>
            <a:xfrm>
              <a:off x="4207072" y="556703"/>
              <a:ext cx="2204603" cy="1139357"/>
            </a:xfrm>
            <a:prstGeom prst="rect">
              <a:avLst/>
            </a:prstGeom>
            <a:grpFill/>
          </p:spPr>
          <p:style>
            <a:lnRef idx="0">
              <a:scrgbClr r="0" g="0" b="0"/>
            </a:lnRef>
            <a:fillRef idx="0">
              <a:scrgbClr r="0" g="0" b="0"/>
            </a:fillRef>
            <a:effectRef idx="0">
              <a:scrgbClr r="0" g="0" b="0"/>
            </a:effectRef>
            <a:fontRef idx="minor">
              <a:schemeClr val="tx1"/>
            </a:fontRef>
          </p:style>
          <p:txBody>
            <a:bodyPr lIns="30480" tIns="30480" rIns="30480" bIns="30480" spcCol="1270" anchor="ctr"/>
            <a:lstStyle/>
            <a:p>
              <a:pPr algn="ctr" defTabSz="1066800">
                <a:lnSpc>
                  <a:spcPct val="90000"/>
                </a:lnSpc>
                <a:spcAft>
                  <a:spcPct val="35000"/>
                </a:spcAft>
                <a:defRPr/>
              </a:pPr>
              <a:r>
                <a:rPr lang="en-GB" sz="2600" dirty="0">
                  <a:solidFill>
                    <a:schemeClr val="bg1"/>
                  </a:solidFill>
                </a:rPr>
                <a:t>Improving patient experience</a:t>
              </a:r>
            </a:p>
          </p:txBody>
        </p:sp>
      </p:grpSp>
    </p:spTree>
    <p:extLst>
      <p:ext uri="{BB962C8B-B14F-4D97-AF65-F5344CB8AC3E}">
        <p14:creationId xmlns:p14="http://schemas.microsoft.com/office/powerpoint/2010/main" val="34447115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5125" y="1565275"/>
            <a:ext cx="8188325" cy="544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Left Brace 5"/>
          <p:cNvSpPr/>
          <p:nvPr/>
        </p:nvSpPr>
        <p:spPr>
          <a:xfrm rot="5400000">
            <a:off x="3443288" y="-238125"/>
            <a:ext cx="241300" cy="4464050"/>
          </a:xfrm>
          <a:prstGeom prst="leftBrace">
            <a:avLst/>
          </a:prstGeom>
          <a:ln w="38100"/>
        </p:spPr>
        <p:style>
          <a:lnRef idx="1">
            <a:schemeClr val="accent2"/>
          </a:lnRef>
          <a:fillRef idx="0">
            <a:schemeClr val="accent2"/>
          </a:fillRef>
          <a:effectRef idx="0">
            <a:schemeClr val="accent2"/>
          </a:effectRef>
          <a:fontRef idx="minor">
            <a:schemeClr val="tx1"/>
          </a:fontRef>
        </p:style>
        <p:txBody>
          <a:bodyPr anchor="ctr"/>
          <a:lstStyle/>
          <a:p>
            <a:pPr algn="ctr" fontAlgn="auto">
              <a:spcBef>
                <a:spcPts val="0"/>
              </a:spcBef>
              <a:spcAft>
                <a:spcPts val="0"/>
              </a:spcAft>
              <a:defRPr/>
            </a:pPr>
            <a:endParaRPr lang="en-GB">
              <a:solidFill>
                <a:prstClr val="black"/>
              </a:solidFill>
            </a:endParaRPr>
          </a:p>
        </p:txBody>
      </p:sp>
      <p:sp>
        <p:nvSpPr>
          <p:cNvPr id="7" name="Left Brace 6"/>
          <p:cNvSpPr/>
          <p:nvPr/>
        </p:nvSpPr>
        <p:spPr>
          <a:xfrm rot="5400000">
            <a:off x="7093745" y="891381"/>
            <a:ext cx="214312" cy="2232025"/>
          </a:xfrm>
          <a:prstGeom prst="leftBrace">
            <a:avLst/>
          </a:prstGeom>
          <a:ln w="38100"/>
        </p:spPr>
        <p:style>
          <a:lnRef idx="1">
            <a:schemeClr val="accent2"/>
          </a:lnRef>
          <a:fillRef idx="0">
            <a:schemeClr val="accent2"/>
          </a:fillRef>
          <a:effectRef idx="0">
            <a:schemeClr val="accent2"/>
          </a:effectRef>
          <a:fontRef idx="minor">
            <a:schemeClr val="tx1"/>
          </a:fontRef>
        </p:style>
        <p:txBody>
          <a:bodyPr anchor="ctr"/>
          <a:lstStyle/>
          <a:p>
            <a:pPr algn="ctr" fontAlgn="auto">
              <a:spcBef>
                <a:spcPts val="0"/>
              </a:spcBef>
              <a:spcAft>
                <a:spcPts val="0"/>
              </a:spcAft>
              <a:defRPr/>
            </a:pPr>
            <a:endParaRPr lang="en-GB">
              <a:solidFill>
                <a:prstClr val="black"/>
              </a:solidFill>
            </a:endParaRPr>
          </a:p>
        </p:txBody>
      </p:sp>
      <p:sp>
        <p:nvSpPr>
          <p:cNvPr id="55301" name="TextBox 2"/>
          <p:cNvSpPr txBox="1">
            <a:spLocks noChangeArrowheads="1"/>
          </p:cNvSpPr>
          <p:nvPr/>
        </p:nvSpPr>
        <p:spPr bwMode="auto">
          <a:xfrm>
            <a:off x="1835150" y="1546225"/>
            <a:ext cx="3384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400" i="1">
                <a:solidFill>
                  <a:srgbClr val="C00000"/>
                </a:solidFill>
                <a:latin typeface="Calibri" pitchFamily="34" charset="0"/>
              </a:rPr>
              <a:t>Evaluative questions</a:t>
            </a:r>
          </a:p>
        </p:txBody>
      </p:sp>
      <p:sp>
        <p:nvSpPr>
          <p:cNvPr id="55302" name="TextBox 8"/>
          <p:cNvSpPr txBox="1">
            <a:spLocks noChangeArrowheads="1"/>
          </p:cNvSpPr>
          <p:nvPr/>
        </p:nvSpPr>
        <p:spPr bwMode="auto">
          <a:xfrm>
            <a:off x="6051550" y="1579563"/>
            <a:ext cx="267811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400" i="1">
                <a:solidFill>
                  <a:srgbClr val="C00000"/>
                </a:solidFill>
                <a:latin typeface="Calibri" pitchFamily="34" charset="0"/>
              </a:rPr>
              <a:t>Report questions</a:t>
            </a:r>
          </a:p>
        </p:txBody>
      </p:sp>
      <p:sp>
        <p:nvSpPr>
          <p:cNvPr id="55303" name="TextBox 4"/>
          <p:cNvSpPr txBox="1">
            <a:spLocks noChangeArrowheads="1"/>
          </p:cNvSpPr>
          <p:nvPr/>
        </p:nvSpPr>
        <p:spPr bwMode="auto">
          <a:xfrm>
            <a:off x="250825" y="253563"/>
            <a:ext cx="8569648"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600" b="1" dirty="0">
                <a:solidFill>
                  <a:schemeClr val="tx1"/>
                </a:solidFill>
                <a:latin typeface="Calibri" pitchFamily="34" charset="0"/>
              </a:rPr>
              <a:t>Odds ratios </a:t>
            </a:r>
            <a:r>
              <a:rPr lang="en-GB" altLang="en-US" sz="2600" b="1" dirty="0" smtClean="0">
                <a:solidFill>
                  <a:schemeClr val="tx1"/>
                </a:solidFill>
                <a:latin typeface="Calibri" pitchFamily="34" charset="0"/>
              </a:rPr>
              <a:t>for </a:t>
            </a:r>
            <a:r>
              <a:rPr lang="en-GB" altLang="en-US" sz="2600" b="1" dirty="0">
                <a:solidFill>
                  <a:schemeClr val="tx1"/>
                </a:solidFill>
                <a:latin typeface="Calibri" pitchFamily="34" charset="0"/>
              </a:rPr>
              <a:t>negative </a:t>
            </a:r>
            <a:r>
              <a:rPr lang="en-GB" altLang="en-US" sz="2600" b="1" dirty="0" smtClean="0">
                <a:solidFill>
                  <a:schemeClr val="tx1"/>
                </a:solidFill>
                <a:latin typeface="Calibri" pitchFamily="34" charset="0"/>
              </a:rPr>
              <a:t>experience of subsequent cancer care </a:t>
            </a:r>
            <a:r>
              <a:rPr lang="en-GB" altLang="en-US" sz="2600" b="1" dirty="0">
                <a:solidFill>
                  <a:schemeClr val="tx1"/>
                </a:solidFill>
                <a:latin typeface="Calibri" pitchFamily="34" charset="0"/>
              </a:rPr>
              <a:t>for </a:t>
            </a:r>
            <a:r>
              <a:rPr lang="en-GB" altLang="en-US" sz="2600" b="1" dirty="0" smtClean="0">
                <a:solidFill>
                  <a:schemeClr val="tx1"/>
                </a:solidFill>
                <a:latin typeface="Calibri" pitchFamily="34" charset="0"/>
              </a:rPr>
              <a:t>cancer patients </a:t>
            </a:r>
            <a:r>
              <a:rPr lang="en-GB" altLang="en-US" sz="2600" b="1" dirty="0">
                <a:solidFill>
                  <a:schemeClr val="tx1"/>
                </a:solidFill>
                <a:latin typeface="Calibri" pitchFamily="34" charset="0"/>
              </a:rPr>
              <a:t>with 3+ pre-diagnostic consultations with a </a:t>
            </a:r>
            <a:r>
              <a:rPr lang="en-GB" altLang="en-US" sz="2600" b="1" dirty="0" smtClean="0">
                <a:solidFill>
                  <a:schemeClr val="tx1"/>
                </a:solidFill>
                <a:latin typeface="Calibri" pitchFamily="34" charset="0"/>
              </a:rPr>
              <a:t>general practitioner</a:t>
            </a:r>
            <a:endParaRPr lang="en-GB" altLang="en-US" sz="2600" b="1" dirty="0">
              <a:solidFill>
                <a:schemeClr val="tx1"/>
              </a:solidFill>
              <a:latin typeface="Calibri" pitchFamily="34" charset="0"/>
            </a:endParaRPr>
          </a:p>
        </p:txBody>
      </p:sp>
      <p:sp>
        <p:nvSpPr>
          <p:cNvPr id="8" name="TextBox 7"/>
          <p:cNvSpPr txBox="1"/>
          <p:nvPr/>
        </p:nvSpPr>
        <p:spPr>
          <a:xfrm>
            <a:off x="1979712" y="6381750"/>
            <a:ext cx="7164288" cy="369332"/>
          </a:xfrm>
          <a:prstGeom prst="rect">
            <a:avLst/>
          </a:prstGeom>
          <a:noFill/>
        </p:spPr>
        <p:txBody>
          <a:bodyPr wrap="square" rtlCol="0">
            <a:spAutoFit/>
          </a:bodyPr>
          <a:lstStyle/>
          <a:p>
            <a:r>
              <a:rPr lang="en-GB" dirty="0" err="1" smtClean="0">
                <a:solidFill>
                  <a:srgbClr val="002060"/>
                </a:solidFill>
              </a:rPr>
              <a:t>Mendonca</a:t>
            </a:r>
            <a:r>
              <a:rPr lang="en-GB" dirty="0" smtClean="0">
                <a:solidFill>
                  <a:srgbClr val="002060"/>
                </a:solidFill>
              </a:rPr>
              <a:t>, Abel, Saunders, Wardle, </a:t>
            </a:r>
            <a:r>
              <a:rPr lang="en-GB" dirty="0" err="1" smtClean="0">
                <a:solidFill>
                  <a:srgbClr val="002060"/>
                </a:solidFill>
              </a:rPr>
              <a:t>Lyratzopoulos</a:t>
            </a:r>
            <a:r>
              <a:rPr lang="en-GB" dirty="0" smtClean="0">
                <a:solidFill>
                  <a:srgbClr val="002060"/>
                </a:solidFill>
              </a:rPr>
              <a:t>, </a:t>
            </a:r>
            <a:r>
              <a:rPr lang="en-GB" dirty="0" err="1" smtClean="0">
                <a:solidFill>
                  <a:srgbClr val="002060"/>
                </a:solidFill>
              </a:rPr>
              <a:t>Eur</a:t>
            </a:r>
            <a:r>
              <a:rPr lang="en-GB" dirty="0" smtClean="0">
                <a:solidFill>
                  <a:srgbClr val="002060"/>
                </a:solidFill>
              </a:rPr>
              <a:t> J Cancer Care, 2015</a:t>
            </a:r>
            <a:endParaRPr lang="en-GB" dirty="0">
              <a:solidFill>
                <a:srgbClr val="002060"/>
              </a:solidFill>
            </a:endParaRPr>
          </a:p>
        </p:txBody>
      </p:sp>
    </p:spTree>
    <p:extLst>
      <p:ext uri="{BB962C8B-B14F-4D97-AF65-F5344CB8AC3E}">
        <p14:creationId xmlns:p14="http://schemas.microsoft.com/office/powerpoint/2010/main" val="11987807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5125" y="1565275"/>
            <a:ext cx="8188325" cy="544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val 1"/>
          <p:cNvSpPr/>
          <p:nvPr/>
        </p:nvSpPr>
        <p:spPr>
          <a:xfrm>
            <a:off x="684213" y="2114550"/>
            <a:ext cx="2374900" cy="4267200"/>
          </a:xfrm>
          <a:prstGeom prst="ellipse">
            <a:avLst/>
          </a:prstGeom>
          <a:solidFill>
            <a:schemeClr val="bg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C00000"/>
              </a:solidFill>
            </a:endParaRPr>
          </a:p>
        </p:txBody>
      </p:sp>
      <p:sp>
        <p:nvSpPr>
          <p:cNvPr id="9" name="Oval 8"/>
          <p:cNvSpPr/>
          <p:nvPr/>
        </p:nvSpPr>
        <p:spPr>
          <a:xfrm>
            <a:off x="5651500" y="2114550"/>
            <a:ext cx="1296988" cy="4267200"/>
          </a:xfrm>
          <a:prstGeom prst="ellipse">
            <a:avLst/>
          </a:prstGeom>
          <a:solidFill>
            <a:schemeClr val="bg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C00000"/>
              </a:solidFill>
            </a:endParaRPr>
          </a:p>
        </p:txBody>
      </p:sp>
      <p:sp>
        <p:nvSpPr>
          <p:cNvPr id="56325" name="TextBox 3"/>
          <p:cNvSpPr txBox="1">
            <a:spLocks noChangeArrowheads="1"/>
          </p:cNvSpPr>
          <p:nvPr/>
        </p:nvSpPr>
        <p:spPr bwMode="auto">
          <a:xfrm>
            <a:off x="365125" y="365125"/>
            <a:ext cx="84550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400" b="1" dirty="0">
                <a:solidFill>
                  <a:schemeClr val="tx1"/>
                </a:solidFill>
                <a:latin typeface="Calibri" pitchFamily="34" charset="0"/>
              </a:rPr>
              <a:t>Stronger associations for aspects of subsequent care </a:t>
            </a:r>
            <a:r>
              <a:rPr lang="en-GB" altLang="en-US" sz="2400" b="1" i="1" dirty="0">
                <a:solidFill>
                  <a:schemeClr val="tx1"/>
                </a:solidFill>
                <a:latin typeface="Calibri" pitchFamily="34" charset="0"/>
              </a:rPr>
              <a:t>relating to</a:t>
            </a:r>
            <a:r>
              <a:rPr lang="en-GB" altLang="en-US" sz="2400" b="1" dirty="0">
                <a:solidFill>
                  <a:schemeClr val="tx1"/>
                </a:solidFill>
                <a:latin typeface="Calibri" pitchFamily="34" charset="0"/>
              </a:rPr>
              <a:t> / </a:t>
            </a:r>
            <a:r>
              <a:rPr lang="en-GB" altLang="en-US" sz="2400" b="1" i="1" dirty="0">
                <a:solidFill>
                  <a:schemeClr val="tx1"/>
                </a:solidFill>
                <a:latin typeface="Calibri" pitchFamily="34" charset="0"/>
              </a:rPr>
              <a:t>involving</a:t>
            </a:r>
            <a:r>
              <a:rPr lang="en-GB" altLang="en-US" sz="2400" b="1" dirty="0">
                <a:solidFill>
                  <a:schemeClr val="tx1"/>
                </a:solidFill>
                <a:latin typeface="Calibri" pitchFamily="34" charset="0"/>
              </a:rPr>
              <a:t> primary care…</a:t>
            </a:r>
          </a:p>
          <a:p>
            <a:pPr eaLnBrk="1" hangingPunct="1">
              <a:spcBef>
                <a:spcPct val="0"/>
              </a:spcBef>
              <a:buFontTx/>
              <a:buNone/>
            </a:pPr>
            <a:r>
              <a:rPr lang="en-GB" altLang="en-US" sz="2400" b="1" dirty="0">
                <a:solidFill>
                  <a:schemeClr val="tx1"/>
                </a:solidFill>
                <a:latin typeface="Calibri" pitchFamily="34" charset="0"/>
              </a:rPr>
              <a:t>….but still detectable associations on hospital care processes</a:t>
            </a:r>
          </a:p>
        </p:txBody>
      </p:sp>
      <p:sp>
        <p:nvSpPr>
          <p:cNvPr id="3" name="TextBox 2"/>
          <p:cNvSpPr txBox="1"/>
          <p:nvPr/>
        </p:nvSpPr>
        <p:spPr>
          <a:xfrm>
            <a:off x="1979712" y="6381750"/>
            <a:ext cx="7164288" cy="369332"/>
          </a:xfrm>
          <a:prstGeom prst="rect">
            <a:avLst/>
          </a:prstGeom>
          <a:noFill/>
        </p:spPr>
        <p:txBody>
          <a:bodyPr wrap="square" rtlCol="0">
            <a:spAutoFit/>
          </a:bodyPr>
          <a:lstStyle/>
          <a:p>
            <a:r>
              <a:rPr lang="en-GB" dirty="0" err="1" smtClean="0">
                <a:solidFill>
                  <a:srgbClr val="002060"/>
                </a:solidFill>
              </a:rPr>
              <a:t>Mendonca</a:t>
            </a:r>
            <a:r>
              <a:rPr lang="en-GB" dirty="0" smtClean="0">
                <a:solidFill>
                  <a:srgbClr val="002060"/>
                </a:solidFill>
              </a:rPr>
              <a:t>, Abel, Saunders, Wardle, </a:t>
            </a:r>
            <a:r>
              <a:rPr lang="en-GB" dirty="0" err="1" smtClean="0">
                <a:solidFill>
                  <a:srgbClr val="002060"/>
                </a:solidFill>
              </a:rPr>
              <a:t>Lyratzopoulos</a:t>
            </a:r>
            <a:r>
              <a:rPr lang="en-GB" dirty="0" smtClean="0">
                <a:solidFill>
                  <a:srgbClr val="002060"/>
                </a:solidFill>
              </a:rPr>
              <a:t>, </a:t>
            </a:r>
            <a:r>
              <a:rPr lang="en-GB" dirty="0" err="1" smtClean="0">
                <a:solidFill>
                  <a:srgbClr val="002060"/>
                </a:solidFill>
              </a:rPr>
              <a:t>Eur</a:t>
            </a:r>
            <a:r>
              <a:rPr lang="en-GB" dirty="0" smtClean="0">
                <a:solidFill>
                  <a:srgbClr val="002060"/>
                </a:solidFill>
              </a:rPr>
              <a:t> J Cancer Care, 2015</a:t>
            </a:r>
            <a:endParaRPr lang="en-GB" dirty="0">
              <a:solidFill>
                <a:srgbClr val="002060"/>
              </a:solidFill>
            </a:endParaRPr>
          </a:p>
        </p:txBody>
      </p:sp>
    </p:spTree>
    <p:extLst>
      <p:ext uri="{BB962C8B-B14F-4D97-AF65-F5344CB8AC3E}">
        <p14:creationId xmlns:p14="http://schemas.microsoft.com/office/powerpoint/2010/main" val="31852756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p:cNvSpPr>
            <a:spLocks noGrp="1"/>
          </p:cNvSpPr>
          <p:nvPr>
            <p:ph idx="1"/>
          </p:nvPr>
        </p:nvSpPr>
        <p:spPr>
          <a:xfrm>
            <a:off x="327025" y="1628800"/>
            <a:ext cx="8489950" cy="4968552"/>
          </a:xfrm>
        </p:spPr>
        <p:txBody>
          <a:bodyPr>
            <a:normAutofit/>
          </a:bodyPr>
          <a:lstStyle/>
          <a:p>
            <a:endParaRPr lang="en-GB" altLang="en-US" dirty="0" smtClean="0"/>
          </a:p>
          <a:p>
            <a:endParaRPr lang="en-GB" altLang="en-US" dirty="0"/>
          </a:p>
          <a:p>
            <a:endParaRPr lang="en-GB" altLang="en-US" dirty="0" smtClean="0"/>
          </a:p>
          <a:p>
            <a:r>
              <a:rPr lang="en-GB" altLang="en-US" dirty="0" smtClean="0"/>
              <a:t>Learning from person-level variation in measures / markers of diagnostic timeliness</a:t>
            </a:r>
          </a:p>
        </p:txBody>
      </p:sp>
      <p:sp>
        <p:nvSpPr>
          <p:cNvPr id="4099" name="TextBox 2"/>
          <p:cNvSpPr txBox="1">
            <a:spLocks noChangeArrowheads="1"/>
          </p:cNvSpPr>
          <p:nvPr/>
        </p:nvSpPr>
        <p:spPr bwMode="auto">
          <a:xfrm>
            <a:off x="611188" y="616960"/>
            <a:ext cx="7921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4000" b="1" dirty="0">
                <a:solidFill>
                  <a:schemeClr val="tx1"/>
                </a:solidFill>
              </a:rPr>
              <a:t>Table of contents</a:t>
            </a:r>
          </a:p>
        </p:txBody>
      </p:sp>
    </p:spTree>
    <p:extLst>
      <p:ext uri="{BB962C8B-B14F-4D97-AF65-F5344CB8AC3E}">
        <p14:creationId xmlns:p14="http://schemas.microsoft.com/office/powerpoint/2010/main" val="28792581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a:spLocks noChangeArrowheads="1"/>
          </p:cNvSpPr>
          <p:nvPr/>
        </p:nvSpPr>
        <p:spPr bwMode="auto">
          <a:xfrm>
            <a:off x="539751" y="2420938"/>
            <a:ext cx="8208714"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3400" dirty="0">
                <a:solidFill>
                  <a:srgbClr val="C00000"/>
                </a:solidFill>
                <a:latin typeface="Calibri" pitchFamily="34" charset="0"/>
              </a:rPr>
              <a:t>The epidemiology of the </a:t>
            </a:r>
          </a:p>
          <a:p>
            <a:pPr algn="ctr" eaLnBrk="1" hangingPunct="1">
              <a:spcBef>
                <a:spcPct val="0"/>
              </a:spcBef>
              <a:buFontTx/>
              <a:buNone/>
            </a:pPr>
            <a:r>
              <a:rPr lang="en-GB" altLang="en-US" sz="3400" dirty="0">
                <a:solidFill>
                  <a:srgbClr val="C00000"/>
                </a:solidFill>
                <a:latin typeface="Calibri" pitchFamily="34" charset="0"/>
              </a:rPr>
              <a:t>primary care interval and </a:t>
            </a:r>
          </a:p>
          <a:p>
            <a:pPr algn="ctr" eaLnBrk="1" hangingPunct="1">
              <a:spcBef>
                <a:spcPct val="0"/>
              </a:spcBef>
              <a:buFontTx/>
              <a:buNone/>
            </a:pPr>
            <a:r>
              <a:rPr lang="en-GB" altLang="en-US" sz="3400" dirty="0">
                <a:solidFill>
                  <a:srgbClr val="C00000"/>
                </a:solidFill>
                <a:latin typeface="Calibri" pitchFamily="34" charset="0"/>
              </a:rPr>
              <a:t>‘number of pre-referral consultations’</a:t>
            </a:r>
          </a:p>
        </p:txBody>
      </p:sp>
    </p:spTree>
    <p:extLst>
      <p:ext uri="{BB962C8B-B14F-4D97-AF65-F5344CB8AC3E}">
        <p14:creationId xmlns:p14="http://schemas.microsoft.com/office/powerpoint/2010/main" val="39881707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0" y="692150"/>
            <a:ext cx="9144000" cy="423863"/>
          </a:xfrm>
        </p:spPr>
        <p:txBody>
          <a:bodyPr>
            <a:normAutofit fontScale="90000"/>
          </a:bodyPr>
          <a:lstStyle/>
          <a:p>
            <a:pPr algn="ctr" eaLnBrk="1" hangingPunct="1"/>
            <a:r>
              <a:rPr lang="en-GB" altLang="en-US" sz="3200" b="1" dirty="0" smtClean="0">
                <a:solidFill>
                  <a:schemeClr val="tx1"/>
                </a:solidFill>
              </a:rPr>
              <a:t>Cancer (all cancers) patients referred to hospital for specialist investigation after…</a:t>
            </a:r>
          </a:p>
        </p:txBody>
      </p:sp>
      <p:sp>
        <p:nvSpPr>
          <p:cNvPr id="20483" name="Rectangle 3"/>
          <p:cNvSpPr>
            <a:spLocks noGrp="1" noChangeArrowheads="1"/>
          </p:cNvSpPr>
          <p:nvPr>
            <p:ph type="body" idx="1"/>
          </p:nvPr>
        </p:nvSpPr>
        <p:spPr>
          <a:xfrm>
            <a:off x="539750" y="1844675"/>
            <a:ext cx="8229600" cy="4318000"/>
          </a:xfrm>
        </p:spPr>
        <p:txBody>
          <a:bodyPr/>
          <a:lstStyle/>
          <a:p>
            <a:pPr marL="0" indent="0" eaLnBrk="1" hangingPunct="1">
              <a:buFontTx/>
              <a:buNone/>
            </a:pPr>
            <a:r>
              <a:rPr lang="en-GB" altLang="en-US" sz="3600" smtClean="0">
                <a:solidFill>
                  <a:schemeClr val="tx1"/>
                </a:solidFill>
              </a:rPr>
              <a:t>1 consultation		</a:t>
            </a:r>
            <a:r>
              <a:rPr lang="en-GB" altLang="en-US" sz="3600" b="1" smtClean="0">
                <a:solidFill>
                  <a:schemeClr val="tx1"/>
                </a:solidFill>
              </a:rPr>
              <a:t>58%</a:t>
            </a:r>
            <a:r>
              <a:rPr lang="en-GB" altLang="en-US" sz="3600" smtClean="0">
                <a:solidFill>
                  <a:schemeClr val="tx1"/>
                </a:solidFill>
              </a:rPr>
              <a:t> (7,499) </a:t>
            </a:r>
          </a:p>
          <a:p>
            <a:pPr marL="0" indent="0" eaLnBrk="1" hangingPunct="1">
              <a:buFontTx/>
              <a:buNone/>
            </a:pPr>
            <a:r>
              <a:rPr lang="en-GB" altLang="en-US" sz="3600" smtClean="0">
                <a:solidFill>
                  <a:schemeClr val="tx1"/>
                </a:solidFill>
              </a:rPr>
              <a:t>2 consultations 	</a:t>
            </a:r>
            <a:r>
              <a:rPr lang="en-GB" altLang="en-US" sz="3600" b="1" smtClean="0">
                <a:solidFill>
                  <a:schemeClr val="tx1"/>
                </a:solidFill>
              </a:rPr>
              <a:t>25%</a:t>
            </a:r>
            <a:r>
              <a:rPr lang="en-GB" altLang="en-US" sz="3600" smtClean="0">
                <a:solidFill>
                  <a:schemeClr val="tx1"/>
                </a:solidFill>
              </a:rPr>
              <a:t> (3,202) </a:t>
            </a:r>
          </a:p>
          <a:p>
            <a:pPr marL="0" indent="0" eaLnBrk="1" hangingPunct="1">
              <a:buFontTx/>
              <a:buNone/>
            </a:pPr>
            <a:endParaRPr lang="en-GB" altLang="en-US" sz="3600" smtClean="0">
              <a:solidFill>
                <a:schemeClr val="tx1"/>
              </a:solidFill>
            </a:endParaRPr>
          </a:p>
          <a:p>
            <a:pPr marL="0" indent="0" eaLnBrk="1" hangingPunct="1">
              <a:buFontTx/>
              <a:buNone/>
            </a:pPr>
            <a:r>
              <a:rPr lang="en-GB" altLang="en-US" sz="3600" smtClean="0">
                <a:solidFill>
                  <a:schemeClr val="tx1"/>
                </a:solidFill>
              </a:rPr>
              <a:t>3 consultations 	  </a:t>
            </a:r>
            <a:r>
              <a:rPr lang="en-GB" altLang="en-US" sz="3600" b="1" smtClean="0">
                <a:solidFill>
                  <a:schemeClr val="tx1"/>
                </a:solidFill>
              </a:rPr>
              <a:t>9%</a:t>
            </a:r>
            <a:r>
              <a:rPr lang="en-GB" altLang="en-US" sz="3600" smtClean="0">
                <a:solidFill>
                  <a:schemeClr val="tx1"/>
                </a:solidFill>
              </a:rPr>
              <a:t> (1,195) </a:t>
            </a:r>
          </a:p>
          <a:p>
            <a:pPr marL="0" indent="0" eaLnBrk="1" hangingPunct="1">
              <a:buFontTx/>
              <a:buNone/>
            </a:pPr>
            <a:r>
              <a:rPr lang="en-GB" altLang="en-US" sz="3600" smtClean="0">
                <a:solidFill>
                  <a:schemeClr val="tx1"/>
                </a:solidFill>
              </a:rPr>
              <a:t>4 consultations 	  </a:t>
            </a:r>
            <a:r>
              <a:rPr lang="en-GB" altLang="en-US" sz="3600" b="1" smtClean="0">
                <a:solidFill>
                  <a:schemeClr val="tx1"/>
                </a:solidFill>
              </a:rPr>
              <a:t>4%</a:t>
            </a:r>
            <a:r>
              <a:rPr lang="en-GB" altLang="en-US" sz="3600" smtClean="0">
                <a:solidFill>
                  <a:schemeClr val="tx1"/>
                </a:solidFill>
              </a:rPr>
              <a:t>    (511)</a:t>
            </a:r>
          </a:p>
          <a:p>
            <a:pPr marL="0" indent="0" eaLnBrk="1" hangingPunct="1">
              <a:buFontTx/>
              <a:buNone/>
            </a:pPr>
            <a:r>
              <a:rPr lang="en-GB" altLang="en-US" sz="3600" smtClean="0">
                <a:solidFill>
                  <a:schemeClr val="tx1"/>
                </a:solidFill>
              </a:rPr>
              <a:t>5+ consultations 	  </a:t>
            </a:r>
            <a:r>
              <a:rPr lang="en-GB" altLang="en-US" sz="3600" b="1" smtClean="0">
                <a:solidFill>
                  <a:schemeClr val="tx1"/>
                </a:solidFill>
              </a:rPr>
              <a:t>5%</a:t>
            </a:r>
            <a:r>
              <a:rPr lang="en-GB" altLang="en-US" sz="3600" smtClean="0">
                <a:solidFill>
                  <a:schemeClr val="tx1"/>
                </a:solidFill>
              </a:rPr>
              <a:t>    (628)</a:t>
            </a:r>
          </a:p>
        </p:txBody>
      </p:sp>
      <p:sp>
        <p:nvSpPr>
          <p:cNvPr id="20484" name="Line 4"/>
          <p:cNvSpPr>
            <a:spLocks noChangeShapeType="1"/>
          </p:cNvSpPr>
          <p:nvPr/>
        </p:nvSpPr>
        <p:spPr bwMode="auto">
          <a:xfrm>
            <a:off x="6227763" y="1898650"/>
            <a:ext cx="504825" cy="0"/>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0485" name="Line 5"/>
          <p:cNvSpPr>
            <a:spLocks noChangeShapeType="1"/>
          </p:cNvSpPr>
          <p:nvPr/>
        </p:nvSpPr>
        <p:spPr bwMode="auto">
          <a:xfrm flipH="1">
            <a:off x="6731000" y="1898650"/>
            <a:ext cx="1588" cy="1243013"/>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0486" name="Line 6"/>
          <p:cNvSpPr>
            <a:spLocks noChangeShapeType="1"/>
          </p:cNvSpPr>
          <p:nvPr/>
        </p:nvSpPr>
        <p:spPr bwMode="auto">
          <a:xfrm>
            <a:off x="6227763" y="3141663"/>
            <a:ext cx="504825" cy="0"/>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0487" name="Text Box 7"/>
          <p:cNvSpPr txBox="1">
            <a:spLocks noChangeArrowheads="1"/>
          </p:cNvSpPr>
          <p:nvPr/>
        </p:nvSpPr>
        <p:spPr bwMode="auto">
          <a:xfrm>
            <a:off x="6948488" y="2198688"/>
            <a:ext cx="16557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3600" b="1">
                <a:solidFill>
                  <a:srgbClr val="009900"/>
                </a:solidFill>
              </a:rPr>
              <a:t>82%</a:t>
            </a:r>
          </a:p>
        </p:txBody>
      </p:sp>
      <p:sp>
        <p:nvSpPr>
          <p:cNvPr id="20488" name="Line 8"/>
          <p:cNvSpPr>
            <a:spLocks noChangeShapeType="1"/>
          </p:cNvSpPr>
          <p:nvPr/>
        </p:nvSpPr>
        <p:spPr bwMode="auto">
          <a:xfrm flipH="1">
            <a:off x="6732588" y="3789363"/>
            <a:ext cx="0" cy="2087562"/>
          </a:xfrm>
          <a:prstGeom prst="line">
            <a:avLst/>
          </a:prstGeom>
          <a:noFill/>
          <a:ln w="38100">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0489" name="Line 9"/>
          <p:cNvSpPr>
            <a:spLocks noChangeShapeType="1"/>
          </p:cNvSpPr>
          <p:nvPr/>
        </p:nvSpPr>
        <p:spPr bwMode="auto">
          <a:xfrm>
            <a:off x="6227763" y="3789363"/>
            <a:ext cx="503237" cy="0"/>
          </a:xfrm>
          <a:prstGeom prst="line">
            <a:avLst/>
          </a:prstGeom>
          <a:noFill/>
          <a:ln w="38100">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0490" name="Line 10"/>
          <p:cNvSpPr>
            <a:spLocks noChangeShapeType="1"/>
          </p:cNvSpPr>
          <p:nvPr/>
        </p:nvSpPr>
        <p:spPr bwMode="auto">
          <a:xfrm>
            <a:off x="6226175" y="5876925"/>
            <a:ext cx="504825" cy="0"/>
          </a:xfrm>
          <a:prstGeom prst="line">
            <a:avLst/>
          </a:prstGeom>
          <a:noFill/>
          <a:ln w="38100">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0491" name="Text Box 11"/>
          <p:cNvSpPr txBox="1">
            <a:spLocks noChangeArrowheads="1"/>
          </p:cNvSpPr>
          <p:nvPr/>
        </p:nvSpPr>
        <p:spPr bwMode="auto">
          <a:xfrm>
            <a:off x="6948488" y="4397375"/>
            <a:ext cx="16557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3600" b="1">
                <a:solidFill>
                  <a:srgbClr val="C00000"/>
                </a:solidFill>
              </a:rPr>
              <a:t>18%</a:t>
            </a:r>
          </a:p>
        </p:txBody>
      </p:sp>
      <p:sp>
        <p:nvSpPr>
          <p:cNvPr id="20492" name="Text Box 4"/>
          <p:cNvSpPr txBox="1">
            <a:spLocks noChangeArrowheads="1"/>
          </p:cNvSpPr>
          <p:nvPr/>
        </p:nvSpPr>
        <p:spPr bwMode="auto">
          <a:xfrm>
            <a:off x="1490663" y="6400800"/>
            <a:ext cx="7364412"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50000"/>
              </a:spcBef>
              <a:buFontTx/>
              <a:buNone/>
            </a:pPr>
            <a:r>
              <a:rPr lang="en-US" altLang="en-US" sz="2200"/>
              <a:t>Lyratzopoulos </a:t>
            </a:r>
            <a:r>
              <a:rPr lang="en-US" altLang="en-US" sz="2200" i="1"/>
              <a:t>et al</a:t>
            </a:r>
            <a:r>
              <a:rPr lang="en-US" altLang="en-US" sz="2200"/>
              <a:t>, </a:t>
            </a:r>
            <a:r>
              <a:rPr lang="en-US" altLang="en-US" sz="2200" i="1"/>
              <a:t>Br J Cancer</a:t>
            </a:r>
            <a:r>
              <a:rPr lang="en-US" altLang="en-US" sz="2200"/>
              <a:t> 2013</a:t>
            </a:r>
            <a:endParaRPr lang="en-GB" altLang="en-US" sz="2200"/>
          </a:p>
        </p:txBody>
      </p:sp>
      <p:sp>
        <p:nvSpPr>
          <p:cNvPr id="20493" name="TextBox 2"/>
          <p:cNvSpPr txBox="1">
            <a:spLocks noChangeArrowheads="1"/>
          </p:cNvSpPr>
          <p:nvPr/>
        </p:nvSpPr>
        <p:spPr bwMode="auto">
          <a:xfrm>
            <a:off x="2555776" y="6119813"/>
            <a:ext cx="658822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000" dirty="0" smtClean="0">
                <a:solidFill>
                  <a:schemeClr val="tx1"/>
                </a:solidFill>
                <a:latin typeface="Calibri" pitchFamily="34" charset="0"/>
              </a:rPr>
              <a:t>Rubin, McPhail, Elliott, </a:t>
            </a:r>
            <a:r>
              <a:rPr lang="en-GB" altLang="en-US" sz="2000" i="1" dirty="0">
                <a:solidFill>
                  <a:schemeClr val="tx1"/>
                </a:solidFill>
                <a:latin typeface="Calibri" pitchFamily="34" charset="0"/>
              </a:rPr>
              <a:t>RCGP</a:t>
            </a:r>
            <a:r>
              <a:rPr lang="en-GB" altLang="en-US" sz="2000" dirty="0">
                <a:solidFill>
                  <a:schemeClr val="tx1"/>
                </a:solidFill>
                <a:latin typeface="Calibri" pitchFamily="34" charset="0"/>
              </a:rPr>
              <a:t>, 2011</a:t>
            </a:r>
          </a:p>
          <a:p>
            <a:pPr eaLnBrk="1" hangingPunct="1">
              <a:spcBef>
                <a:spcPct val="0"/>
              </a:spcBef>
              <a:buFontTx/>
              <a:buNone/>
            </a:pPr>
            <a:r>
              <a:rPr lang="en-GB" altLang="en-US" sz="2000" dirty="0" err="1" smtClean="0">
                <a:solidFill>
                  <a:schemeClr val="tx1"/>
                </a:solidFill>
                <a:latin typeface="Calibri" pitchFamily="34" charset="0"/>
              </a:rPr>
              <a:t>Lyratzopoulos</a:t>
            </a:r>
            <a:r>
              <a:rPr lang="en-GB" altLang="en-US" sz="2000" dirty="0" smtClean="0">
                <a:solidFill>
                  <a:schemeClr val="tx1"/>
                </a:solidFill>
                <a:latin typeface="Calibri" pitchFamily="34" charset="0"/>
              </a:rPr>
              <a:t>, Abel, McPhail, Neal, Rubin, </a:t>
            </a:r>
            <a:r>
              <a:rPr lang="en-GB" altLang="en-US" sz="2000" i="1" dirty="0">
                <a:solidFill>
                  <a:schemeClr val="tx1"/>
                </a:solidFill>
                <a:latin typeface="Calibri" pitchFamily="34" charset="0"/>
              </a:rPr>
              <a:t>Br J Cancer</a:t>
            </a:r>
            <a:r>
              <a:rPr lang="en-GB" altLang="en-US" sz="2000" dirty="0">
                <a:solidFill>
                  <a:schemeClr val="tx1"/>
                </a:solidFill>
                <a:latin typeface="Calibri" pitchFamily="34" charset="0"/>
              </a:rPr>
              <a:t>, 2013</a:t>
            </a:r>
          </a:p>
        </p:txBody>
      </p:sp>
    </p:spTree>
    <p:extLst>
      <p:ext uri="{BB962C8B-B14F-4D97-AF65-F5344CB8AC3E}">
        <p14:creationId xmlns:p14="http://schemas.microsoft.com/office/powerpoint/2010/main" val="71774296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1520" y="620713"/>
            <a:ext cx="8568952" cy="423862"/>
          </a:xfrm>
        </p:spPr>
        <p:txBody>
          <a:bodyPr>
            <a:normAutofit fontScale="90000"/>
          </a:bodyPr>
          <a:lstStyle/>
          <a:p>
            <a:pPr algn="ctr" eaLnBrk="1" hangingPunct="1"/>
            <a:r>
              <a:rPr lang="en-GB" altLang="en-US" sz="3200" b="1" dirty="0" smtClean="0">
                <a:solidFill>
                  <a:schemeClr val="tx1"/>
                </a:solidFill>
              </a:rPr>
              <a:t>The sensitivity of up to 2 GP consultations for diagnosing (suspecting) cancer is 82%</a:t>
            </a:r>
          </a:p>
        </p:txBody>
      </p:sp>
      <p:sp>
        <p:nvSpPr>
          <p:cNvPr id="21507" name="Rectangle 3"/>
          <p:cNvSpPr>
            <a:spLocks noGrp="1" noChangeArrowheads="1"/>
          </p:cNvSpPr>
          <p:nvPr>
            <p:ph type="body" idx="1"/>
          </p:nvPr>
        </p:nvSpPr>
        <p:spPr>
          <a:xfrm>
            <a:off x="539750" y="1844675"/>
            <a:ext cx="8229600" cy="4318000"/>
          </a:xfrm>
        </p:spPr>
        <p:txBody>
          <a:bodyPr/>
          <a:lstStyle/>
          <a:p>
            <a:pPr marL="0" indent="0" eaLnBrk="1" hangingPunct="1">
              <a:buFontTx/>
              <a:buNone/>
            </a:pPr>
            <a:r>
              <a:rPr lang="en-GB" altLang="en-US" sz="3600" smtClean="0">
                <a:solidFill>
                  <a:schemeClr val="tx1"/>
                </a:solidFill>
              </a:rPr>
              <a:t>1 consultation		</a:t>
            </a:r>
            <a:r>
              <a:rPr lang="en-GB" altLang="en-US" sz="3600" b="1" smtClean="0">
                <a:solidFill>
                  <a:schemeClr val="tx1"/>
                </a:solidFill>
              </a:rPr>
              <a:t>58%</a:t>
            </a:r>
            <a:r>
              <a:rPr lang="en-GB" altLang="en-US" sz="3600" smtClean="0">
                <a:solidFill>
                  <a:schemeClr val="tx1"/>
                </a:solidFill>
              </a:rPr>
              <a:t> (7,499) </a:t>
            </a:r>
          </a:p>
          <a:p>
            <a:pPr marL="0" indent="0" eaLnBrk="1" hangingPunct="1">
              <a:buFontTx/>
              <a:buNone/>
            </a:pPr>
            <a:r>
              <a:rPr lang="en-GB" altLang="en-US" sz="3600" smtClean="0">
                <a:solidFill>
                  <a:schemeClr val="tx1"/>
                </a:solidFill>
              </a:rPr>
              <a:t>2 consultations 	</a:t>
            </a:r>
            <a:r>
              <a:rPr lang="en-GB" altLang="en-US" sz="3600" b="1" smtClean="0">
                <a:solidFill>
                  <a:schemeClr val="tx1"/>
                </a:solidFill>
              </a:rPr>
              <a:t>25%</a:t>
            </a:r>
            <a:r>
              <a:rPr lang="en-GB" altLang="en-US" sz="3600" smtClean="0">
                <a:solidFill>
                  <a:schemeClr val="tx1"/>
                </a:solidFill>
              </a:rPr>
              <a:t> (3,202) </a:t>
            </a:r>
          </a:p>
          <a:p>
            <a:pPr marL="0" indent="0" eaLnBrk="1" hangingPunct="1">
              <a:buFontTx/>
              <a:buNone/>
            </a:pPr>
            <a:endParaRPr lang="en-GB" altLang="en-US" sz="3600" smtClean="0">
              <a:solidFill>
                <a:schemeClr val="tx1"/>
              </a:solidFill>
            </a:endParaRPr>
          </a:p>
          <a:p>
            <a:pPr marL="0" indent="0" eaLnBrk="1" hangingPunct="1">
              <a:buFontTx/>
              <a:buNone/>
            </a:pPr>
            <a:r>
              <a:rPr lang="en-GB" altLang="en-US" sz="3600" smtClean="0">
                <a:solidFill>
                  <a:schemeClr val="tx1"/>
                </a:solidFill>
              </a:rPr>
              <a:t>3 consultations 	  </a:t>
            </a:r>
            <a:r>
              <a:rPr lang="en-GB" altLang="en-US" sz="3600" b="1" smtClean="0">
                <a:solidFill>
                  <a:schemeClr val="tx1"/>
                </a:solidFill>
              </a:rPr>
              <a:t>9%</a:t>
            </a:r>
            <a:r>
              <a:rPr lang="en-GB" altLang="en-US" sz="3600" smtClean="0">
                <a:solidFill>
                  <a:schemeClr val="tx1"/>
                </a:solidFill>
              </a:rPr>
              <a:t> (1,195) </a:t>
            </a:r>
          </a:p>
          <a:p>
            <a:pPr marL="0" indent="0" eaLnBrk="1" hangingPunct="1">
              <a:buFontTx/>
              <a:buNone/>
            </a:pPr>
            <a:r>
              <a:rPr lang="en-GB" altLang="en-US" sz="3600" smtClean="0">
                <a:solidFill>
                  <a:schemeClr val="tx1"/>
                </a:solidFill>
              </a:rPr>
              <a:t>4 consultations 	  </a:t>
            </a:r>
            <a:r>
              <a:rPr lang="en-GB" altLang="en-US" sz="3600" b="1" smtClean="0">
                <a:solidFill>
                  <a:schemeClr val="tx1"/>
                </a:solidFill>
              </a:rPr>
              <a:t>4%</a:t>
            </a:r>
            <a:r>
              <a:rPr lang="en-GB" altLang="en-US" sz="3600" smtClean="0">
                <a:solidFill>
                  <a:schemeClr val="tx1"/>
                </a:solidFill>
              </a:rPr>
              <a:t>    (511)</a:t>
            </a:r>
          </a:p>
          <a:p>
            <a:pPr marL="0" indent="0" eaLnBrk="1" hangingPunct="1">
              <a:buFontTx/>
              <a:buNone/>
            </a:pPr>
            <a:r>
              <a:rPr lang="en-GB" altLang="en-US" sz="3600" smtClean="0">
                <a:solidFill>
                  <a:schemeClr val="tx1"/>
                </a:solidFill>
              </a:rPr>
              <a:t>5+ consultations 	  </a:t>
            </a:r>
            <a:r>
              <a:rPr lang="en-GB" altLang="en-US" sz="3600" b="1" smtClean="0">
                <a:solidFill>
                  <a:schemeClr val="tx1"/>
                </a:solidFill>
              </a:rPr>
              <a:t>5%</a:t>
            </a:r>
            <a:r>
              <a:rPr lang="en-GB" altLang="en-US" sz="3600" smtClean="0">
                <a:solidFill>
                  <a:schemeClr val="tx1"/>
                </a:solidFill>
              </a:rPr>
              <a:t>    (628)</a:t>
            </a:r>
          </a:p>
        </p:txBody>
      </p:sp>
      <p:sp>
        <p:nvSpPr>
          <p:cNvPr id="21508" name="Line 4"/>
          <p:cNvSpPr>
            <a:spLocks noChangeShapeType="1"/>
          </p:cNvSpPr>
          <p:nvPr/>
        </p:nvSpPr>
        <p:spPr bwMode="auto">
          <a:xfrm>
            <a:off x="6227763" y="1898650"/>
            <a:ext cx="504825" cy="0"/>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1509" name="Line 5"/>
          <p:cNvSpPr>
            <a:spLocks noChangeShapeType="1"/>
          </p:cNvSpPr>
          <p:nvPr/>
        </p:nvSpPr>
        <p:spPr bwMode="auto">
          <a:xfrm flipH="1">
            <a:off x="6731000" y="1898650"/>
            <a:ext cx="1588" cy="1243013"/>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1510" name="Line 6"/>
          <p:cNvSpPr>
            <a:spLocks noChangeShapeType="1"/>
          </p:cNvSpPr>
          <p:nvPr/>
        </p:nvSpPr>
        <p:spPr bwMode="auto">
          <a:xfrm>
            <a:off x="6227763" y="3141663"/>
            <a:ext cx="504825" cy="0"/>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1511" name="Text Box 7"/>
          <p:cNvSpPr txBox="1">
            <a:spLocks noChangeArrowheads="1"/>
          </p:cNvSpPr>
          <p:nvPr/>
        </p:nvSpPr>
        <p:spPr bwMode="auto">
          <a:xfrm>
            <a:off x="6948488" y="2198688"/>
            <a:ext cx="16557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3600" b="1">
                <a:solidFill>
                  <a:srgbClr val="009900"/>
                </a:solidFill>
                <a:latin typeface="Calibri" pitchFamily="34" charset="0"/>
              </a:rPr>
              <a:t>82%</a:t>
            </a:r>
          </a:p>
        </p:txBody>
      </p:sp>
      <p:sp>
        <p:nvSpPr>
          <p:cNvPr id="21512" name="Line 8"/>
          <p:cNvSpPr>
            <a:spLocks noChangeShapeType="1"/>
          </p:cNvSpPr>
          <p:nvPr/>
        </p:nvSpPr>
        <p:spPr bwMode="auto">
          <a:xfrm flipH="1">
            <a:off x="6732588" y="3789363"/>
            <a:ext cx="0" cy="2087562"/>
          </a:xfrm>
          <a:prstGeom prst="line">
            <a:avLst/>
          </a:prstGeom>
          <a:noFill/>
          <a:ln w="38100">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1513" name="Line 9"/>
          <p:cNvSpPr>
            <a:spLocks noChangeShapeType="1"/>
          </p:cNvSpPr>
          <p:nvPr/>
        </p:nvSpPr>
        <p:spPr bwMode="auto">
          <a:xfrm>
            <a:off x="6227763" y="3789363"/>
            <a:ext cx="503237" cy="0"/>
          </a:xfrm>
          <a:prstGeom prst="line">
            <a:avLst/>
          </a:prstGeom>
          <a:noFill/>
          <a:ln w="38100">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1514" name="Line 10"/>
          <p:cNvSpPr>
            <a:spLocks noChangeShapeType="1"/>
          </p:cNvSpPr>
          <p:nvPr/>
        </p:nvSpPr>
        <p:spPr bwMode="auto">
          <a:xfrm>
            <a:off x="6226175" y="5876925"/>
            <a:ext cx="504825" cy="0"/>
          </a:xfrm>
          <a:prstGeom prst="line">
            <a:avLst/>
          </a:prstGeom>
          <a:noFill/>
          <a:ln w="38100">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1515" name="Text Box 11"/>
          <p:cNvSpPr txBox="1">
            <a:spLocks noChangeArrowheads="1"/>
          </p:cNvSpPr>
          <p:nvPr/>
        </p:nvSpPr>
        <p:spPr bwMode="auto">
          <a:xfrm>
            <a:off x="6948488" y="4397375"/>
            <a:ext cx="16557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3600" b="1">
                <a:solidFill>
                  <a:srgbClr val="C00000"/>
                </a:solidFill>
                <a:latin typeface="Calibri" pitchFamily="34" charset="0"/>
              </a:rPr>
              <a:t>18%</a:t>
            </a:r>
          </a:p>
        </p:txBody>
      </p:sp>
    </p:spTree>
    <p:extLst>
      <p:ext uri="{BB962C8B-B14F-4D97-AF65-F5344CB8AC3E}">
        <p14:creationId xmlns:p14="http://schemas.microsoft.com/office/powerpoint/2010/main" val="354307110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11"/>
          <p:cNvSpPr txBox="1">
            <a:spLocks noChangeArrowheads="1"/>
          </p:cNvSpPr>
          <p:nvPr/>
        </p:nvSpPr>
        <p:spPr bwMode="auto">
          <a:xfrm>
            <a:off x="6948488" y="4076700"/>
            <a:ext cx="16557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3600" b="1">
                <a:solidFill>
                  <a:srgbClr val="C00000"/>
                </a:solidFill>
                <a:latin typeface="Calibri" pitchFamily="34" charset="0"/>
              </a:rPr>
              <a:t>18%</a:t>
            </a:r>
          </a:p>
        </p:txBody>
      </p:sp>
      <p:sp>
        <p:nvSpPr>
          <p:cNvPr id="26631" name="TextBox 1"/>
          <p:cNvSpPr txBox="1">
            <a:spLocks noChangeArrowheads="1"/>
          </p:cNvSpPr>
          <p:nvPr/>
        </p:nvSpPr>
        <p:spPr bwMode="auto">
          <a:xfrm>
            <a:off x="684213" y="1552575"/>
            <a:ext cx="5686425" cy="4524375"/>
          </a:xfrm>
          <a:prstGeom prst="rect">
            <a:avLst/>
          </a:prstGeom>
          <a:solidFill>
            <a:schemeClr val="bg1">
              <a:alpha val="0"/>
            </a:schemeClr>
          </a:solidFill>
          <a:ln>
            <a:noFill/>
          </a:ln>
        </p:spPr>
        <p:txBody>
          <a:bodyPr>
            <a:spAutoFit/>
          </a:bodyPr>
          <a:lstStyle>
            <a:lvl1pPr eaLnBrk="0" hangingPunct="0">
              <a:spcAft>
                <a:spcPct val="75000"/>
              </a:spcAft>
              <a:buChar char="•"/>
              <a:defRPr sz="2000">
                <a:solidFill>
                  <a:srgbClr val="1A2B2C"/>
                </a:solidFill>
                <a:latin typeface="Arial" charset="0"/>
              </a:defRPr>
            </a:lvl1pPr>
            <a:lvl2pPr marL="742950" indent="-285750" eaLnBrk="0" hangingPunct="0">
              <a:spcAft>
                <a:spcPct val="75000"/>
              </a:spcAft>
              <a:buChar char="•"/>
              <a:defRPr sz="2000">
                <a:solidFill>
                  <a:srgbClr val="1A2B2C"/>
                </a:solidFill>
                <a:latin typeface="Arial" charset="0"/>
              </a:defRPr>
            </a:lvl2pPr>
            <a:lvl3pPr marL="1143000" indent="-228600" eaLnBrk="0" hangingPunct="0">
              <a:spcAft>
                <a:spcPct val="75000"/>
              </a:spcAft>
              <a:buChar char="•"/>
              <a:defRPr sz="2000">
                <a:solidFill>
                  <a:srgbClr val="1A2B2C"/>
                </a:solidFill>
                <a:latin typeface="Arial" charset="0"/>
              </a:defRPr>
            </a:lvl3pPr>
            <a:lvl4pPr marL="1600200" indent="-228600" eaLnBrk="0" hangingPunct="0">
              <a:spcAft>
                <a:spcPct val="75000"/>
              </a:spcAft>
              <a:buChar char="•"/>
              <a:defRPr sz="2000">
                <a:solidFill>
                  <a:srgbClr val="1A2B2C"/>
                </a:solidFill>
                <a:latin typeface="Arial" charset="0"/>
              </a:defRPr>
            </a:lvl4pPr>
            <a:lvl5pPr marL="2057400" indent="-228600" eaLnBrk="0" hangingPunct="0">
              <a:spcAft>
                <a:spcPct val="75000"/>
              </a:spcAft>
              <a:buChar char="•"/>
              <a:defRPr sz="2000">
                <a:solidFill>
                  <a:srgbClr val="1A2B2C"/>
                </a:solidFill>
                <a:latin typeface="Arial" charset="0"/>
              </a:defRPr>
            </a:lvl5pPr>
            <a:lvl6pPr marL="2514600" indent="-228600" eaLnBrk="0" fontAlgn="base" hangingPunct="0">
              <a:spcBef>
                <a:spcPct val="0"/>
              </a:spcBef>
              <a:spcAft>
                <a:spcPct val="75000"/>
              </a:spcAft>
              <a:buChar char="•"/>
              <a:defRPr sz="2000">
                <a:solidFill>
                  <a:srgbClr val="1A2B2C"/>
                </a:solidFill>
                <a:latin typeface="Arial" charset="0"/>
              </a:defRPr>
            </a:lvl6pPr>
            <a:lvl7pPr marL="2971800" indent="-228600" eaLnBrk="0" fontAlgn="base" hangingPunct="0">
              <a:spcBef>
                <a:spcPct val="0"/>
              </a:spcBef>
              <a:spcAft>
                <a:spcPct val="75000"/>
              </a:spcAft>
              <a:buChar char="•"/>
              <a:defRPr sz="2000">
                <a:solidFill>
                  <a:srgbClr val="1A2B2C"/>
                </a:solidFill>
                <a:latin typeface="Arial" charset="0"/>
              </a:defRPr>
            </a:lvl7pPr>
            <a:lvl8pPr marL="3429000" indent="-228600" eaLnBrk="0" fontAlgn="base" hangingPunct="0">
              <a:spcBef>
                <a:spcPct val="0"/>
              </a:spcBef>
              <a:spcAft>
                <a:spcPct val="75000"/>
              </a:spcAft>
              <a:buChar char="•"/>
              <a:defRPr sz="2000">
                <a:solidFill>
                  <a:srgbClr val="1A2B2C"/>
                </a:solidFill>
                <a:latin typeface="Arial" charset="0"/>
              </a:defRPr>
            </a:lvl8pPr>
            <a:lvl9pPr marL="3886200" indent="-228600" eaLnBrk="0" fontAlgn="base" hangingPunct="0">
              <a:spcBef>
                <a:spcPct val="0"/>
              </a:spcBef>
              <a:spcAft>
                <a:spcPct val="75000"/>
              </a:spcAft>
              <a:buChar char="•"/>
              <a:defRPr sz="2000">
                <a:solidFill>
                  <a:srgbClr val="1A2B2C"/>
                </a:solidFill>
                <a:latin typeface="Arial" charset="0"/>
              </a:defRPr>
            </a:lvl9pPr>
          </a:lstStyle>
          <a:p>
            <a:pPr eaLnBrk="1" hangingPunct="1">
              <a:spcAft>
                <a:spcPct val="0"/>
              </a:spcAft>
              <a:buFontTx/>
              <a:buNone/>
              <a:defRPr/>
            </a:pPr>
            <a:r>
              <a:rPr lang="en-GB" altLang="en-US" sz="3200" dirty="0" smtClean="0">
                <a:solidFill>
                  <a:srgbClr val="000000"/>
                </a:solidFill>
                <a:latin typeface="Calibri" panose="020F0502020204030204" pitchFamily="34" charset="0"/>
              </a:rPr>
              <a:t>The problem is:</a:t>
            </a:r>
          </a:p>
          <a:p>
            <a:pPr eaLnBrk="1" hangingPunct="1">
              <a:spcAft>
                <a:spcPct val="0"/>
              </a:spcAft>
              <a:buFontTx/>
              <a:buNone/>
              <a:defRPr/>
            </a:pPr>
            <a:r>
              <a:rPr lang="en-GB" altLang="en-US" sz="3200" dirty="0" smtClean="0">
                <a:solidFill>
                  <a:srgbClr val="000000"/>
                </a:solidFill>
                <a:latin typeface="Calibri" panose="020F0502020204030204" pitchFamily="34" charset="0"/>
              </a:rPr>
              <a:t> </a:t>
            </a:r>
          </a:p>
          <a:p>
            <a:pPr marL="457200" indent="-457200" eaLnBrk="1" hangingPunct="1">
              <a:spcAft>
                <a:spcPct val="0"/>
              </a:spcAft>
              <a:defRPr/>
            </a:pPr>
            <a:r>
              <a:rPr lang="en-GB" altLang="en-US" sz="3200" dirty="0" smtClean="0">
                <a:solidFill>
                  <a:srgbClr val="000000"/>
                </a:solidFill>
                <a:latin typeface="Calibri" panose="020F0502020204030204" pitchFamily="34" charset="0"/>
              </a:rPr>
              <a:t>Less common than generally thought</a:t>
            </a:r>
          </a:p>
          <a:p>
            <a:pPr marL="457200" indent="-457200" eaLnBrk="1" hangingPunct="1">
              <a:spcAft>
                <a:spcPct val="0"/>
              </a:spcAft>
              <a:defRPr/>
            </a:pPr>
            <a:endParaRPr lang="en-GB" altLang="en-US" sz="3200" dirty="0" smtClean="0">
              <a:solidFill>
                <a:srgbClr val="000000"/>
              </a:solidFill>
              <a:latin typeface="Calibri" panose="020F0502020204030204" pitchFamily="34" charset="0"/>
            </a:endParaRPr>
          </a:p>
          <a:p>
            <a:pPr marL="457200" indent="-457200" eaLnBrk="1" hangingPunct="1">
              <a:spcAft>
                <a:spcPct val="0"/>
              </a:spcAft>
              <a:defRPr/>
            </a:pPr>
            <a:r>
              <a:rPr lang="en-GB" altLang="en-US" sz="3200" dirty="0" smtClean="0">
                <a:solidFill>
                  <a:srgbClr val="000000"/>
                </a:solidFill>
                <a:latin typeface="Calibri" panose="020F0502020204030204" pitchFamily="34" charset="0"/>
              </a:rPr>
              <a:t>Far more frequent that it would have been expected if the root problem was ‘rogue’ professional performance</a:t>
            </a:r>
          </a:p>
        </p:txBody>
      </p:sp>
      <p:sp>
        <p:nvSpPr>
          <p:cNvPr id="2" name="Oval 1"/>
          <p:cNvSpPr/>
          <p:nvPr/>
        </p:nvSpPr>
        <p:spPr>
          <a:xfrm>
            <a:off x="6732588" y="3814763"/>
            <a:ext cx="1439862" cy="1165225"/>
          </a:xfrm>
          <a:prstGeom prst="ellipse">
            <a:avLst/>
          </a:prstGeom>
          <a:solidFill>
            <a:schemeClr val="bg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Tree>
    <p:extLst>
      <p:ext uri="{BB962C8B-B14F-4D97-AF65-F5344CB8AC3E}">
        <p14:creationId xmlns:p14="http://schemas.microsoft.com/office/powerpoint/2010/main" val="34304627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468313" y="260648"/>
            <a:ext cx="8229600" cy="1000125"/>
          </a:xfrm>
        </p:spPr>
        <p:txBody>
          <a:bodyPr anchor="ctr">
            <a:normAutofit fontScale="90000"/>
          </a:bodyPr>
          <a:lstStyle/>
          <a:p>
            <a:pPr algn="ctr" eaLnBrk="1" hangingPunct="1"/>
            <a:r>
              <a:rPr lang="en-GB" altLang="en-US" sz="3200" b="1" dirty="0" smtClean="0">
                <a:solidFill>
                  <a:schemeClr val="tx1"/>
                </a:solidFill>
                <a:latin typeface="Calibri" pitchFamily="34" charset="0"/>
              </a:rPr>
              <a:t>Very wide variation by cancer in the % patients who saw GP three or more times </a:t>
            </a:r>
          </a:p>
        </p:txBody>
      </p:sp>
      <p:sp>
        <p:nvSpPr>
          <p:cNvPr id="23555" name="Text Box 8"/>
          <p:cNvSpPr txBox="1">
            <a:spLocks noChangeArrowheads="1"/>
          </p:cNvSpPr>
          <p:nvPr/>
        </p:nvSpPr>
        <p:spPr bwMode="auto">
          <a:xfrm>
            <a:off x="2124075" y="6299200"/>
            <a:ext cx="7019925"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50000"/>
              </a:spcBef>
              <a:buFontTx/>
              <a:buNone/>
            </a:pPr>
            <a:r>
              <a:rPr lang="en-US" altLang="en-US" sz="2200"/>
              <a:t>Lyratzopoulos et al</a:t>
            </a:r>
            <a:r>
              <a:rPr lang="en-US" altLang="en-US" sz="2200" i="1"/>
              <a:t>, Lancet Oncol </a:t>
            </a:r>
            <a:r>
              <a:rPr lang="en-US" altLang="en-US" sz="2200"/>
              <a:t>2012</a:t>
            </a:r>
            <a:endParaRPr lang="en-GB" altLang="en-US" sz="2200"/>
          </a:p>
        </p:txBody>
      </p:sp>
      <p:sp>
        <p:nvSpPr>
          <p:cNvPr id="23556" name="TextBox 2"/>
          <p:cNvSpPr txBox="1">
            <a:spLocks noChangeArrowheads="1"/>
          </p:cNvSpPr>
          <p:nvPr/>
        </p:nvSpPr>
        <p:spPr bwMode="auto">
          <a:xfrm>
            <a:off x="1187624" y="6345238"/>
            <a:ext cx="777699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000" dirty="0" err="1" smtClean="0">
                <a:solidFill>
                  <a:schemeClr val="tx1"/>
                </a:solidFill>
                <a:latin typeface="Calibri" pitchFamily="34" charset="0"/>
              </a:rPr>
              <a:t>Lyratzopoulos</a:t>
            </a:r>
            <a:r>
              <a:rPr lang="en-GB" altLang="en-US" sz="2000" dirty="0" smtClean="0">
                <a:solidFill>
                  <a:schemeClr val="tx1"/>
                </a:solidFill>
                <a:latin typeface="Calibri" pitchFamily="34" charset="0"/>
              </a:rPr>
              <a:t>, Neal, </a:t>
            </a:r>
            <a:r>
              <a:rPr lang="en-GB" altLang="en-US" sz="2000" dirty="0" err="1" smtClean="0">
                <a:solidFill>
                  <a:schemeClr val="tx1"/>
                </a:solidFill>
                <a:latin typeface="Calibri" pitchFamily="34" charset="0"/>
              </a:rPr>
              <a:t>Barbiere</a:t>
            </a:r>
            <a:r>
              <a:rPr lang="en-GB" altLang="en-US" sz="2000" dirty="0" smtClean="0">
                <a:solidFill>
                  <a:schemeClr val="tx1"/>
                </a:solidFill>
                <a:latin typeface="Calibri" pitchFamily="34" charset="0"/>
              </a:rPr>
              <a:t>, Rubin, Abel, </a:t>
            </a:r>
            <a:r>
              <a:rPr lang="en-GB" altLang="en-US" sz="2000" i="1" dirty="0">
                <a:solidFill>
                  <a:schemeClr val="tx1"/>
                </a:solidFill>
                <a:latin typeface="Calibri" pitchFamily="34" charset="0"/>
              </a:rPr>
              <a:t>Lancet Oncology</a:t>
            </a:r>
            <a:r>
              <a:rPr lang="en-GB" altLang="en-US" sz="2000" dirty="0">
                <a:solidFill>
                  <a:schemeClr val="tx1"/>
                </a:solidFill>
                <a:latin typeface="Calibri" pitchFamily="34" charset="0"/>
              </a:rPr>
              <a:t>, </a:t>
            </a:r>
            <a:r>
              <a:rPr lang="en-GB" altLang="en-US" sz="2000" dirty="0" smtClean="0">
                <a:solidFill>
                  <a:schemeClr val="tx1"/>
                </a:solidFill>
                <a:latin typeface="Calibri" pitchFamily="34" charset="0"/>
              </a:rPr>
              <a:t>2012</a:t>
            </a:r>
            <a:endParaRPr lang="en-GB" altLang="en-US" sz="2000" dirty="0">
              <a:solidFill>
                <a:schemeClr val="tx1"/>
              </a:solidFill>
              <a:latin typeface="Calibri" pitchFamily="34" charset="0"/>
            </a:endParaRPr>
          </a:p>
        </p:txBody>
      </p:sp>
      <p:pic>
        <p:nvPicPr>
          <p:cNvPr id="23557" name="Picture 4" descr="figure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450975"/>
            <a:ext cx="8189912" cy="435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86787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Text Box 10"/>
          <p:cNvSpPr txBox="1">
            <a:spLocks noChangeArrowheads="1"/>
          </p:cNvSpPr>
          <p:nvPr/>
        </p:nvSpPr>
        <p:spPr bwMode="auto">
          <a:xfrm>
            <a:off x="2844800" y="5805488"/>
            <a:ext cx="38877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b="1" i="1" dirty="0">
                <a:solidFill>
                  <a:schemeClr val="tx1"/>
                </a:solidFill>
                <a:latin typeface="Calibri" pitchFamily="34" charset="0"/>
              </a:rPr>
              <a:t>Symptom specificity </a:t>
            </a:r>
            <a:endParaRPr lang="en-GB" altLang="en-US" b="1" i="1" dirty="0" smtClean="0">
              <a:solidFill>
                <a:schemeClr val="tx1"/>
              </a:solidFill>
              <a:latin typeface="Calibri" pitchFamily="34" charset="0"/>
            </a:endParaRPr>
          </a:p>
          <a:p>
            <a:pPr algn="ctr" eaLnBrk="1" hangingPunct="1">
              <a:spcBef>
                <a:spcPct val="0"/>
              </a:spcBef>
              <a:buFontTx/>
              <a:buNone/>
            </a:pPr>
            <a:r>
              <a:rPr lang="en-GB" altLang="en-US" sz="2400" b="1" i="1" dirty="0" smtClean="0">
                <a:solidFill>
                  <a:schemeClr val="tx1"/>
                </a:solidFill>
                <a:latin typeface="Calibri" pitchFamily="34" charset="0"/>
              </a:rPr>
              <a:t>(</a:t>
            </a:r>
            <a:r>
              <a:rPr lang="en-GB" altLang="en-US" sz="2400" b="1" i="1" dirty="0">
                <a:solidFill>
                  <a:schemeClr val="tx1"/>
                </a:solidFill>
                <a:latin typeface="Calibri" pitchFamily="34" charset="0"/>
              </a:rPr>
              <a:t>of the average case)</a:t>
            </a:r>
          </a:p>
        </p:txBody>
      </p:sp>
      <p:sp>
        <p:nvSpPr>
          <p:cNvPr id="27653" name="Text Box 8"/>
          <p:cNvSpPr txBox="1">
            <a:spLocks noChangeArrowheads="1"/>
          </p:cNvSpPr>
          <p:nvPr/>
        </p:nvSpPr>
        <p:spPr bwMode="auto">
          <a:xfrm>
            <a:off x="612775" y="5945188"/>
            <a:ext cx="2232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400" b="1" i="1">
                <a:solidFill>
                  <a:srgbClr val="C00000"/>
                </a:solidFill>
                <a:latin typeface="Calibri" pitchFamily="34" charset="0"/>
              </a:rPr>
              <a:t>Low</a:t>
            </a:r>
          </a:p>
        </p:txBody>
      </p:sp>
      <p:sp>
        <p:nvSpPr>
          <p:cNvPr id="27654" name="Text Box 7"/>
          <p:cNvSpPr txBox="1">
            <a:spLocks noChangeArrowheads="1"/>
          </p:cNvSpPr>
          <p:nvPr/>
        </p:nvSpPr>
        <p:spPr bwMode="auto">
          <a:xfrm>
            <a:off x="6954838" y="6096000"/>
            <a:ext cx="15128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000" b="1" i="1">
                <a:solidFill>
                  <a:srgbClr val="009900"/>
                </a:solidFill>
              </a:rPr>
              <a:t>High</a:t>
            </a:r>
          </a:p>
        </p:txBody>
      </p:sp>
      <p:sp>
        <p:nvSpPr>
          <p:cNvPr id="27657" name="Line 8"/>
          <p:cNvSpPr>
            <a:spLocks noChangeShapeType="1"/>
          </p:cNvSpPr>
          <p:nvPr/>
        </p:nvSpPr>
        <p:spPr bwMode="auto">
          <a:xfrm>
            <a:off x="6627813" y="5945188"/>
            <a:ext cx="2014537" cy="0"/>
          </a:xfrm>
          <a:prstGeom prst="line">
            <a:avLst/>
          </a:prstGeom>
          <a:noFill/>
          <a:ln w="127000">
            <a:solidFill>
              <a:srgbClr val="009900"/>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GB"/>
          </a:p>
        </p:txBody>
      </p:sp>
      <p:sp>
        <p:nvSpPr>
          <p:cNvPr id="27658" name="Line 7"/>
          <p:cNvSpPr>
            <a:spLocks noChangeShapeType="1"/>
          </p:cNvSpPr>
          <p:nvPr/>
        </p:nvSpPr>
        <p:spPr bwMode="auto">
          <a:xfrm flipH="1">
            <a:off x="900113" y="5916613"/>
            <a:ext cx="1944687" cy="0"/>
          </a:xfrm>
          <a:prstGeom prst="line">
            <a:avLst/>
          </a:prstGeom>
          <a:noFill/>
          <a:ln w="127000">
            <a:solidFill>
              <a:srgbClr val="C00000"/>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GB"/>
          </a:p>
        </p:txBody>
      </p:sp>
      <p:pic>
        <p:nvPicPr>
          <p:cNvPr id="24583" name="Picture 4" descr="figure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450975"/>
            <a:ext cx="8189912" cy="435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2"/>
          <p:cNvSpPr txBox="1">
            <a:spLocks noChangeArrowheads="1"/>
          </p:cNvSpPr>
          <p:nvPr/>
        </p:nvSpPr>
        <p:spPr bwMode="auto">
          <a:xfrm>
            <a:off x="457016" y="260648"/>
            <a:ext cx="8229600" cy="1000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l" rtl="0" eaLnBrk="0" fontAlgn="base" hangingPunct="0">
              <a:spcBef>
                <a:spcPct val="0"/>
              </a:spcBef>
              <a:spcAft>
                <a:spcPct val="0"/>
              </a:spcAft>
              <a:defRPr sz="3000" b="1">
                <a:solidFill>
                  <a:schemeClr val="bg1"/>
                </a:solidFill>
                <a:latin typeface="+mj-lt"/>
                <a:ea typeface="+mj-ea"/>
                <a:cs typeface="+mj-cs"/>
              </a:defRPr>
            </a:lvl1pPr>
            <a:lvl2pPr algn="l" rtl="0" eaLnBrk="0" fontAlgn="base" hangingPunct="0">
              <a:spcBef>
                <a:spcPct val="0"/>
              </a:spcBef>
              <a:spcAft>
                <a:spcPct val="0"/>
              </a:spcAft>
              <a:defRPr sz="3000" b="1">
                <a:solidFill>
                  <a:schemeClr val="bg1"/>
                </a:solidFill>
                <a:latin typeface="Arial" charset="0"/>
              </a:defRPr>
            </a:lvl2pPr>
            <a:lvl3pPr algn="l" rtl="0" eaLnBrk="0" fontAlgn="base" hangingPunct="0">
              <a:spcBef>
                <a:spcPct val="0"/>
              </a:spcBef>
              <a:spcAft>
                <a:spcPct val="0"/>
              </a:spcAft>
              <a:defRPr sz="3000" b="1">
                <a:solidFill>
                  <a:schemeClr val="bg1"/>
                </a:solidFill>
                <a:latin typeface="Arial" charset="0"/>
              </a:defRPr>
            </a:lvl3pPr>
            <a:lvl4pPr algn="l" rtl="0" eaLnBrk="0" fontAlgn="base" hangingPunct="0">
              <a:spcBef>
                <a:spcPct val="0"/>
              </a:spcBef>
              <a:spcAft>
                <a:spcPct val="0"/>
              </a:spcAft>
              <a:defRPr sz="3000" b="1">
                <a:solidFill>
                  <a:schemeClr val="bg1"/>
                </a:solidFill>
                <a:latin typeface="Arial" charset="0"/>
              </a:defRPr>
            </a:lvl4pPr>
            <a:lvl5pPr algn="l" rtl="0" eaLnBrk="0" fontAlgn="base" hangingPunct="0">
              <a:spcBef>
                <a:spcPct val="0"/>
              </a:spcBef>
              <a:spcAft>
                <a:spcPct val="0"/>
              </a:spcAft>
              <a:defRPr sz="3000" b="1">
                <a:solidFill>
                  <a:schemeClr val="bg1"/>
                </a:solidFill>
                <a:latin typeface="Arial" charset="0"/>
              </a:defRPr>
            </a:lvl5pPr>
            <a:lvl6pPr marL="457200" algn="l" rtl="0" fontAlgn="base">
              <a:spcBef>
                <a:spcPct val="0"/>
              </a:spcBef>
              <a:spcAft>
                <a:spcPct val="0"/>
              </a:spcAft>
              <a:defRPr sz="3000" b="1">
                <a:solidFill>
                  <a:schemeClr val="tx2"/>
                </a:solidFill>
                <a:latin typeface="Arial" charset="0"/>
              </a:defRPr>
            </a:lvl6pPr>
            <a:lvl7pPr marL="914400" algn="l" rtl="0" fontAlgn="base">
              <a:spcBef>
                <a:spcPct val="0"/>
              </a:spcBef>
              <a:spcAft>
                <a:spcPct val="0"/>
              </a:spcAft>
              <a:defRPr sz="3000" b="1">
                <a:solidFill>
                  <a:schemeClr val="tx2"/>
                </a:solidFill>
                <a:latin typeface="Arial" charset="0"/>
              </a:defRPr>
            </a:lvl7pPr>
            <a:lvl8pPr marL="1371600" algn="l" rtl="0" fontAlgn="base">
              <a:spcBef>
                <a:spcPct val="0"/>
              </a:spcBef>
              <a:spcAft>
                <a:spcPct val="0"/>
              </a:spcAft>
              <a:defRPr sz="3000" b="1">
                <a:solidFill>
                  <a:schemeClr val="tx2"/>
                </a:solidFill>
                <a:latin typeface="Arial" charset="0"/>
              </a:defRPr>
            </a:lvl8pPr>
            <a:lvl9pPr marL="1828800" algn="l" rtl="0" fontAlgn="base">
              <a:spcBef>
                <a:spcPct val="0"/>
              </a:spcBef>
              <a:spcAft>
                <a:spcPct val="0"/>
              </a:spcAft>
              <a:defRPr sz="3000" b="1">
                <a:solidFill>
                  <a:schemeClr val="tx2"/>
                </a:solidFill>
                <a:latin typeface="Arial" charset="0"/>
              </a:defRPr>
            </a:lvl9pPr>
          </a:lstStyle>
          <a:p>
            <a:pPr algn="ctr" eaLnBrk="1" hangingPunct="1">
              <a:defRPr/>
            </a:pPr>
            <a:r>
              <a:rPr lang="en-GB" altLang="en-US" sz="3200" kern="0" dirty="0" smtClean="0">
                <a:solidFill>
                  <a:schemeClr val="tx1"/>
                </a:solidFill>
                <a:latin typeface="Calibri" panose="020F0502020204030204" pitchFamily="34" charset="0"/>
              </a:rPr>
              <a:t>‘Symptom signature’ of different cancers seems to drive variation in post-presentation delays</a:t>
            </a:r>
          </a:p>
        </p:txBody>
      </p:sp>
    </p:spTree>
    <p:extLst>
      <p:ext uri="{BB962C8B-B14F-4D97-AF65-F5344CB8AC3E}">
        <p14:creationId xmlns:p14="http://schemas.microsoft.com/office/powerpoint/2010/main" val="41695530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65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765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765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76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P spid="27653" grpId="0"/>
      <p:bldP spid="27654" grpId="0"/>
      <p:bldP spid="27657" grpId="0" animBg="1"/>
      <p:bldP spid="2765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663" y="1484313"/>
            <a:ext cx="6846887" cy="4652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603" name="Rectangle 2"/>
          <p:cNvSpPr>
            <a:spLocks noGrp="1" noChangeArrowheads="1"/>
          </p:cNvSpPr>
          <p:nvPr>
            <p:ph type="title"/>
          </p:nvPr>
        </p:nvSpPr>
        <p:spPr>
          <a:xfrm>
            <a:off x="467544" y="476672"/>
            <a:ext cx="8208912" cy="423863"/>
          </a:xfrm>
        </p:spPr>
        <p:txBody>
          <a:bodyPr>
            <a:normAutofit fontScale="90000"/>
          </a:bodyPr>
          <a:lstStyle/>
          <a:p>
            <a:r>
              <a:rPr lang="en-GB" altLang="en-US" sz="3200" b="1" dirty="0" smtClean="0">
                <a:solidFill>
                  <a:schemeClr val="tx1"/>
                </a:solidFill>
              </a:rPr>
              <a:t>More pre-referral consultations </a:t>
            </a:r>
            <a:r>
              <a:rPr lang="en-US" altLang="en-US" sz="3200" b="1" dirty="0" smtClean="0">
                <a:solidFill>
                  <a:schemeClr val="tx1"/>
                </a:solidFill>
              </a:rPr>
              <a:t>do (</a:t>
            </a:r>
            <a:r>
              <a:rPr lang="en-GB" altLang="en-US" sz="3200" b="1" dirty="0" smtClean="0">
                <a:solidFill>
                  <a:schemeClr val="tx1"/>
                </a:solidFill>
              </a:rPr>
              <a:t>on average) </a:t>
            </a:r>
            <a:r>
              <a:rPr lang="en-US" altLang="en-US" sz="3200" b="1" dirty="0" smtClean="0">
                <a:solidFill>
                  <a:schemeClr val="tx1"/>
                </a:solidFill>
              </a:rPr>
              <a:t>translate to</a:t>
            </a:r>
            <a:r>
              <a:rPr lang="en-GB" altLang="en-US" sz="3200" b="1" dirty="0" smtClean="0">
                <a:solidFill>
                  <a:schemeClr val="tx1"/>
                </a:solidFill>
              </a:rPr>
              <a:t> longer primary care </a:t>
            </a:r>
            <a:r>
              <a:rPr lang="en-GB" altLang="en-US" sz="3200" b="1" dirty="0" err="1" smtClean="0">
                <a:solidFill>
                  <a:schemeClr val="tx1"/>
                </a:solidFill>
              </a:rPr>
              <a:t>i</a:t>
            </a:r>
            <a:r>
              <a:rPr lang="en-US" altLang="en-US" sz="3200" b="1" dirty="0" err="1" smtClean="0">
                <a:solidFill>
                  <a:schemeClr val="tx1"/>
                </a:solidFill>
              </a:rPr>
              <a:t>ntervals</a:t>
            </a:r>
            <a:endParaRPr lang="en-GB" altLang="en-US" sz="3200" b="1" dirty="0" smtClean="0">
              <a:solidFill>
                <a:schemeClr val="tx1"/>
              </a:solidFill>
            </a:endParaRPr>
          </a:p>
        </p:txBody>
      </p:sp>
      <p:sp>
        <p:nvSpPr>
          <p:cNvPr id="5" name="TextBox 2"/>
          <p:cNvSpPr txBox="1">
            <a:spLocks noChangeArrowheads="1"/>
          </p:cNvSpPr>
          <p:nvPr/>
        </p:nvSpPr>
        <p:spPr bwMode="auto">
          <a:xfrm>
            <a:off x="2551018" y="6319868"/>
            <a:ext cx="65882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000" dirty="0" err="1" smtClean="0">
                <a:solidFill>
                  <a:schemeClr val="tx1"/>
                </a:solidFill>
                <a:latin typeface="Calibri" pitchFamily="34" charset="0"/>
              </a:rPr>
              <a:t>Lyratzopoulos</a:t>
            </a:r>
            <a:r>
              <a:rPr lang="en-GB" altLang="en-US" sz="2000" dirty="0" smtClean="0">
                <a:solidFill>
                  <a:schemeClr val="tx1"/>
                </a:solidFill>
                <a:latin typeface="Calibri" pitchFamily="34" charset="0"/>
              </a:rPr>
              <a:t>, Abel, McPhail, Neal, Rubin, </a:t>
            </a:r>
            <a:r>
              <a:rPr lang="en-GB" altLang="en-US" sz="2000" i="1" dirty="0">
                <a:solidFill>
                  <a:schemeClr val="tx1"/>
                </a:solidFill>
                <a:latin typeface="Calibri" pitchFamily="34" charset="0"/>
              </a:rPr>
              <a:t>Br J Cancer</a:t>
            </a:r>
            <a:r>
              <a:rPr lang="en-GB" altLang="en-US" sz="2000" dirty="0">
                <a:solidFill>
                  <a:schemeClr val="tx1"/>
                </a:solidFill>
                <a:latin typeface="Calibri" pitchFamily="34" charset="0"/>
              </a:rPr>
              <a:t>, 2013</a:t>
            </a:r>
          </a:p>
        </p:txBody>
      </p:sp>
    </p:spTree>
    <p:extLst>
      <p:ext uri="{BB962C8B-B14F-4D97-AF65-F5344CB8AC3E}">
        <p14:creationId xmlns:p14="http://schemas.microsoft.com/office/powerpoint/2010/main" val="209156375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5"/>
          <p:cNvSpPr>
            <a:spLocks noGrp="1" noChangeArrowheads="1"/>
          </p:cNvSpPr>
          <p:nvPr>
            <p:ph idx="4294967295"/>
          </p:nvPr>
        </p:nvSpPr>
        <p:spPr>
          <a:xfrm>
            <a:off x="755650" y="1916113"/>
            <a:ext cx="7920038" cy="4032250"/>
          </a:xfrm>
        </p:spPr>
        <p:txBody>
          <a:bodyPr/>
          <a:lstStyle/>
          <a:p>
            <a:pPr marL="0" indent="0" algn="ctr" eaLnBrk="1" hangingPunct="1">
              <a:buFontTx/>
              <a:buNone/>
            </a:pPr>
            <a:r>
              <a:rPr lang="en-US" altLang="en-US" sz="3000" smtClean="0">
                <a:solidFill>
                  <a:srgbClr val="000000"/>
                </a:solidFill>
                <a:latin typeface="Calibri" pitchFamily="34" charset="0"/>
              </a:rPr>
              <a:t>Variation in primary care intervals chiefly reflect scientific limitations in diagnosing common symptoms with poor specificity for cancer</a:t>
            </a:r>
          </a:p>
          <a:p>
            <a:pPr marL="0" indent="0" algn="ctr" eaLnBrk="1" hangingPunct="1">
              <a:buFontTx/>
              <a:buNone/>
            </a:pPr>
            <a:endParaRPr lang="en-US" altLang="en-US" sz="3000" smtClean="0">
              <a:solidFill>
                <a:srgbClr val="000000"/>
              </a:solidFill>
              <a:latin typeface="Calibri" pitchFamily="34" charset="0"/>
            </a:endParaRPr>
          </a:p>
          <a:p>
            <a:pPr marL="0" indent="0" algn="ctr" eaLnBrk="1" hangingPunct="1">
              <a:buFontTx/>
              <a:buNone/>
            </a:pPr>
            <a:r>
              <a:rPr lang="en-US" altLang="en-US" sz="3000" smtClean="0">
                <a:solidFill>
                  <a:srgbClr val="000000"/>
                </a:solidFill>
                <a:latin typeface="Calibri" pitchFamily="34" charset="0"/>
              </a:rPr>
              <a:t>Appreciating variation in diagnostic difficultly of different cancers (symptoms), can inform different strategies for improvement</a:t>
            </a:r>
          </a:p>
        </p:txBody>
      </p:sp>
      <p:sp>
        <p:nvSpPr>
          <p:cNvPr id="3" name="Rectangle 2"/>
          <p:cNvSpPr txBox="1">
            <a:spLocks noChangeArrowheads="1"/>
          </p:cNvSpPr>
          <p:nvPr/>
        </p:nvSpPr>
        <p:spPr>
          <a:xfrm>
            <a:off x="0" y="908050"/>
            <a:ext cx="9144000" cy="423863"/>
          </a:xfrm>
          <a:prstGeom prst="rect">
            <a:avLst/>
          </a:prstGeom>
        </p:spPr>
        <p:txBody>
          <a:bodyPr/>
          <a:lstStyle>
            <a:lvl1pPr algn="l" rtl="0" eaLnBrk="0" fontAlgn="base" hangingPunct="0">
              <a:spcBef>
                <a:spcPct val="0"/>
              </a:spcBef>
              <a:spcAft>
                <a:spcPct val="0"/>
              </a:spcAft>
              <a:defRPr sz="2600" b="1">
                <a:solidFill>
                  <a:schemeClr val="tx2"/>
                </a:solidFill>
                <a:latin typeface="+mj-lt"/>
                <a:ea typeface="+mj-ea"/>
                <a:cs typeface="+mj-cs"/>
              </a:defRPr>
            </a:lvl1pPr>
            <a:lvl2pPr algn="l" rtl="0" eaLnBrk="0" fontAlgn="base" hangingPunct="0">
              <a:spcBef>
                <a:spcPct val="0"/>
              </a:spcBef>
              <a:spcAft>
                <a:spcPct val="0"/>
              </a:spcAft>
              <a:defRPr sz="2600" b="1">
                <a:solidFill>
                  <a:schemeClr val="tx2"/>
                </a:solidFill>
                <a:latin typeface="Arial" charset="0"/>
              </a:defRPr>
            </a:lvl2pPr>
            <a:lvl3pPr algn="l" rtl="0" eaLnBrk="0" fontAlgn="base" hangingPunct="0">
              <a:spcBef>
                <a:spcPct val="0"/>
              </a:spcBef>
              <a:spcAft>
                <a:spcPct val="0"/>
              </a:spcAft>
              <a:defRPr sz="2600" b="1">
                <a:solidFill>
                  <a:schemeClr val="tx2"/>
                </a:solidFill>
                <a:latin typeface="Arial" charset="0"/>
              </a:defRPr>
            </a:lvl3pPr>
            <a:lvl4pPr algn="l" rtl="0" eaLnBrk="0" fontAlgn="base" hangingPunct="0">
              <a:spcBef>
                <a:spcPct val="0"/>
              </a:spcBef>
              <a:spcAft>
                <a:spcPct val="0"/>
              </a:spcAft>
              <a:defRPr sz="2600" b="1">
                <a:solidFill>
                  <a:schemeClr val="tx2"/>
                </a:solidFill>
                <a:latin typeface="Arial" charset="0"/>
              </a:defRPr>
            </a:lvl4pPr>
            <a:lvl5pPr algn="l" rtl="0" eaLnBrk="0" fontAlgn="base" hangingPunct="0">
              <a:spcBef>
                <a:spcPct val="0"/>
              </a:spcBef>
              <a:spcAft>
                <a:spcPct val="0"/>
              </a:spcAft>
              <a:defRPr sz="2600" b="1">
                <a:solidFill>
                  <a:schemeClr val="tx2"/>
                </a:solidFill>
                <a:latin typeface="Arial" charset="0"/>
              </a:defRPr>
            </a:lvl5pPr>
            <a:lvl6pPr marL="457200" algn="l" rtl="0" eaLnBrk="1" fontAlgn="base" hangingPunct="1">
              <a:spcBef>
                <a:spcPct val="0"/>
              </a:spcBef>
              <a:spcAft>
                <a:spcPct val="0"/>
              </a:spcAft>
              <a:defRPr sz="2600" b="1">
                <a:solidFill>
                  <a:schemeClr val="tx2"/>
                </a:solidFill>
                <a:latin typeface="Arial" charset="0"/>
              </a:defRPr>
            </a:lvl6pPr>
            <a:lvl7pPr marL="914400" algn="l" rtl="0" eaLnBrk="1" fontAlgn="base" hangingPunct="1">
              <a:spcBef>
                <a:spcPct val="0"/>
              </a:spcBef>
              <a:spcAft>
                <a:spcPct val="0"/>
              </a:spcAft>
              <a:defRPr sz="2600" b="1">
                <a:solidFill>
                  <a:schemeClr val="tx2"/>
                </a:solidFill>
                <a:latin typeface="Arial" charset="0"/>
              </a:defRPr>
            </a:lvl7pPr>
            <a:lvl8pPr marL="1371600" algn="l" rtl="0" eaLnBrk="1" fontAlgn="base" hangingPunct="1">
              <a:spcBef>
                <a:spcPct val="0"/>
              </a:spcBef>
              <a:spcAft>
                <a:spcPct val="0"/>
              </a:spcAft>
              <a:defRPr sz="2600" b="1">
                <a:solidFill>
                  <a:schemeClr val="tx2"/>
                </a:solidFill>
                <a:latin typeface="Arial" charset="0"/>
              </a:defRPr>
            </a:lvl8pPr>
            <a:lvl9pPr marL="1828800" algn="l" rtl="0" eaLnBrk="1" fontAlgn="base" hangingPunct="1">
              <a:spcBef>
                <a:spcPct val="0"/>
              </a:spcBef>
              <a:spcAft>
                <a:spcPct val="0"/>
              </a:spcAft>
              <a:defRPr sz="2600" b="1">
                <a:solidFill>
                  <a:schemeClr val="tx2"/>
                </a:solidFill>
                <a:latin typeface="Arial" charset="0"/>
              </a:defRPr>
            </a:lvl9pPr>
          </a:lstStyle>
          <a:p>
            <a:pPr algn="ctr" eaLnBrk="1" hangingPunct="1">
              <a:defRPr/>
            </a:pPr>
            <a:r>
              <a:rPr lang="en-GB" altLang="en-US" sz="3200" i="1" kern="0" dirty="0" smtClean="0">
                <a:solidFill>
                  <a:srgbClr val="000099"/>
                </a:solidFill>
                <a:latin typeface="Calibri" panose="020F0502020204030204" pitchFamily="34" charset="0"/>
              </a:rPr>
              <a:t>I will revisit these themes further in the talk</a:t>
            </a:r>
          </a:p>
        </p:txBody>
      </p:sp>
    </p:spTree>
    <p:extLst>
      <p:ext uri="{BB962C8B-B14F-4D97-AF65-F5344CB8AC3E}">
        <p14:creationId xmlns:p14="http://schemas.microsoft.com/office/powerpoint/2010/main" val="36263198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figur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54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 Box 5"/>
          <p:cNvSpPr txBox="1">
            <a:spLocks noChangeArrowheads="1"/>
          </p:cNvSpPr>
          <p:nvPr/>
        </p:nvSpPr>
        <p:spPr bwMode="auto">
          <a:xfrm>
            <a:off x="900113" y="2349500"/>
            <a:ext cx="7488237"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b="1" i="1">
                <a:solidFill>
                  <a:srgbClr val="0033CC"/>
                </a:solidFill>
              </a:rPr>
              <a:t>Adjusted ORs for 3+ consultations by patient characteristic</a:t>
            </a:r>
          </a:p>
        </p:txBody>
      </p:sp>
      <p:sp>
        <p:nvSpPr>
          <p:cNvPr id="5" name="TextBox 2"/>
          <p:cNvSpPr txBox="1">
            <a:spLocks noChangeArrowheads="1"/>
          </p:cNvSpPr>
          <p:nvPr/>
        </p:nvSpPr>
        <p:spPr bwMode="auto">
          <a:xfrm>
            <a:off x="1187624" y="6345238"/>
            <a:ext cx="777699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000" dirty="0" err="1" smtClean="0">
                <a:solidFill>
                  <a:schemeClr val="tx1"/>
                </a:solidFill>
                <a:latin typeface="Calibri" pitchFamily="34" charset="0"/>
              </a:rPr>
              <a:t>Lyratzopoulos</a:t>
            </a:r>
            <a:r>
              <a:rPr lang="en-GB" altLang="en-US" sz="2000" dirty="0" smtClean="0">
                <a:solidFill>
                  <a:schemeClr val="tx1"/>
                </a:solidFill>
                <a:latin typeface="Calibri" pitchFamily="34" charset="0"/>
              </a:rPr>
              <a:t>, Neal, </a:t>
            </a:r>
            <a:r>
              <a:rPr lang="en-GB" altLang="en-US" sz="2000" dirty="0" err="1" smtClean="0">
                <a:solidFill>
                  <a:schemeClr val="tx1"/>
                </a:solidFill>
                <a:latin typeface="Calibri" pitchFamily="34" charset="0"/>
              </a:rPr>
              <a:t>Barbiere</a:t>
            </a:r>
            <a:r>
              <a:rPr lang="en-GB" altLang="en-US" sz="2000" dirty="0" smtClean="0">
                <a:solidFill>
                  <a:schemeClr val="tx1"/>
                </a:solidFill>
                <a:latin typeface="Calibri" pitchFamily="34" charset="0"/>
              </a:rPr>
              <a:t>, Rubin, Abel, </a:t>
            </a:r>
            <a:r>
              <a:rPr lang="en-GB" altLang="en-US" sz="2000" i="1" dirty="0">
                <a:solidFill>
                  <a:schemeClr val="tx1"/>
                </a:solidFill>
                <a:latin typeface="Calibri" pitchFamily="34" charset="0"/>
              </a:rPr>
              <a:t>Lancet Oncology</a:t>
            </a:r>
            <a:r>
              <a:rPr lang="en-GB" altLang="en-US" sz="2000" dirty="0">
                <a:solidFill>
                  <a:schemeClr val="tx1"/>
                </a:solidFill>
                <a:latin typeface="Calibri" pitchFamily="34" charset="0"/>
              </a:rPr>
              <a:t>, </a:t>
            </a:r>
            <a:r>
              <a:rPr lang="en-GB" altLang="en-US" sz="2000" dirty="0" smtClean="0">
                <a:solidFill>
                  <a:schemeClr val="tx1"/>
                </a:solidFill>
                <a:latin typeface="Calibri" pitchFamily="34" charset="0"/>
              </a:rPr>
              <a:t>2012</a:t>
            </a:r>
            <a:endParaRPr lang="en-GB" altLang="en-US" sz="2000" dirty="0">
              <a:solidFill>
                <a:schemeClr val="tx1"/>
              </a:solidFill>
              <a:latin typeface="Calibri" pitchFamily="34" charset="0"/>
            </a:endParaRPr>
          </a:p>
        </p:txBody>
      </p:sp>
    </p:spTree>
    <p:extLst>
      <p:ext uri="{BB962C8B-B14F-4D97-AF65-F5344CB8AC3E}">
        <p14:creationId xmlns:p14="http://schemas.microsoft.com/office/powerpoint/2010/main" val="10759722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figur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513"/>
            <a:ext cx="9144000" cy="5616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Text Box 7"/>
          <p:cNvSpPr txBox="1">
            <a:spLocks noChangeArrowheads="1"/>
          </p:cNvSpPr>
          <p:nvPr/>
        </p:nvSpPr>
        <p:spPr bwMode="auto">
          <a:xfrm>
            <a:off x="827088" y="1989138"/>
            <a:ext cx="3744912" cy="150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400" b="1" i="1">
                <a:solidFill>
                  <a:srgbClr val="C00000"/>
                </a:solidFill>
              </a:rPr>
              <a:t>Lack of familiarity?</a:t>
            </a:r>
          </a:p>
          <a:p>
            <a:pPr eaLnBrk="1" hangingPunct="1">
              <a:spcBef>
                <a:spcPct val="0"/>
              </a:spcBef>
              <a:buFontTx/>
              <a:buNone/>
            </a:pPr>
            <a:r>
              <a:rPr lang="en-GB" altLang="en-US" sz="2400" b="1" i="1">
                <a:solidFill>
                  <a:srgbClr val="C00000"/>
                </a:solidFill>
              </a:rPr>
              <a:t>“Epidemiological optimism”? </a:t>
            </a:r>
            <a:r>
              <a:rPr lang="en-GB" altLang="en-US" sz="2000" b="1" i="1">
                <a:solidFill>
                  <a:srgbClr val="C00000"/>
                </a:solidFill>
              </a:rPr>
              <a:t>(symptom PPV low in young / women)</a:t>
            </a:r>
          </a:p>
        </p:txBody>
      </p:sp>
      <p:sp>
        <p:nvSpPr>
          <p:cNvPr id="5" name="Rectangle 4"/>
          <p:cNvSpPr/>
          <p:nvPr/>
        </p:nvSpPr>
        <p:spPr bwMode="auto">
          <a:xfrm>
            <a:off x="4716463" y="-100013"/>
            <a:ext cx="4427537" cy="6337301"/>
          </a:xfrm>
          <a:prstGeom prst="rect">
            <a:avLst/>
          </a:prstGeom>
          <a:solidFill>
            <a:srgbClr val="7F7F7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
        <p:nvSpPr>
          <p:cNvPr id="8" name="Rectangle 7"/>
          <p:cNvSpPr/>
          <p:nvPr/>
        </p:nvSpPr>
        <p:spPr bwMode="auto">
          <a:xfrm>
            <a:off x="0" y="5084763"/>
            <a:ext cx="4716463" cy="1152525"/>
          </a:xfrm>
          <a:prstGeom prst="rect">
            <a:avLst/>
          </a:prstGeom>
          <a:solidFill>
            <a:srgbClr val="7F7F7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Tree>
    <p:extLst>
      <p:ext uri="{BB962C8B-B14F-4D97-AF65-F5344CB8AC3E}">
        <p14:creationId xmlns:p14="http://schemas.microsoft.com/office/powerpoint/2010/main" val="173683255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descr="figur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513"/>
            <a:ext cx="9144000" cy="5616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bwMode="auto">
          <a:xfrm>
            <a:off x="7092950" y="-100013"/>
            <a:ext cx="2051050" cy="6337301"/>
          </a:xfrm>
          <a:prstGeom prst="rect">
            <a:avLst/>
          </a:prstGeom>
          <a:solidFill>
            <a:srgbClr val="7F7F7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
        <p:nvSpPr>
          <p:cNvPr id="8" name="Rectangle 7"/>
          <p:cNvSpPr/>
          <p:nvPr/>
        </p:nvSpPr>
        <p:spPr bwMode="auto">
          <a:xfrm>
            <a:off x="4643438" y="4638675"/>
            <a:ext cx="2449512" cy="1598613"/>
          </a:xfrm>
          <a:prstGeom prst="rect">
            <a:avLst/>
          </a:prstGeom>
          <a:solidFill>
            <a:srgbClr val="7F7F7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
        <p:nvSpPr>
          <p:cNvPr id="2" name="Rectangle 4"/>
          <p:cNvSpPr/>
          <p:nvPr/>
        </p:nvSpPr>
        <p:spPr bwMode="auto">
          <a:xfrm>
            <a:off x="0" y="-100013"/>
            <a:ext cx="4643438" cy="6337301"/>
          </a:xfrm>
          <a:prstGeom prst="rect">
            <a:avLst/>
          </a:prstGeom>
          <a:solidFill>
            <a:srgbClr val="7F7F7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Tree>
    <p:extLst>
      <p:ext uri="{BB962C8B-B14F-4D97-AF65-F5344CB8AC3E}">
        <p14:creationId xmlns:p14="http://schemas.microsoft.com/office/powerpoint/2010/main" val="58529861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figure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Text Box 5"/>
          <p:cNvSpPr txBox="1">
            <a:spLocks noChangeArrowheads="1"/>
          </p:cNvSpPr>
          <p:nvPr/>
        </p:nvSpPr>
        <p:spPr bwMode="auto">
          <a:xfrm>
            <a:off x="684213" y="4652963"/>
            <a:ext cx="817245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b="1" i="1">
                <a:solidFill>
                  <a:schemeClr val="tx1"/>
                </a:solidFill>
              </a:rPr>
              <a:t>Ethnic differences concentrated in middle and older age ethnic minority patients</a:t>
            </a:r>
          </a:p>
          <a:p>
            <a:pPr eaLnBrk="1" hangingPunct="1">
              <a:spcBef>
                <a:spcPct val="0"/>
              </a:spcBef>
              <a:buFontTx/>
              <a:buNone/>
            </a:pPr>
            <a:r>
              <a:rPr lang="en-GB" altLang="en-US" b="1" i="1">
                <a:solidFill>
                  <a:srgbClr val="C00000"/>
                </a:solidFill>
              </a:rPr>
              <a:t>Communication barriers?</a:t>
            </a:r>
          </a:p>
        </p:txBody>
      </p:sp>
    </p:spTree>
    <p:extLst>
      <p:ext uri="{BB962C8B-B14F-4D97-AF65-F5344CB8AC3E}">
        <p14:creationId xmlns:p14="http://schemas.microsoft.com/office/powerpoint/2010/main" val="237053492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figur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58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bwMode="auto">
          <a:xfrm>
            <a:off x="1476375" y="0"/>
            <a:ext cx="7667625" cy="6237288"/>
          </a:xfrm>
          <a:prstGeom prst="rect">
            <a:avLst/>
          </a:prstGeom>
          <a:solidFill>
            <a:srgbClr val="7F7F7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
        <p:nvSpPr>
          <p:cNvPr id="8" name="Rectangle 7"/>
          <p:cNvSpPr/>
          <p:nvPr/>
        </p:nvSpPr>
        <p:spPr bwMode="auto">
          <a:xfrm>
            <a:off x="0" y="4581525"/>
            <a:ext cx="1476375" cy="1655763"/>
          </a:xfrm>
          <a:prstGeom prst="rect">
            <a:avLst/>
          </a:prstGeom>
          <a:solidFill>
            <a:srgbClr val="7F7F7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Tree>
    <p:extLst>
      <p:ext uri="{BB962C8B-B14F-4D97-AF65-F5344CB8AC3E}">
        <p14:creationId xmlns:p14="http://schemas.microsoft.com/office/powerpoint/2010/main" val="104257380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descr="figure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0638"/>
            <a:ext cx="9144000" cy="598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 Box 5"/>
          <p:cNvSpPr txBox="1">
            <a:spLocks noChangeArrowheads="1"/>
          </p:cNvSpPr>
          <p:nvPr/>
        </p:nvSpPr>
        <p:spPr bwMode="auto">
          <a:xfrm>
            <a:off x="1828800" y="2817813"/>
            <a:ext cx="640873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r>
              <a:rPr lang="en-GB" sz="2400" b="1" i="1" dirty="0" smtClean="0">
                <a:solidFill>
                  <a:schemeClr val="tx1">
                    <a:lumMod val="75000"/>
                  </a:schemeClr>
                </a:solidFill>
              </a:rPr>
              <a:t>Women particularly more likely to have 3+ pre-referral consultations for urinary tract cancers</a:t>
            </a:r>
          </a:p>
        </p:txBody>
      </p:sp>
      <p:sp>
        <p:nvSpPr>
          <p:cNvPr id="32772" name="Oval 4"/>
          <p:cNvSpPr>
            <a:spLocks noChangeArrowheads="1"/>
          </p:cNvSpPr>
          <p:nvPr/>
        </p:nvSpPr>
        <p:spPr bwMode="auto">
          <a:xfrm>
            <a:off x="323850" y="3860800"/>
            <a:ext cx="1008063" cy="1800225"/>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solidFill>
                <a:schemeClr val="tx1"/>
              </a:solidFill>
            </a:endParaRPr>
          </a:p>
        </p:txBody>
      </p:sp>
      <p:sp>
        <p:nvSpPr>
          <p:cNvPr id="32773" name="Oval 5"/>
          <p:cNvSpPr>
            <a:spLocks noChangeArrowheads="1"/>
          </p:cNvSpPr>
          <p:nvPr/>
        </p:nvSpPr>
        <p:spPr bwMode="auto">
          <a:xfrm>
            <a:off x="0" y="188913"/>
            <a:ext cx="1835150" cy="5256212"/>
          </a:xfrm>
          <a:prstGeom prst="ellipse">
            <a:avLst/>
          </a:prstGeom>
          <a:noFill/>
          <a:ln w="508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solidFill>
                <a:schemeClr val="tx1"/>
              </a:solidFill>
            </a:endParaRPr>
          </a:p>
        </p:txBody>
      </p:sp>
      <p:sp>
        <p:nvSpPr>
          <p:cNvPr id="32774" name="Text Box 5"/>
          <p:cNvSpPr txBox="1">
            <a:spLocks noChangeArrowheads="1"/>
          </p:cNvSpPr>
          <p:nvPr/>
        </p:nvSpPr>
        <p:spPr bwMode="auto">
          <a:xfrm>
            <a:off x="1606550" y="25400"/>
            <a:ext cx="74168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600" b="1">
                <a:solidFill>
                  <a:srgbClr val="1A2B2C"/>
                </a:solidFill>
              </a:rPr>
              <a:t>Adjusted ORs (women vs. men) of 3+ pre-referral consultations</a:t>
            </a:r>
          </a:p>
        </p:txBody>
      </p:sp>
    </p:spTree>
    <p:extLst>
      <p:ext uri="{BB962C8B-B14F-4D97-AF65-F5344CB8AC3E}">
        <p14:creationId xmlns:p14="http://schemas.microsoft.com/office/powerpoint/2010/main" val="360554817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Box 1"/>
          <p:cNvSpPr txBox="1">
            <a:spLocks noChangeArrowheads="1"/>
          </p:cNvSpPr>
          <p:nvPr/>
        </p:nvSpPr>
        <p:spPr bwMode="auto">
          <a:xfrm>
            <a:off x="473075" y="2420938"/>
            <a:ext cx="7559675"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3400">
                <a:solidFill>
                  <a:srgbClr val="C00000"/>
                </a:solidFill>
                <a:latin typeface="Calibri" pitchFamily="34" charset="0"/>
              </a:rPr>
              <a:t>The epidemiology of the </a:t>
            </a:r>
          </a:p>
          <a:p>
            <a:pPr algn="ctr" eaLnBrk="1" hangingPunct="1">
              <a:spcBef>
                <a:spcPct val="0"/>
              </a:spcBef>
              <a:buFontTx/>
              <a:buNone/>
            </a:pPr>
            <a:r>
              <a:rPr lang="en-GB" altLang="en-US" sz="3400">
                <a:solidFill>
                  <a:srgbClr val="C00000"/>
                </a:solidFill>
                <a:latin typeface="Calibri" pitchFamily="34" charset="0"/>
              </a:rPr>
              <a:t>patient interval and </a:t>
            </a:r>
          </a:p>
          <a:p>
            <a:pPr algn="ctr" eaLnBrk="1" hangingPunct="1">
              <a:spcBef>
                <a:spcPct val="0"/>
              </a:spcBef>
              <a:buFontTx/>
              <a:buNone/>
            </a:pPr>
            <a:r>
              <a:rPr lang="en-GB" altLang="en-US" sz="3400">
                <a:solidFill>
                  <a:srgbClr val="C00000"/>
                </a:solidFill>
                <a:latin typeface="Calibri" pitchFamily="34" charset="0"/>
              </a:rPr>
              <a:t>‘awareness’ measures</a:t>
            </a:r>
          </a:p>
        </p:txBody>
      </p:sp>
    </p:spTree>
    <p:extLst>
      <p:ext uri="{BB962C8B-B14F-4D97-AF65-F5344CB8AC3E}">
        <p14:creationId xmlns:p14="http://schemas.microsoft.com/office/powerpoint/2010/main" val="37274092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3250" y="-531813"/>
            <a:ext cx="12758738" cy="77771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4819" name="Oval 7"/>
          <p:cNvSpPr>
            <a:spLocks noChangeArrowheads="1"/>
          </p:cNvSpPr>
          <p:nvPr/>
        </p:nvSpPr>
        <p:spPr bwMode="auto">
          <a:xfrm>
            <a:off x="827088" y="4387850"/>
            <a:ext cx="2738437" cy="1993900"/>
          </a:xfrm>
          <a:prstGeom prst="ellipse">
            <a:avLst/>
          </a:prstGeom>
          <a:solidFill>
            <a:schemeClr val="bg1">
              <a:alpha val="0"/>
            </a:schemeClr>
          </a:solidFill>
          <a:ln w="317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solidFill>
                <a:schemeClr val="tx1"/>
              </a:solidFill>
            </a:endParaRPr>
          </a:p>
        </p:txBody>
      </p:sp>
    </p:spTree>
    <p:extLst>
      <p:ext uri="{BB962C8B-B14F-4D97-AF65-F5344CB8AC3E}">
        <p14:creationId xmlns:p14="http://schemas.microsoft.com/office/powerpoint/2010/main" val="303189812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468313" y="692150"/>
            <a:ext cx="8375650" cy="423863"/>
          </a:xfrm>
        </p:spPr>
        <p:txBody>
          <a:bodyPr>
            <a:normAutofit fontScale="90000"/>
          </a:bodyPr>
          <a:lstStyle/>
          <a:p>
            <a:pPr algn="ctr"/>
            <a:r>
              <a:rPr lang="en-GB" altLang="en-US" sz="3000" b="0" smtClean="0">
                <a:solidFill>
                  <a:schemeClr val="tx1"/>
                </a:solidFill>
              </a:rPr>
              <a:t>Problems with measuring the patient interval (symptom onset to presentation)</a:t>
            </a:r>
          </a:p>
        </p:txBody>
      </p:sp>
      <p:graphicFrame>
        <p:nvGraphicFramePr>
          <p:cNvPr id="4" name="Table 3"/>
          <p:cNvGraphicFramePr>
            <a:graphicFrameLocks noGrp="1"/>
          </p:cNvGraphicFramePr>
          <p:nvPr/>
        </p:nvGraphicFramePr>
        <p:xfrm>
          <a:off x="323850" y="1916113"/>
          <a:ext cx="8424863" cy="4614862"/>
        </p:xfrm>
        <a:graphic>
          <a:graphicData uri="http://schemas.openxmlformats.org/drawingml/2006/table">
            <a:tbl>
              <a:tblPr/>
              <a:tblGrid>
                <a:gridCol w="2664273"/>
                <a:gridCol w="2952302"/>
                <a:gridCol w="2808288"/>
              </a:tblGrid>
              <a:tr h="484837">
                <a:tc>
                  <a:txBody>
                    <a:bodyPr/>
                    <a:lstStyle/>
                    <a:p>
                      <a:r>
                        <a:rPr lang="en-GB" sz="2600" dirty="0"/>
                        <a:t> </a:t>
                      </a:r>
                    </a:p>
                  </a:txBody>
                  <a:tcPr marL="58101" marR="58101" marT="29045" marB="29045" anchor="ctr">
                    <a:lnL>
                      <a:noFill/>
                    </a:lnL>
                    <a:lnR>
                      <a:noFill/>
                    </a:lnR>
                    <a:lnB>
                      <a:noFill/>
                    </a:lnB>
                  </a:tcPr>
                </a:tc>
                <a:tc>
                  <a:txBody>
                    <a:bodyPr/>
                    <a:lstStyle/>
                    <a:p>
                      <a:pPr algn="ctr"/>
                      <a:r>
                        <a:rPr lang="en-GB" sz="2800" b="1" dirty="0">
                          <a:latin typeface="Calibri" panose="020F0502020204030204" pitchFamily="34" charset="0"/>
                        </a:rPr>
                        <a:t>Strengths</a:t>
                      </a:r>
                    </a:p>
                  </a:txBody>
                  <a:tcPr marL="58101" marR="58101" marT="29045" marB="29045" anchor="ctr">
                    <a:lnL>
                      <a:noFill/>
                    </a:lnL>
                    <a:lnR>
                      <a:noFill/>
                    </a:lnR>
                    <a:lnT>
                      <a:noFill/>
                    </a:lnT>
                    <a:lnB>
                      <a:noFill/>
                    </a:lnB>
                  </a:tcPr>
                </a:tc>
                <a:tc>
                  <a:txBody>
                    <a:bodyPr/>
                    <a:lstStyle/>
                    <a:p>
                      <a:pPr algn="ctr"/>
                      <a:r>
                        <a:rPr lang="en-GB" sz="2800" b="1" dirty="0">
                          <a:latin typeface="Calibri" panose="020F0502020204030204" pitchFamily="34" charset="0"/>
                        </a:rPr>
                        <a:t>Limitations</a:t>
                      </a:r>
                    </a:p>
                  </a:txBody>
                  <a:tcPr marL="58101" marR="58101" marT="29045" marB="29045" anchor="ctr">
                    <a:lnL>
                      <a:noFill/>
                    </a:lnL>
                    <a:lnR>
                      <a:noFill/>
                    </a:lnR>
                    <a:lnT>
                      <a:noFill/>
                    </a:lnT>
                    <a:lnB>
                      <a:noFill/>
                    </a:lnB>
                  </a:tcPr>
                </a:tc>
              </a:tr>
              <a:tr h="2191826">
                <a:tc>
                  <a:txBody>
                    <a:bodyPr/>
                    <a:lstStyle/>
                    <a:p>
                      <a:pPr algn="ctr"/>
                      <a:r>
                        <a:rPr lang="fr-FR" sz="2800" b="1" dirty="0" smtClean="0">
                          <a:latin typeface="Calibri" panose="020F0502020204030204" pitchFamily="34" charset="0"/>
                        </a:rPr>
                        <a:t>Patient interview</a:t>
                      </a:r>
                      <a:r>
                        <a:rPr lang="fr-FR" sz="2800" b="1" baseline="0" dirty="0" smtClean="0">
                          <a:latin typeface="Calibri" panose="020F0502020204030204" pitchFamily="34" charset="0"/>
                        </a:rPr>
                        <a:t> /</a:t>
                      </a:r>
                      <a:r>
                        <a:rPr lang="fr-FR" sz="2800" b="1" dirty="0" smtClean="0">
                          <a:latin typeface="Calibri" panose="020F0502020204030204" pitchFamily="34" charset="0"/>
                        </a:rPr>
                        <a:t> questionnaire </a:t>
                      </a:r>
                      <a:r>
                        <a:rPr lang="fr-FR" sz="2800" b="1" dirty="0" err="1" smtClean="0">
                          <a:latin typeface="Calibri" panose="020F0502020204030204" pitchFamily="34" charset="0"/>
                        </a:rPr>
                        <a:t>studies</a:t>
                      </a:r>
                      <a:endParaRPr lang="fr-FR" sz="2800" b="1" dirty="0">
                        <a:latin typeface="Calibri" panose="020F0502020204030204" pitchFamily="34" charset="0"/>
                      </a:endParaRPr>
                    </a:p>
                  </a:txBody>
                  <a:tcPr marL="58101" marR="58101" marT="29045" marB="29045" anchor="ctr">
                    <a:lnL>
                      <a:noFill/>
                    </a:lnL>
                    <a:lnR>
                      <a:noFill/>
                    </a:lnR>
                    <a:lnT>
                      <a:noFill/>
                    </a:lnT>
                    <a:lnB>
                      <a:noFill/>
                    </a:lnB>
                  </a:tcPr>
                </a:tc>
                <a:tc>
                  <a:txBody>
                    <a:bodyPr/>
                    <a:lstStyle/>
                    <a:p>
                      <a:pPr algn="ctr"/>
                      <a:r>
                        <a:rPr lang="en-GB" sz="2800" i="1" dirty="0">
                          <a:solidFill>
                            <a:srgbClr val="008000"/>
                          </a:solidFill>
                          <a:latin typeface="Calibri" panose="020F0502020204030204" pitchFamily="34" charset="0"/>
                        </a:rPr>
                        <a:t>Potentially highly accurate and </a:t>
                      </a:r>
                      <a:r>
                        <a:rPr lang="en-GB" sz="2800" i="1" dirty="0" smtClean="0">
                          <a:solidFill>
                            <a:srgbClr val="008000"/>
                          </a:solidFill>
                          <a:latin typeface="Calibri" panose="020F0502020204030204" pitchFamily="34" charset="0"/>
                        </a:rPr>
                        <a:t>detailed</a:t>
                      </a:r>
                      <a:endParaRPr lang="en-GB" sz="2800" dirty="0">
                        <a:solidFill>
                          <a:srgbClr val="008000"/>
                        </a:solidFill>
                        <a:latin typeface="Calibri" panose="020F0502020204030204" pitchFamily="34" charset="0"/>
                      </a:endParaRPr>
                    </a:p>
                  </a:txBody>
                  <a:tcPr marL="58101" marR="58101" marT="29045" marB="29045" anchor="ctr">
                    <a:lnL>
                      <a:noFill/>
                    </a:lnL>
                    <a:lnR>
                      <a:noFill/>
                    </a:lnR>
                    <a:lnT>
                      <a:noFill/>
                    </a:lnT>
                    <a:lnB>
                      <a:noFill/>
                    </a:lnB>
                  </a:tcPr>
                </a:tc>
                <a:tc>
                  <a:txBody>
                    <a:bodyPr/>
                    <a:lstStyle/>
                    <a:p>
                      <a:pPr algn="ctr"/>
                      <a:r>
                        <a:rPr lang="en-GB" sz="2800" i="1" dirty="0" smtClean="0">
                          <a:solidFill>
                            <a:srgbClr val="C00000"/>
                          </a:solidFill>
                          <a:latin typeface="Calibri" panose="020F0502020204030204" pitchFamily="34" charset="0"/>
                        </a:rPr>
                        <a:t>Possibly unrepresentative </a:t>
                      </a:r>
                      <a:endParaRPr lang="en-GB" sz="2800" i="0" baseline="0" dirty="0" smtClean="0">
                        <a:solidFill>
                          <a:srgbClr val="C00000"/>
                        </a:solidFill>
                        <a:latin typeface="Calibri" panose="020F0502020204030204" pitchFamily="34" charset="0"/>
                      </a:endParaRPr>
                    </a:p>
                    <a:p>
                      <a:pPr algn="ctr"/>
                      <a:r>
                        <a:rPr lang="en-GB" sz="2800" i="0" baseline="0" dirty="0" smtClean="0">
                          <a:solidFill>
                            <a:srgbClr val="C00000"/>
                          </a:solidFill>
                          <a:latin typeface="Calibri" panose="020F0502020204030204" pitchFamily="34" charset="0"/>
                        </a:rPr>
                        <a:t>particularly for patients who die early</a:t>
                      </a:r>
                      <a:endParaRPr lang="en-GB" sz="2800" dirty="0">
                        <a:solidFill>
                          <a:srgbClr val="C00000"/>
                        </a:solidFill>
                        <a:latin typeface="Calibri" panose="020F0502020204030204" pitchFamily="34" charset="0"/>
                      </a:endParaRPr>
                    </a:p>
                  </a:txBody>
                  <a:tcPr marL="58101" marR="58101" marT="29045" marB="29045" anchor="ctr">
                    <a:lnL>
                      <a:noFill/>
                    </a:lnL>
                    <a:lnR>
                      <a:noFill/>
                    </a:lnR>
                    <a:lnT>
                      <a:noFill/>
                    </a:lnT>
                    <a:lnB>
                      <a:noFill/>
                    </a:lnB>
                  </a:tcPr>
                </a:tc>
              </a:tr>
              <a:tr h="1938199">
                <a:tc>
                  <a:txBody>
                    <a:bodyPr/>
                    <a:lstStyle/>
                    <a:p>
                      <a:pPr algn="ctr"/>
                      <a:r>
                        <a:rPr lang="en-GB" sz="2800" b="1" dirty="0">
                          <a:latin typeface="Calibri" panose="020F0502020204030204" pitchFamily="34" charset="0"/>
                        </a:rPr>
                        <a:t>Studies of medical consultation records</a:t>
                      </a:r>
                    </a:p>
                  </a:txBody>
                  <a:tcPr marL="58101" marR="58101" marT="29045" marB="29045" anchor="ctr">
                    <a:lnL>
                      <a:noFill/>
                    </a:lnL>
                    <a:lnR>
                      <a:noFill/>
                    </a:lnR>
                    <a:lnT>
                      <a:noFill/>
                    </a:lnT>
                    <a:lnB>
                      <a:noFill/>
                    </a:lnB>
                  </a:tcPr>
                </a:tc>
                <a:tc>
                  <a:txBody>
                    <a:bodyPr/>
                    <a:lstStyle/>
                    <a:p>
                      <a:pPr algn="ctr"/>
                      <a:r>
                        <a:rPr lang="en-GB" sz="2800" i="1" dirty="0">
                          <a:solidFill>
                            <a:srgbClr val="008000"/>
                          </a:solidFill>
                          <a:latin typeface="Calibri" panose="020F0502020204030204" pitchFamily="34" charset="0"/>
                        </a:rPr>
                        <a:t>High representativeness (</a:t>
                      </a:r>
                      <a:r>
                        <a:rPr lang="en-GB" sz="2800" i="1" dirty="0" err="1" smtClean="0">
                          <a:solidFill>
                            <a:srgbClr val="008000"/>
                          </a:solidFill>
                          <a:latin typeface="Calibri" panose="020F0502020204030204" pitchFamily="34" charset="0"/>
                        </a:rPr>
                        <a:t>generalisability</a:t>
                      </a:r>
                      <a:r>
                        <a:rPr lang="en-GB" sz="2800" i="1" dirty="0" smtClean="0">
                          <a:solidFill>
                            <a:srgbClr val="008000"/>
                          </a:solidFill>
                          <a:latin typeface="Calibri" panose="020F0502020204030204" pitchFamily="34" charset="0"/>
                        </a:rPr>
                        <a:t>)</a:t>
                      </a:r>
                      <a:endParaRPr lang="en-GB" sz="2800" dirty="0">
                        <a:solidFill>
                          <a:srgbClr val="008000"/>
                        </a:solidFill>
                        <a:latin typeface="Calibri" panose="020F0502020204030204" pitchFamily="34" charset="0"/>
                      </a:endParaRPr>
                    </a:p>
                  </a:txBody>
                  <a:tcPr marL="58101" marR="58101" marT="29045" marB="29045" anchor="ctr">
                    <a:lnL>
                      <a:noFill/>
                    </a:lnL>
                    <a:lnR>
                      <a:noFill/>
                    </a:lnR>
                    <a:lnT>
                      <a:noFill/>
                    </a:lnT>
                    <a:lnB>
                      <a:noFill/>
                    </a:lnB>
                  </a:tcPr>
                </a:tc>
                <a:tc>
                  <a:txBody>
                    <a:bodyPr/>
                    <a:lstStyle/>
                    <a:p>
                      <a:pPr algn="ctr"/>
                      <a:r>
                        <a:rPr lang="en-GB" sz="2800" i="1" dirty="0" smtClean="0">
                          <a:solidFill>
                            <a:srgbClr val="C00000"/>
                          </a:solidFill>
                          <a:latin typeface="Calibri" panose="020F0502020204030204" pitchFamily="34" charset="0"/>
                        </a:rPr>
                        <a:t>Limitations of completeness </a:t>
                      </a:r>
                      <a:r>
                        <a:rPr lang="en-GB" sz="2800" i="1" dirty="0">
                          <a:solidFill>
                            <a:srgbClr val="C00000"/>
                          </a:solidFill>
                          <a:latin typeface="Calibri" panose="020F0502020204030204" pitchFamily="34" charset="0"/>
                        </a:rPr>
                        <a:t>and </a:t>
                      </a:r>
                      <a:r>
                        <a:rPr lang="en-GB" sz="2800" i="1" dirty="0" smtClean="0">
                          <a:solidFill>
                            <a:srgbClr val="C00000"/>
                          </a:solidFill>
                          <a:latin typeface="Calibri" panose="020F0502020204030204" pitchFamily="34" charset="0"/>
                        </a:rPr>
                        <a:t>accuracy</a:t>
                      </a:r>
                    </a:p>
                  </a:txBody>
                  <a:tcPr marL="58101" marR="58101" marT="29045" marB="29045" anchor="ctr">
                    <a:lnL>
                      <a:noFill/>
                    </a:lnL>
                    <a:lnR>
                      <a:noFill/>
                    </a:lnR>
                    <a:lnT>
                      <a:noFill/>
                    </a:lnT>
                    <a:lnB>
                      <a:noFill/>
                    </a:lnB>
                  </a:tcPr>
                </a:tc>
              </a:tr>
            </a:tbl>
          </a:graphicData>
        </a:graphic>
      </p:graphicFrame>
    </p:spTree>
    <p:extLst>
      <p:ext uri="{BB962C8B-B14F-4D97-AF65-F5344CB8AC3E}">
        <p14:creationId xmlns:p14="http://schemas.microsoft.com/office/powerpoint/2010/main" val="306562439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468313" y="692150"/>
            <a:ext cx="8375650" cy="423863"/>
          </a:xfrm>
        </p:spPr>
        <p:txBody>
          <a:bodyPr>
            <a:normAutofit fontScale="90000"/>
          </a:bodyPr>
          <a:lstStyle/>
          <a:p>
            <a:pPr algn="ctr"/>
            <a:r>
              <a:rPr lang="en-GB" altLang="en-US" sz="3000" b="0" smtClean="0">
                <a:solidFill>
                  <a:schemeClr val="tx1"/>
                </a:solidFill>
              </a:rPr>
              <a:t>Problems with measuring the patient interval (symptom onset to presentation)</a:t>
            </a:r>
          </a:p>
        </p:txBody>
      </p:sp>
      <p:graphicFrame>
        <p:nvGraphicFramePr>
          <p:cNvPr id="4" name="Table 3"/>
          <p:cNvGraphicFramePr>
            <a:graphicFrameLocks noGrp="1"/>
          </p:cNvGraphicFramePr>
          <p:nvPr/>
        </p:nvGraphicFramePr>
        <p:xfrm>
          <a:off x="323850" y="1916113"/>
          <a:ext cx="8424863" cy="4614862"/>
        </p:xfrm>
        <a:graphic>
          <a:graphicData uri="http://schemas.openxmlformats.org/drawingml/2006/table">
            <a:tbl>
              <a:tblPr/>
              <a:tblGrid>
                <a:gridCol w="2664273"/>
                <a:gridCol w="2952302"/>
                <a:gridCol w="2808288"/>
              </a:tblGrid>
              <a:tr h="484837">
                <a:tc>
                  <a:txBody>
                    <a:bodyPr/>
                    <a:lstStyle/>
                    <a:p>
                      <a:r>
                        <a:rPr lang="en-GB" sz="2600" dirty="0"/>
                        <a:t> </a:t>
                      </a:r>
                    </a:p>
                  </a:txBody>
                  <a:tcPr marL="58101" marR="58101" marT="29045" marB="29045" anchor="ctr">
                    <a:lnL>
                      <a:noFill/>
                    </a:lnL>
                    <a:lnR>
                      <a:noFill/>
                    </a:lnR>
                    <a:lnB>
                      <a:noFill/>
                    </a:lnB>
                  </a:tcPr>
                </a:tc>
                <a:tc>
                  <a:txBody>
                    <a:bodyPr/>
                    <a:lstStyle/>
                    <a:p>
                      <a:pPr algn="ctr"/>
                      <a:r>
                        <a:rPr lang="en-GB" sz="2800" b="1" dirty="0">
                          <a:latin typeface="Calibri" panose="020F0502020204030204" pitchFamily="34" charset="0"/>
                        </a:rPr>
                        <a:t>Strengths</a:t>
                      </a:r>
                    </a:p>
                  </a:txBody>
                  <a:tcPr marL="58101" marR="58101" marT="29045" marB="29045" anchor="ctr">
                    <a:lnL>
                      <a:noFill/>
                    </a:lnL>
                    <a:lnR>
                      <a:noFill/>
                    </a:lnR>
                    <a:lnT>
                      <a:noFill/>
                    </a:lnT>
                    <a:lnB>
                      <a:noFill/>
                    </a:lnB>
                  </a:tcPr>
                </a:tc>
                <a:tc>
                  <a:txBody>
                    <a:bodyPr/>
                    <a:lstStyle/>
                    <a:p>
                      <a:pPr algn="ctr"/>
                      <a:r>
                        <a:rPr lang="en-GB" sz="2800" b="1" dirty="0">
                          <a:latin typeface="Calibri" panose="020F0502020204030204" pitchFamily="34" charset="0"/>
                        </a:rPr>
                        <a:t>Limitations</a:t>
                      </a:r>
                    </a:p>
                  </a:txBody>
                  <a:tcPr marL="58101" marR="58101" marT="29045" marB="29045" anchor="ctr">
                    <a:lnL>
                      <a:noFill/>
                    </a:lnL>
                    <a:lnR>
                      <a:noFill/>
                    </a:lnR>
                    <a:lnT>
                      <a:noFill/>
                    </a:lnT>
                    <a:lnB>
                      <a:noFill/>
                    </a:lnB>
                  </a:tcPr>
                </a:tc>
              </a:tr>
              <a:tr h="2191826">
                <a:tc>
                  <a:txBody>
                    <a:bodyPr/>
                    <a:lstStyle/>
                    <a:p>
                      <a:pPr algn="ctr"/>
                      <a:r>
                        <a:rPr lang="fr-FR" sz="2800" b="1" dirty="0" smtClean="0">
                          <a:latin typeface="Calibri" panose="020F0502020204030204" pitchFamily="34" charset="0"/>
                        </a:rPr>
                        <a:t>Patient interview</a:t>
                      </a:r>
                      <a:r>
                        <a:rPr lang="fr-FR" sz="2800" b="1" baseline="0" dirty="0" smtClean="0">
                          <a:latin typeface="Calibri" panose="020F0502020204030204" pitchFamily="34" charset="0"/>
                        </a:rPr>
                        <a:t> /</a:t>
                      </a:r>
                      <a:r>
                        <a:rPr lang="fr-FR" sz="2800" b="1" dirty="0" smtClean="0">
                          <a:latin typeface="Calibri" panose="020F0502020204030204" pitchFamily="34" charset="0"/>
                        </a:rPr>
                        <a:t> questionnaire </a:t>
                      </a:r>
                      <a:r>
                        <a:rPr lang="fr-FR" sz="2800" b="1" dirty="0" err="1" smtClean="0">
                          <a:latin typeface="Calibri" panose="020F0502020204030204" pitchFamily="34" charset="0"/>
                        </a:rPr>
                        <a:t>studies</a:t>
                      </a:r>
                      <a:endParaRPr lang="fr-FR" sz="2800" b="1" dirty="0">
                        <a:latin typeface="Calibri" panose="020F0502020204030204" pitchFamily="34" charset="0"/>
                      </a:endParaRPr>
                    </a:p>
                  </a:txBody>
                  <a:tcPr marL="58101" marR="58101" marT="29045" marB="29045" anchor="ctr">
                    <a:lnL>
                      <a:noFill/>
                    </a:lnL>
                    <a:lnR>
                      <a:noFill/>
                    </a:lnR>
                    <a:lnT>
                      <a:noFill/>
                    </a:lnT>
                    <a:lnB>
                      <a:noFill/>
                    </a:lnB>
                  </a:tcPr>
                </a:tc>
                <a:tc>
                  <a:txBody>
                    <a:bodyPr/>
                    <a:lstStyle/>
                    <a:p>
                      <a:pPr algn="ctr"/>
                      <a:r>
                        <a:rPr lang="en-GB" sz="2800" i="1" dirty="0">
                          <a:solidFill>
                            <a:srgbClr val="008000"/>
                          </a:solidFill>
                          <a:latin typeface="Calibri" panose="020F0502020204030204" pitchFamily="34" charset="0"/>
                        </a:rPr>
                        <a:t>Potentially highly accurate and </a:t>
                      </a:r>
                      <a:r>
                        <a:rPr lang="en-GB" sz="2800" i="1" dirty="0" smtClean="0">
                          <a:solidFill>
                            <a:srgbClr val="008000"/>
                          </a:solidFill>
                          <a:latin typeface="Calibri" panose="020F0502020204030204" pitchFamily="34" charset="0"/>
                        </a:rPr>
                        <a:t>detailed</a:t>
                      </a:r>
                      <a:endParaRPr lang="en-GB" sz="2800" dirty="0">
                        <a:solidFill>
                          <a:srgbClr val="008000"/>
                        </a:solidFill>
                        <a:latin typeface="Calibri" panose="020F0502020204030204" pitchFamily="34" charset="0"/>
                      </a:endParaRPr>
                    </a:p>
                  </a:txBody>
                  <a:tcPr marL="58101" marR="58101" marT="29045" marB="29045" anchor="ctr">
                    <a:lnL>
                      <a:noFill/>
                    </a:lnL>
                    <a:lnR>
                      <a:noFill/>
                    </a:lnR>
                    <a:lnT>
                      <a:noFill/>
                    </a:lnT>
                    <a:lnB>
                      <a:noFill/>
                    </a:lnB>
                  </a:tcPr>
                </a:tc>
                <a:tc>
                  <a:txBody>
                    <a:bodyPr/>
                    <a:lstStyle/>
                    <a:p>
                      <a:pPr algn="ctr"/>
                      <a:r>
                        <a:rPr lang="en-GB" sz="2800" i="1" dirty="0" smtClean="0">
                          <a:solidFill>
                            <a:srgbClr val="C00000"/>
                          </a:solidFill>
                          <a:latin typeface="Calibri" panose="020F0502020204030204" pitchFamily="34" charset="0"/>
                        </a:rPr>
                        <a:t>Possibly unrepresentative </a:t>
                      </a:r>
                      <a:endParaRPr lang="en-GB" sz="2800" i="0" baseline="0" dirty="0" smtClean="0">
                        <a:solidFill>
                          <a:srgbClr val="C00000"/>
                        </a:solidFill>
                        <a:latin typeface="Calibri" panose="020F0502020204030204" pitchFamily="34" charset="0"/>
                      </a:endParaRPr>
                    </a:p>
                    <a:p>
                      <a:pPr algn="ctr"/>
                      <a:r>
                        <a:rPr lang="en-GB" sz="2800" i="0" baseline="0" dirty="0" smtClean="0">
                          <a:solidFill>
                            <a:srgbClr val="C00000"/>
                          </a:solidFill>
                          <a:latin typeface="Calibri" panose="020F0502020204030204" pitchFamily="34" charset="0"/>
                        </a:rPr>
                        <a:t>particularly for patients who die early</a:t>
                      </a:r>
                      <a:endParaRPr lang="en-GB" sz="2800" dirty="0">
                        <a:solidFill>
                          <a:srgbClr val="C00000"/>
                        </a:solidFill>
                        <a:latin typeface="Calibri" panose="020F0502020204030204" pitchFamily="34" charset="0"/>
                      </a:endParaRPr>
                    </a:p>
                  </a:txBody>
                  <a:tcPr marL="58101" marR="58101" marT="29045" marB="29045" anchor="ctr">
                    <a:lnL>
                      <a:noFill/>
                    </a:lnL>
                    <a:lnR>
                      <a:noFill/>
                    </a:lnR>
                    <a:lnT>
                      <a:noFill/>
                    </a:lnT>
                    <a:lnB>
                      <a:noFill/>
                    </a:lnB>
                  </a:tcPr>
                </a:tc>
              </a:tr>
              <a:tr h="1938199">
                <a:tc>
                  <a:txBody>
                    <a:bodyPr/>
                    <a:lstStyle/>
                    <a:p>
                      <a:pPr algn="ctr"/>
                      <a:r>
                        <a:rPr lang="en-GB" sz="2800" b="1" dirty="0">
                          <a:latin typeface="Calibri" panose="020F0502020204030204" pitchFamily="34" charset="0"/>
                        </a:rPr>
                        <a:t>Studies of medical consultation records</a:t>
                      </a:r>
                    </a:p>
                  </a:txBody>
                  <a:tcPr marL="58101" marR="58101" marT="29045" marB="29045" anchor="ctr">
                    <a:lnL>
                      <a:noFill/>
                    </a:lnL>
                    <a:lnR>
                      <a:noFill/>
                    </a:lnR>
                    <a:lnT>
                      <a:noFill/>
                    </a:lnT>
                    <a:lnB>
                      <a:noFill/>
                    </a:lnB>
                  </a:tcPr>
                </a:tc>
                <a:tc>
                  <a:txBody>
                    <a:bodyPr/>
                    <a:lstStyle/>
                    <a:p>
                      <a:pPr algn="ctr"/>
                      <a:r>
                        <a:rPr lang="en-GB" sz="2800" i="1" dirty="0">
                          <a:solidFill>
                            <a:srgbClr val="008000"/>
                          </a:solidFill>
                          <a:latin typeface="Calibri" panose="020F0502020204030204" pitchFamily="34" charset="0"/>
                        </a:rPr>
                        <a:t>High representativeness (</a:t>
                      </a:r>
                      <a:r>
                        <a:rPr lang="en-GB" sz="2800" i="1" dirty="0" err="1" smtClean="0">
                          <a:solidFill>
                            <a:srgbClr val="008000"/>
                          </a:solidFill>
                          <a:latin typeface="Calibri" panose="020F0502020204030204" pitchFamily="34" charset="0"/>
                        </a:rPr>
                        <a:t>generalisability</a:t>
                      </a:r>
                      <a:r>
                        <a:rPr lang="en-GB" sz="2800" i="1" dirty="0" smtClean="0">
                          <a:solidFill>
                            <a:srgbClr val="008000"/>
                          </a:solidFill>
                          <a:latin typeface="Calibri" panose="020F0502020204030204" pitchFamily="34" charset="0"/>
                        </a:rPr>
                        <a:t>)</a:t>
                      </a:r>
                      <a:endParaRPr lang="en-GB" sz="2800" dirty="0">
                        <a:solidFill>
                          <a:srgbClr val="008000"/>
                        </a:solidFill>
                        <a:latin typeface="Calibri" panose="020F0502020204030204" pitchFamily="34" charset="0"/>
                      </a:endParaRPr>
                    </a:p>
                  </a:txBody>
                  <a:tcPr marL="58101" marR="58101" marT="29045" marB="29045" anchor="ctr">
                    <a:lnL>
                      <a:noFill/>
                    </a:lnL>
                    <a:lnR>
                      <a:noFill/>
                    </a:lnR>
                    <a:lnT>
                      <a:noFill/>
                    </a:lnT>
                    <a:lnB>
                      <a:noFill/>
                    </a:lnB>
                  </a:tcPr>
                </a:tc>
                <a:tc>
                  <a:txBody>
                    <a:bodyPr/>
                    <a:lstStyle/>
                    <a:p>
                      <a:pPr algn="ctr"/>
                      <a:r>
                        <a:rPr lang="en-GB" sz="2800" i="1" dirty="0" smtClean="0">
                          <a:solidFill>
                            <a:srgbClr val="C00000"/>
                          </a:solidFill>
                          <a:latin typeface="Calibri" panose="020F0502020204030204" pitchFamily="34" charset="0"/>
                        </a:rPr>
                        <a:t>Limitations of completeness </a:t>
                      </a:r>
                      <a:r>
                        <a:rPr lang="en-GB" sz="2800" i="1" dirty="0">
                          <a:solidFill>
                            <a:srgbClr val="C00000"/>
                          </a:solidFill>
                          <a:latin typeface="Calibri" panose="020F0502020204030204" pitchFamily="34" charset="0"/>
                        </a:rPr>
                        <a:t>and </a:t>
                      </a:r>
                      <a:r>
                        <a:rPr lang="en-GB" sz="2800" i="1" dirty="0" smtClean="0">
                          <a:solidFill>
                            <a:srgbClr val="C00000"/>
                          </a:solidFill>
                          <a:latin typeface="Calibri" panose="020F0502020204030204" pitchFamily="34" charset="0"/>
                        </a:rPr>
                        <a:t>accuracy</a:t>
                      </a:r>
                    </a:p>
                  </a:txBody>
                  <a:tcPr marL="58101" marR="58101" marT="29045" marB="29045" anchor="ctr">
                    <a:lnL>
                      <a:noFill/>
                    </a:lnL>
                    <a:lnR>
                      <a:noFill/>
                    </a:lnR>
                    <a:lnT>
                      <a:noFill/>
                    </a:lnT>
                    <a:lnB>
                      <a:noFill/>
                    </a:lnB>
                  </a:tcPr>
                </a:tc>
              </a:tr>
            </a:tbl>
          </a:graphicData>
        </a:graphic>
      </p:graphicFrame>
      <p:sp>
        <p:nvSpPr>
          <p:cNvPr id="36878" name="Oval 7"/>
          <p:cNvSpPr>
            <a:spLocks noChangeArrowheads="1"/>
          </p:cNvSpPr>
          <p:nvPr/>
        </p:nvSpPr>
        <p:spPr bwMode="auto">
          <a:xfrm>
            <a:off x="465138" y="4437063"/>
            <a:ext cx="2522537" cy="2232025"/>
          </a:xfrm>
          <a:prstGeom prst="ellipse">
            <a:avLst/>
          </a:prstGeom>
          <a:solidFill>
            <a:schemeClr val="bg1">
              <a:alpha val="0"/>
            </a:schemeClr>
          </a:solidFill>
          <a:ln w="317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solidFill>
                <a:schemeClr val="tx1"/>
              </a:solidFill>
            </a:endParaRPr>
          </a:p>
        </p:txBody>
      </p:sp>
    </p:spTree>
    <p:extLst>
      <p:ext uri="{BB962C8B-B14F-4D97-AF65-F5344CB8AC3E}">
        <p14:creationId xmlns:p14="http://schemas.microsoft.com/office/powerpoint/2010/main" val="31578589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3238" y="1706563"/>
            <a:ext cx="8123237" cy="460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TextBox 1"/>
          <p:cNvSpPr txBox="1">
            <a:spLocks noChangeArrowheads="1"/>
          </p:cNvSpPr>
          <p:nvPr/>
        </p:nvSpPr>
        <p:spPr bwMode="auto">
          <a:xfrm>
            <a:off x="179388" y="476250"/>
            <a:ext cx="89646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3200" dirty="0">
                <a:solidFill>
                  <a:schemeClr val="tx1"/>
                </a:solidFill>
                <a:latin typeface="Calibri" pitchFamily="34" charset="0"/>
              </a:rPr>
              <a:t>Median time (days) from </a:t>
            </a:r>
            <a:r>
              <a:rPr lang="en-GB" altLang="en-US" sz="3200" dirty="0">
                <a:solidFill>
                  <a:srgbClr val="C00000"/>
                </a:solidFill>
                <a:latin typeface="Calibri" pitchFamily="34" charset="0"/>
              </a:rPr>
              <a:t>trigger</a:t>
            </a:r>
            <a:r>
              <a:rPr lang="en-GB" altLang="en-US" sz="3200" dirty="0">
                <a:solidFill>
                  <a:schemeClr val="tx1"/>
                </a:solidFill>
                <a:latin typeface="Calibri" pitchFamily="34" charset="0"/>
              </a:rPr>
              <a:t> symptom onset to presentation, by cancer – </a:t>
            </a:r>
            <a:r>
              <a:rPr lang="en-GB" altLang="en-US" sz="3200" b="1" dirty="0">
                <a:solidFill>
                  <a:schemeClr val="tx1"/>
                </a:solidFill>
                <a:latin typeface="Calibri" pitchFamily="34" charset="0"/>
              </a:rPr>
              <a:t>Scottish</a:t>
            </a:r>
            <a:r>
              <a:rPr lang="en-GB" altLang="en-US" sz="3200" dirty="0">
                <a:solidFill>
                  <a:schemeClr val="tx1"/>
                </a:solidFill>
                <a:latin typeface="Calibri" pitchFamily="34" charset="0"/>
              </a:rPr>
              <a:t> </a:t>
            </a:r>
            <a:r>
              <a:rPr lang="en-GB" altLang="en-US" sz="3200" dirty="0" smtClean="0">
                <a:solidFill>
                  <a:schemeClr val="tx1"/>
                </a:solidFill>
                <a:latin typeface="Calibri" pitchFamily="34" charset="0"/>
              </a:rPr>
              <a:t>data</a:t>
            </a:r>
            <a:endParaRPr lang="en-GB" altLang="en-US" sz="3200" dirty="0">
              <a:solidFill>
                <a:schemeClr val="tx1"/>
              </a:solidFill>
              <a:latin typeface="Calibri" pitchFamily="34" charset="0"/>
            </a:endParaRPr>
          </a:p>
        </p:txBody>
      </p:sp>
      <p:sp>
        <p:nvSpPr>
          <p:cNvPr id="37892" name="Text Box 4"/>
          <p:cNvSpPr txBox="1">
            <a:spLocks noChangeArrowheads="1"/>
          </p:cNvSpPr>
          <p:nvPr/>
        </p:nvSpPr>
        <p:spPr bwMode="auto">
          <a:xfrm>
            <a:off x="1490663" y="6400800"/>
            <a:ext cx="7364412"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50000"/>
              </a:spcBef>
              <a:buFontTx/>
              <a:buNone/>
            </a:pPr>
            <a:r>
              <a:rPr lang="en-US" altLang="en-US" sz="2000">
                <a:solidFill>
                  <a:schemeClr val="tx1"/>
                </a:solidFill>
                <a:latin typeface="Calibri" pitchFamily="34" charset="0"/>
              </a:rPr>
              <a:t>Baughan P et al, </a:t>
            </a:r>
            <a:r>
              <a:rPr lang="en-US" altLang="en-US" sz="2000" i="1">
                <a:solidFill>
                  <a:schemeClr val="tx1"/>
                </a:solidFill>
                <a:latin typeface="Calibri" pitchFamily="34" charset="0"/>
              </a:rPr>
              <a:t>Br J Cancer</a:t>
            </a:r>
            <a:r>
              <a:rPr lang="en-US" altLang="en-US" sz="2000">
                <a:solidFill>
                  <a:schemeClr val="tx1"/>
                </a:solidFill>
                <a:latin typeface="Calibri" pitchFamily="34" charset="0"/>
              </a:rPr>
              <a:t> 2009</a:t>
            </a:r>
            <a:endParaRPr lang="en-GB" altLang="en-US" sz="2000">
              <a:solidFill>
                <a:schemeClr val="tx1"/>
              </a:solidFill>
              <a:latin typeface="Calibri" pitchFamily="34" charset="0"/>
            </a:endParaRPr>
          </a:p>
        </p:txBody>
      </p:sp>
    </p:spTree>
    <p:extLst>
      <p:ext uri="{BB962C8B-B14F-4D97-AF65-F5344CB8AC3E}">
        <p14:creationId xmlns:p14="http://schemas.microsoft.com/office/powerpoint/2010/main" val="46160194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1"/>
          <p:cNvSpPr txBox="1">
            <a:spLocks noChangeArrowheads="1"/>
          </p:cNvSpPr>
          <p:nvPr/>
        </p:nvSpPr>
        <p:spPr bwMode="auto">
          <a:xfrm>
            <a:off x="4140200" y="6361113"/>
            <a:ext cx="50403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000">
                <a:solidFill>
                  <a:schemeClr val="tx1"/>
                </a:solidFill>
                <a:latin typeface="Calibri" pitchFamily="34" charset="0"/>
              </a:rPr>
              <a:t>Keeble et al, </a:t>
            </a:r>
            <a:r>
              <a:rPr lang="en-GB" altLang="en-US" sz="2000" i="1">
                <a:solidFill>
                  <a:schemeClr val="tx1"/>
                </a:solidFill>
                <a:latin typeface="Calibri" pitchFamily="34" charset="0"/>
              </a:rPr>
              <a:t>Int J Cancer</a:t>
            </a:r>
            <a:r>
              <a:rPr lang="en-GB" altLang="en-US" sz="2000">
                <a:solidFill>
                  <a:schemeClr val="tx1"/>
                </a:solidFill>
                <a:latin typeface="Calibri" pitchFamily="34" charset="0"/>
              </a:rPr>
              <a:t>, 2014</a:t>
            </a:r>
          </a:p>
        </p:txBody>
      </p:sp>
      <p:pic>
        <p:nvPicPr>
          <p:cNvPr id="3891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700" y="1577975"/>
            <a:ext cx="7993063" cy="372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916" name="TextBox 1"/>
          <p:cNvSpPr txBox="1">
            <a:spLocks noChangeArrowheads="1"/>
          </p:cNvSpPr>
          <p:nvPr/>
        </p:nvSpPr>
        <p:spPr bwMode="auto">
          <a:xfrm>
            <a:off x="611188" y="5229225"/>
            <a:ext cx="781208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400">
                <a:solidFill>
                  <a:srgbClr val="000000"/>
                </a:solidFill>
              </a:rPr>
              <a:t>English data confirm earlier reported patterns of variation in patient interval in Scottish patients</a:t>
            </a:r>
          </a:p>
        </p:txBody>
      </p:sp>
      <p:sp>
        <p:nvSpPr>
          <p:cNvPr id="38917" name="TextBox 1"/>
          <p:cNvSpPr txBox="1">
            <a:spLocks noChangeArrowheads="1"/>
          </p:cNvSpPr>
          <p:nvPr/>
        </p:nvSpPr>
        <p:spPr bwMode="auto">
          <a:xfrm>
            <a:off x="179388" y="476250"/>
            <a:ext cx="89646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3200" dirty="0">
                <a:solidFill>
                  <a:schemeClr val="tx1"/>
                </a:solidFill>
                <a:latin typeface="Calibri" pitchFamily="34" charset="0"/>
              </a:rPr>
              <a:t>Median time (days) from </a:t>
            </a:r>
            <a:r>
              <a:rPr lang="en-GB" altLang="en-US" sz="3200" dirty="0">
                <a:solidFill>
                  <a:srgbClr val="C00000"/>
                </a:solidFill>
                <a:latin typeface="Calibri" pitchFamily="34" charset="0"/>
              </a:rPr>
              <a:t>trigger</a:t>
            </a:r>
            <a:r>
              <a:rPr lang="en-GB" altLang="en-US" sz="3200" dirty="0">
                <a:solidFill>
                  <a:schemeClr val="tx1"/>
                </a:solidFill>
                <a:latin typeface="Calibri" pitchFamily="34" charset="0"/>
              </a:rPr>
              <a:t> symptom onset to presentation, by cancer – </a:t>
            </a:r>
            <a:r>
              <a:rPr lang="en-GB" altLang="en-US" sz="3200" b="1" dirty="0" smtClean="0">
                <a:solidFill>
                  <a:schemeClr val="tx1"/>
                </a:solidFill>
                <a:latin typeface="Calibri" pitchFamily="34" charset="0"/>
              </a:rPr>
              <a:t>English</a:t>
            </a:r>
            <a:r>
              <a:rPr lang="en-GB" altLang="en-US" sz="3200" dirty="0" smtClean="0">
                <a:solidFill>
                  <a:schemeClr val="tx1"/>
                </a:solidFill>
                <a:latin typeface="Calibri" pitchFamily="34" charset="0"/>
              </a:rPr>
              <a:t> </a:t>
            </a:r>
            <a:r>
              <a:rPr lang="en-GB" altLang="en-US" sz="3200" dirty="0">
                <a:solidFill>
                  <a:schemeClr val="tx1"/>
                </a:solidFill>
                <a:latin typeface="Calibri" pitchFamily="34" charset="0"/>
              </a:rPr>
              <a:t>audit data</a:t>
            </a:r>
          </a:p>
        </p:txBody>
      </p:sp>
    </p:spTree>
    <p:extLst>
      <p:ext uri="{BB962C8B-B14F-4D97-AF65-F5344CB8AC3E}">
        <p14:creationId xmlns:p14="http://schemas.microsoft.com/office/powerpoint/2010/main" val="369032233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700" y="1577975"/>
            <a:ext cx="7993063" cy="372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3" name="TextBox 1"/>
          <p:cNvSpPr txBox="1">
            <a:spLocks noChangeArrowheads="1"/>
          </p:cNvSpPr>
          <p:nvPr/>
        </p:nvSpPr>
        <p:spPr bwMode="auto">
          <a:xfrm>
            <a:off x="179388" y="476250"/>
            <a:ext cx="8964612"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3200">
                <a:solidFill>
                  <a:schemeClr val="tx1"/>
                </a:solidFill>
                <a:latin typeface="Calibri" pitchFamily="34" charset="0"/>
              </a:rPr>
              <a:t>Median time (days) from </a:t>
            </a:r>
            <a:r>
              <a:rPr lang="en-GB" altLang="en-US" sz="3200">
                <a:solidFill>
                  <a:srgbClr val="C00000"/>
                </a:solidFill>
                <a:latin typeface="Calibri" pitchFamily="34" charset="0"/>
              </a:rPr>
              <a:t>trigger</a:t>
            </a:r>
            <a:r>
              <a:rPr lang="en-GB" altLang="en-US" sz="3200">
                <a:solidFill>
                  <a:schemeClr val="tx1"/>
                </a:solidFill>
                <a:latin typeface="Calibri" pitchFamily="34" charset="0"/>
              </a:rPr>
              <a:t> symptom onset to presentation, by cancer – </a:t>
            </a:r>
            <a:r>
              <a:rPr lang="en-GB" altLang="en-US" sz="3200" b="1">
                <a:solidFill>
                  <a:schemeClr val="tx1"/>
                </a:solidFill>
                <a:latin typeface="Calibri" pitchFamily="34" charset="0"/>
              </a:rPr>
              <a:t>English </a:t>
            </a:r>
            <a:r>
              <a:rPr lang="en-GB" altLang="en-US" sz="3200">
                <a:solidFill>
                  <a:schemeClr val="tx1"/>
                </a:solidFill>
                <a:latin typeface="Calibri" pitchFamily="34" charset="0"/>
              </a:rPr>
              <a:t>audit data</a:t>
            </a:r>
          </a:p>
        </p:txBody>
      </p:sp>
      <p:sp>
        <p:nvSpPr>
          <p:cNvPr id="40964" name="Oval 7"/>
          <p:cNvSpPr>
            <a:spLocks noChangeArrowheads="1"/>
          </p:cNvSpPr>
          <p:nvPr/>
        </p:nvSpPr>
        <p:spPr bwMode="auto">
          <a:xfrm>
            <a:off x="465138" y="1577975"/>
            <a:ext cx="1427162" cy="3643313"/>
          </a:xfrm>
          <a:prstGeom prst="ellipse">
            <a:avLst/>
          </a:prstGeom>
          <a:solidFill>
            <a:schemeClr val="bg1">
              <a:alpha val="0"/>
            </a:schemeClr>
          </a:solidFill>
          <a:ln w="317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solidFill>
                <a:schemeClr val="tx1"/>
              </a:solidFill>
            </a:endParaRPr>
          </a:p>
        </p:txBody>
      </p:sp>
      <p:sp>
        <p:nvSpPr>
          <p:cNvPr id="40965" name="Oval 7"/>
          <p:cNvSpPr>
            <a:spLocks noChangeArrowheads="1"/>
          </p:cNvSpPr>
          <p:nvPr/>
        </p:nvSpPr>
        <p:spPr bwMode="auto">
          <a:xfrm>
            <a:off x="6877050" y="1577975"/>
            <a:ext cx="1741488" cy="3721100"/>
          </a:xfrm>
          <a:prstGeom prst="ellipse">
            <a:avLst/>
          </a:prstGeom>
          <a:solidFill>
            <a:schemeClr val="bg1">
              <a:alpha val="0"/>
            </a:schemeClr>
          </a:solidFill>
          <a:ln w="317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solidFill>
                <a:schemeClr val="tx1"/>
              </a:solidFill>
            </a:endParaRPr>
          </a:p>
        </p:txBody>
      </p:sp>
    </p:spTree>
    <p:extLst>
      <p:ext uri="{BB962C8B-B14F-4D97-AF65-F5344CB8AC3E}">
        <p14:creationId xmlns:p14="http://schemas.microsoft.com/office/powerpoint/2010/main" val="112031585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6156325" cy="615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Oval 7"/>
          <p:cNvSpPr>
            <a:spLocks noChangeArrowheads="1"/>
          </p:cNvSpPr>
          <p:nvPr/>
        </p:nvSpPr>
        <p:spPr bwMode="auto">
          <a:xfrm>
            <a:off x="4643438" y="765175"/>
            <a:ext cx="1439862" cy="5376863"/>
          </a:xfrm>
          <a:prstGeom prst="ellipse">
            <a:avLst/>
          </a:prstGeom>
          <a:solidFill>
            <a:schemeClr val="bg1">
              <a:alpha val="0"/>
            </a:schemeClr>
          </a:solidFill>
          <a:ln w="317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solidFill>
                <a:schemeClr val="tx1"/>
              </a:solidFill>
            </a:endParaRPr>
          </a:p>
        </p:txBody>
      </p:sp>
      <p:sp>
        <p:nvSpPr>
          <p:cNvPr id="41988" name="TextBox 1"/>
          <p:cNvSpPr txBox="1">
            <a:spLocks noChangeArrowheads="1"/>
          </p:cNvSpPr>
          <p:nvPr/>
        </p:nvSpPr>
        <p:spPr bwMode="auto">
          <a:xfrm>
            <a:off x="6300788" y="1412875"/>
            <a:ext cx="2592387"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a:solidFill>
                  <a:schemeClr val="tx1"/>
                </a:solidFill>
                <a:latin typeface="Calibri" pitchFamily="34" charset="0"/>
              </a:rPr>
              <a:t>W</a:t>
            </a:r>
            <a:r>
              <a:rPr lang="en-GB" altLang="en-US">
                <a:solidFill>
                  <a:schemeClr val="tx1"/>
                </a:solidFill>
                <a:latin typeface="Calibri" pitchFamily="34" charset="0"/>
              </a:rPr>
              <a:t>ide variation in ‘recall’ of different cancer symptoms among members of the public</a:t>
            </a:r>
          </a:p>
        </p:txBody>
      </p:sp>
      <p:sp>
        <p:nvSpPr>
          <p:cNvPr id="41989" name="TextBox 2"/>
          <p:cNvSpPr txBox="1">
            <a:spLocks noChangeArrowheads="1"/>
          </p:cNvSpPr>
          <p:nvPr/>
        </p:nvSpPr>
        <p:spPr bwMode="auto">
          <a:xfrm>
            <a:off x="4360863" y="6303963"/>
            <a:ext cx="47529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000">
                <a:solidFill>
                  <a:schemeClr val="tx1"/>
                </a:solidFill>
                <a:latin typeface="Calibri" pitchFamily="34" charset="0"/>
              </a:rPr>
              <a:t>Robb et al., </a:t>
            </a:r>
            <a:r>
              <a:rPr lang="en-GB" altLang="en-US" sz="2000" i="1">
                <a:solidFill>
                  <a:schemeClr val="tx1"/>
                </a:solidFill>
                <a:latin typeface="Calibri" pitchFamily="34" charset="0"/>
              </a:rPr>
              <a:t>Br J Cancer</a:t>
            </a:r>
            <a:r>
              <a:rPr lang="en-GB" altLang="en-US" sz="2000">
                <a:solidFill>
                  <a:schemeClr val="tx1"/>
                </a:solidFill>
                <a:latin typeface="Calibri" pitchFamily="34" charset="0"/>
              </a:rPr>
              <a:t>, 2009</a:t>
            </a:r>
          </a:p>
        </p:txBody>
      </p:sp>
    </p:spTree>
    <p:extLst>
      <p:ext uri="{BB962C8B-B14F-4D97-AF65-F5344CB8AC3E}">
        <p14:creationId xmlns:p14="http://schemas.microsoft.com/office/powerpoint/2010/main" val="272459724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Box 1"/>
          <p:cNvSpPr txBox="1">
            <a:spLocks noChangeArrowheads="1"/>
          </p:cNvSpPr>
          <p:nvPr/>
        </p:nvSpPr>
        <p:spPr bwMode="auto">
          <a:xfrm>
            <a:off x="325438" y="2133600"/>
            <a:ext cx="80645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3600">
                <a:solidFill>
                  <a:srgbClr val="C00000"/>
                </a:solidFill>
                <a:latin typeface="Calibri" pitchFamily="34" charset="0"/>
              </a:rPr>
              <a:t>Inequalities in stage at diagnosis </a:t>
            </a:r>
          </a:p>
          <a:p>
            <a:pPr algn="ctr" eaLnBrk="1" hangingPunct="1">
              <a:spcBef>
                <a:spcPct val="0"/>
              </a:spcBef>
              <a:buFontTx/>
              <a:buNone/>
            </a:pPr>
            <a:r>
              <a:rPr lang="en-GB" altLang="en-US" sz="3600">
                <a:solidFill>
                  <a:srgbClr val="C00000"/>
                </a:solidFill>
                <a:latin typeface="Calibri" pitchFamily="34" charset="0"/>
              </a:rPr>
              <a:t>and their combined interpretation with evidence about the length of intervals</a:t>
            </a:r>
          </a:p>
        </p:txBody>
      </p:sp>
    </p:spTree>
    <p:extLst>
      <p:ext uri="{BB962C8B-B14F-4D97-AF65-F5344CB8AC3E}">
        <p14:creationId xmlns:p14="http://schemas.microsoft.com/office/powerpoint/2010/main" val="187921472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203325"/>
            <a:ext cx="9144000"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Rectangle 2"/>
          <p:cNvSpPr>
            <a:spLocks noChangeArrowheads="1"/>
          </p:cNvSpPr>
          <p:nvPr/>
        </p:nvSpPr>
        <p:spPr bwMode="auto">
          <a:xfrm>
            <a:off x="107950" y="200677"/>
            <a:ext cx="8747125"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b="1" dirty="0">
                <a:solidFill>
                  <a:schemeClr val="tx1"/>
                </a:solidFill>
              </a:rPr>
              <a:t>Inequalities in stage at diagnosis </a:t>
            </a:r>
            <a:r>
              <a:rPr lang="en-US" altLang="en-US" b="1" dirty="0">
                <a:solidFill>
                  <a:schemeClr val="tx1"/>
                </a:solidFill>
              </a:rPr>
              <a:t>by deprivation</a:t>
            </a:r>
            <a:r>
              <a:rPr lang="en-GB" altLang="en-US" b="1" dirty="0">
                <a:solidFill>
                  <a:schemeClr val="tx1"/>
                </a:solidFill>
              </a:rPr>
              <a:t/>
            </a:r>
            <a:br>
              <a:rPr lang="en-GB" altLang="en-US" b="1" dirty="0">
                <a:solidFill>
                  <a:schemeClr val="tx1"/>
                </a:solidFill>
              </a:rPr>
            </a:br>
            <a:r>
              <a:rPr lang="en-GB" altLang="en-US" sz="2600" b="1" i="1" dirty="0">
                <a:solidFill>
                  <a:schemeClr val="tx1"/>
                </a:solidFill>
              </a:rPr>
              <a:t>Adjusted for sex, deprivation, tumour type &amp;</a:t>
            </a:r>
            <a:r>
              <a:rPr lang="en-GB" altLang="en-US" sz="2600" b="1" i="1" dirty="0" smtClean="0">
                <a:solidFill>
                  <a:schemeClr val="tx1"/>
                </a:solidFill>
              </a:rPr>
              <a:t> </a:t>
            </a:r>
            <a:r>
              <a:rPr lang="en-GB" altLang="en-US" sz="2600" b="1" i="1" dirty="0">
                <a:solidFill>
                  <a:schemeClr val="tx1"/>
                </a:solidFill>
              </a:rPr>
              <a:t>screening</a:t>
            </a:r>
          </a:p>
        </p:txBody>
      </p:sp>
      <p:sp>
        <p:nvSpPr>
          <p:cNvPr id="44036" name="Text Box 6"/>
          <p:cNvSpPr txBox="1">
            <a:spLocks noChangeArrowheads="1"/>
          </p:cNvSpPr>
          <p:nvPr/>
        </p:nvSpPr>
        <p:spPr bwMode="auto">
          <a:xfrm>
            <a:off x="467544" y="6388100"/>
            <a:ext cx="856895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50000"/>
              </a:spcBef>
              <a:buFontTx/>
              <a:buNone/>
            </a:pPr>
            <a:r>
              <a:rPr lang="en-US" altLang="en-US" sz="2000" dirty="0" err="1" smtClean="0">
                <a:solidFill>
                  <a:schemeClr val="tx1"/>
                </a:solidFill>
                <a:latin typeface="Calibri" pitchFamily="34" charset="0"/>
              </a:rPr>
              <a:t>Lyratzopoulos</a:t>
            </a:r>
            <a:r>
              <a:rPr lang="en-US" altLang="en-US" sz="2000" dirty="0" smtClean="0">
                <a:solidFill>
                  <a:schemeClr val="tx1"/>
                </a:solidFill>
                <a:latin typeface="Calibri" pitchFamily="34" charset="0"/>
              </a:rPr>
              <a:t>, Abel, Brown, Rouse, Vernon, Roland, Greenberg, </a:t>
            </a:r>
            <a:r>
              <a:rPr lang="en-US" altLang="en-US" sz="2000" i="1" dirty="0">
                <a:solidFill>
                  <a:schemeClr val="tx1"/>
                </a:solidFill>
                <a:latin typeface="Calibri" pitchFamily="34" charset="0"/>
              </a:rPr>
              <a:t>Ann </a:t>
            </a:r>
            <a:r>
              <a:rPr lang="en-US" altLang="en-US" sz="2000" i="1" dirty="0" err="1">
                <a:solidFill>
                  <a:schemeClr val="tx1"/>
                </a:solidFill>
                <a:latin typeface="Calibri" pitchFamily="34" charset="0"/>
              </a:rPr>
              <a:t>Oncol</a:t>
            </a:r>
            <a:r>
              <a:rPr lang="en-US" altLang="en-US" sz="2000" i="1" dirty="0">
                <a:solidFill>
                  <a:schemeClr val="tx1"/>
                </a:solidFill>
                <a:latin typeface="Calibri" pitchFamily="34" charset="0"/>
              </a:rPr>
              <a:t>, </a:t>
            </a:r>
            <a:r>
              <a:rPr lang="en-US" altLang="en-US" sz="2000" dirty="0">
                <a:solidFill>
                  <a:schemeClr val="tx1"/>
                </a:solidFill>
                <a:latin typeface="Calibri" pitchFamily="34" charset="0"/>
              </a:rPr>
              <a:t>2013</a:t>
            </a:r>
            <a:endParaRPr lang="en-GB" altLang="en-US" sz="2000" dirty="0">
              <a:solidFill>
                <a:schemeClr val="tx1"/>
              </a:solidFill>
              <a:latin typeface="Calibri" pitchFamily="34" charset="0"/>
            </a:endParaRPr>
          </a:p>
        </p:txBody>
      </p:sp>
    </p:spTree>
    <p:extLst>
      <p:ext uri="{BB962C8B-B14F-4D97-AF65-F5344CB8AC3E}">
        <p14:creationId xmlns:p14="http://schemas.microsoft.com/office/powerpoint/2010/main" val="397531891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203325"/>
            <a:ext cx="9144000"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bwMode="auto">
          <a:xfrm>
            <a:off x="1403350" y="1484313"/>
            <a:ext cx="4392613" cy="4903787"/>
          </a:xfrm>
          <a:prstGeom prst="rect">
            <a:avLst/>
          </a:prstGeom>
          <a:solidFill>
            <a:srgbClr val="7F7F7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
        <p:nvSpPr>
          <p:cNvPr id="7" name="Rectangle 2"/>
          <p:cNvSpPr>
            <a:spLocks noChangeArrowheads="1"/>
          </p:cNvSpPr>
          <p:nvPr/>
        </p:nvSpPr>
        <p:spPr bwMode="auto">
          <a:xfrm>
            <a:off x="107950" y="200677"/>
            <a:ext cx="8747125"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b="1" dirty="0">
                <a:solidFill>
                  <a:schemeClr val="tx1"/>
                </a:solidFill>
              </a:rPr>
              <a:t>Inequalities in stage at diagnosis </a:t>
            </a:r>
            <a:r>
              <a:rPr lang="en-US" altLang="en-US" b="1" dirty="0">
                <a:solidFill>
                  <a:schemeClr val="tx1"/>
                </a:solidFill>
              </a:rPr>
              <a:t>by deprivation</a:t>
            </a:r>
            <a:r>
              <a:rPr lang="en-GB" altLang="en-US" b="1" dirty="0">
                <a:solidFill>
                  <a:schemeClr val="tx1"/>
                </a:solidFill>
              </a:rPr>
              <a:t/>
            </a:r>
            <a:br>
              <a:rPr lang="en-GB" altLang="en-US" b="1" dirty="0">
                <a:solidFill>
                  <a:schemeClr val="tx1"/>
                </a:solidFill>
              </a:rPr>
            </a:br>
            <a:r>
              <a:rPr lang="en-GB" altLang="en-US" sz="2600" b="1" i="1" dirty="0">
                <a:solidFill>
                  <a:schemeClr val="tx1"/>
                </a:solidFill>
              </a:rPr>
              <a:t>Adjusted for sex, deprivation, tumour type &amp;</a:t>
            </a:r>
            <a:r>
              <a:rPr lang="en-GB" altLang="en-US" sz="2600" b="1" i="1" dirty="0" smtClean="0">
                <a:solidFill>
                  <a:schemeClr val="tx1"/>
                </a:solidFill>
              </a:rPr>
              <a:t> </a:t>
            </a:r>
            <a:r>
              <a:rPr lang="en-GB" altLang="en-US" sz="2600" b="1" i="1" dirty="0">
                <a:solidFill>
                  <a:schemeClr val="tx1"/>
                </a:solidFill>
              </a:rPr>
              <a:t>screening</a:t>
            </a:r>
          </a:p>
        </p:txBody>
      </p:sp>
    </p:spTree>
    <p:extLst>
      <p:ext uri="{BB962C8B-B14F-4D97-AF65-F5344CB8AC3E}">
        <p14:creationId xmlns:p14="http://schemas.microsoft.com/office/powerpoint/2010/main" val="216634634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276350"/>
            <a:ext cx="9144000" cy="511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Text Box 6"/>
          <p:cNvSpPr txBox="1">
            <a:spLocks noChangeArrowheads="1"/>
          </p:cNvSpPr>
          <p:nvPr/>
        </p:nvSpPr>
        <p:spPr bwMode="auto">
          <a:xfrm>
            <a:off x="2051050" y="6388100"/>
            <a:ext cx="680402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50000"/>
              </a:spcBef>
              <a:buFontTx/>
              <a:buNone/>
            </a:pPr>
            <a:r>
              <a:rPr lang="en-US" altLang="en-US" sz="2200"/>
              <a:t>Lyratzopoulos et al, </a:t>
            </a:r>
            <a:r>
              <a:rPr lang="en-US" altLang="en-US" sz="2200" i="1"/>
              <a:t>Ann Oncol, </a:t>
            </a:r>
            <a:r>
              <a:rPr lang="en-US" altLang="en-US" sz="2200"/>
              <a:t>2013</a:t>
            </a:r>
            <a:endParaRPr lang="en-GB" altLang="en-US" sz="2200"/>
          </a:p>
        </p:txBody>
      </p:sp>
      <p:sp>
        <p:nvSpPr>
          <p:cNvPr id="6" name="Rectangle 2"/>
          <p:cNvSpPr txBox="1">
            <a:spLocks noChangeArrowheads="1"/>
          </p:cNvSpPr>
          <p:nvPr/>
        </p:nvSpPr>
        <p:spPr bwMode="auto">
          <a:xfrm>
            <a:off x="123825" y="192882"/>
            <a:ext cx="9036050" cy="423862"/>
          </a:xfrm>
          <a:prstGeom prst="rect">
            <a:avLst/>
          </a:prstGeom>
          <a:solidFill>
            <a:schemeClr val="tx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l" rtl="0" eaLnBrk="0" fontAlgn="base" hangingPunct="0">
              <a:spcBef>
                <a:spcPct val="0"/>
              </a:spcBef>
              <a:spcAft>
                <a:spcPct val="0"/>
              </a:spcAft>
              <a:defRPr sz="3400" b="1" baseline="0">
                <a:solidFill>
                  <a:schemeClr val="bg1"/>
                </a:solidFill>
                <a:latin typeface="Calibri" panose="020F0502020204030204" pitchFamily="34" charset="0"/>
                <a:ea typeface="+mj-ea"/>
                <a:cs typeface="+mj-cs"/>
              </a:defRPr>
            </a:lvl1pPr>
            <a:lvl2pPr algn="l" rtl="0" eaLnBrk="0" fontAlgn="base" hangingPunct="0">
              <a:spcBef>
                <a:spcPct val="0"/>
              </a:spcBef>
              <a:spcAft>
                <a:spcPct val="0"/>
              </a:spcAft>
              <a:defRPr sz="3000" b="1">
                <a:solidFill>
                  <a:schemeClr val="bg1"/>
                </a:solidFill>
                <a:latin typeface="Arial" charset="0"/>
              </a:defRPr>
            </a:lvl2pPr>
            <a:lvl3pPr algn="l" rtl="0" eaLnBrk="0" fontAlgn="base" hangingPunct="0">
              <a:spcBef>
                <a:spcPct val="0"/>
              </a:spcBef>
              <a:spcAft>
                <a:spcPct val="0"/>
              </a:spcAft>
              <a:defRPr sz="3000" b="1">
                <a:solidFill>
                  <a:schemeClr val="bg1"/>
                </a:solidFill>
                <a:latin typeface="Arial" charset="0"/>
              </a:defRPr>
            </a:lvl3pPr>
            <a:lvl4pPr algn="l" rtl="0" eaLnBrk="0" fontAlgn="base" hangingPunct="0">
              <a:spcBef>
                <a:spcPct val="0"/>
              </a:spcBef>
              <a:spcAft>
                <a:spcPct val="0"/>
              </a:spcAft>
              <a:defRPr sz="3000" b="1">
                <a:solidFill>
                  <a:schemeClr val="bg1"/>
                </a:solidFill>
                <a:latin typeface="Arial" charset="0"/>
              </a:defRPr>
            </a:lvl4pPr>
            <a:lvl5pPr algn="l" rtl="0" eaLnBrk="0" fontAlgn="base" hangingPunct="0">
              <a:spcBef>
                <a:spcPct val="0"/>
              </a:spcBef>
              <a:spcAft>
                <a:spcPct val="0"/>
              </a:spcAft>
              <a:defRPr sz="3000" b="1">
                <a:solidFill>
                  <a:schemeClr val="bg1"/>
                </a:solidFill>
                <a:latin typeface="Arial" charset="0"/>
              </a:defRPr>
            </a:lvl5pPr>
            <a:lvl6pPr marL="457200" algn="l" rtl="0" fontAlgn="base">
              <a:spcBef>
                <a:spcPct val="0"/>
              </a:spcBef>
              <a:spcAft>
                <a:spcPct val="0"/>
              </a:spcAft>
              <a:defRPr sz="3000" b="1">
                <a:solidFill>
                  <a:schemeClr val="tx2"/>
                </a:solidFill>
                <a:latin typeface="Arial" charset="0"/>
              </a:defRPr>
            </a:lvl6pPr>
            <a:lvl7pPr marL="914400" algn="l" rtl="0" fontAlgn="base">
              <a:spcBef>
                <a:spcPct val="0"/>
              </a:spcBef>
              <a:spcAft>
                <a:spcPct val="0"/>
              </a:spcAft>
              <a:defRPr sz="3000" b="1">
                <a:solidFill>
                  <a:schemeClr val="tx2"/>
                </a:solidFill>
                <a:latin typeface="Arial" charset="0"/>
              </a:defRPr>
            </a:lvl7pPr>
            <a:lvl8pPr marL="1371600" algn="l" rtl="0" fontAlgn="base">
              <a:spcBef>
                <a:spcPct val="0"/>
              </a:spcBef>
              <a:spcAft>
                <a:spcPct val="0"/>
              </a:spcAft>
              <a:defRPr sz="3000" b="1">
                <a:solidFill>
                  <a:schemeClr val="tx2"/>
                </a:solidFill>
                <a:latin typeface="Arial" charset="0"/>
              </a:defRPr>
            </a:lvl8pPr>
            <a:lvl9pPr marL="1828800" algn="l" rtl="0" fontAlgn="base">
              <a:spcBef>
                <a:spcPct val="0"/>
              </a:spcBef>
              <a:spcAft>
                <a:spcPct val="0"/>
              </a:spcAft>
              <a:defRPr sz="3000" b="1">
                <a:solidFill>
                  <a:schemeClr val="tx2"/>
                </a:solidFill>
                <a:latin typeface="Arial" charset="0"/>
              </a:defRPr>
            </a:lvl9pPr>
          </a:lstStyle>
          <a:p>
            <a:pPr algn="ctr" eaLnBrk="1" hangingPunct="1">
              <a:defRPr/>
            </a:pPr>
            <a:r>
              <a:rPr lang="en-GB" altLang="en-US" sz="2800" kern="0" dirty="0" smtClean="0">
                <a:solidFill>
                  <a:schemeClr val="tx1"/>
                </a:solidFill>
              </a:rPr>
              <a:t>Inequalities in stage at diagnosis in older age (&gt; 65) </a:t>
            </a:r>
            <a:br>
              <a:rPr lang="en-GB" altLang="en-US" sz="2800" kern="0" dirty="0" smtClean="0">
                <a:solidFill>
                  <a:schemeClr val="tx1"/>
                </a:solidFill>
              </a:rPr>
            </a:br>
            <a:r>
              <a:rPr lang="en-GB" altLang="en-US" sz="2800" i="1" kern="0" dirty="0" smtClean="0">
                <a:solidFill>
                  <a:schemeClr val="tx1"/>
                </a:solidFill>
              </a:rPr>
              <a:t>Adjusted for sex, deprivation, tumour type and screening</a:t>
            </a:r>
          </a:p>
        </p:txBody>
      </p:sp>
    </p:spTree>
    <p:extLst>
      <p:ext uri="{BB962C8B-B14F-4D97-AF65-F5344CB8AC3E}">
        <p14:creationId xmlns:p14="http://schemas.microsoft.com/office/powerpoint/2010/main" val="196575714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638" y="1276350"/>
            <a:ext cx="9144001" cy="511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Text Box 6"/>
          <p:cNvSpPr txBox="1">
            <a:spLocks noChangeArrowheads="1"/>
          </p:cNvSpPr>
          <p:nvPr/>
        </p:nvSpPr>
        <p:spPr bwMode="auto">
          <a:xfrm>
            <a:off x="2051050" y="6388100"/>
            <a:ext cx="680402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50000"/>
              </a:spcBef>
              <a:buFontTx/>
              <a:buNone/>
            </a:pPr>
            <a:r>
              <a:rPr lang="en-US" altLang="en-US" sz="2200"/>
              <a:t>Lyratzopoulos et al, </a:t>
            </a:r>
            <a:r>
              <a:rPr lang="en-US" altLang="en-US" sz="2200" i="1"/>
              <a:t>Ann Oncol, </a:t>
            </a:r>
            <a:r>
              <a:rPr lang="en-US" altLang="en-US" sz="2200"/>
              <a:t>2013</a:t>
            </a:r>
            <a:endParaRPr lang="en-GB" altLang="en-US" sz="2200"/>
          </a:p>
        </p:txBody>
      </p:sp>
      <p:sp>
        <p:nvSpPr>
          <p:cNvPr id="5" name="Rectangle 4"/>
          <p:cNvSpPr/>
          <p:nvPr/>
        </p:nvSpPr>
        <p:spPr bwMode="auto">
          <a:xfrm>
            <a:off x="1403350" y="1279525"/>
            <a:ext cx="4321175" cy="4979988"/>
          </a:xfrm>
          <a:prstGeom prst="rect">
            <a:avLst/>
          </a:prstGeom>
          <a:solidFill>
            <a:srgbClr val="7F7F7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
        <p:nvSpPr>
          <p:cNvPr id="7" name="Rectangle 2"/>
          <p:cNvSpPr txBox="1">
            <a:spLocks noChangeArrowheads="1"/>
          </p:cNvSpPr>
          <p:nvPr/>
        </p:nvSpPr>
        <p:spPr bwMode="auto">
          <a:xfrm>
            <a:off x="123825" y="192882"/>
            <a:ext cx="9036050" cy="423862"/>
          </a:xfrm>
          <a:prstGeom prst="rect">
            <a:avLst/>
          </a:prstGeom>
          <a:solidFill>
            <a:schemeClr val="tx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l" rtl="0" eaLnBrk="0" fontAlgn="base" hangingPunct="0">
              <a:spcBef>
                <a:spcPct val="0"/>
              </a:spcBef>
              <a:spcAft>
                <a:spcPct val="0"/>
              </a:spcAft>
              <a:defRPr sz="3400" b="1" baseline="0">
                <a:solidFill>
                  <a:schemeClr val="bg1"/>
                </a:solidFill>
                <a:latin typeface="Calibri" panose="020F0502020204030204" pitchFamily="34" charset="0"/>
                <a:ea typeface="+mj-ea"/>
                <a:cs typeface="+mj-cs"/>
              </a:defRPr>
            </a:lvl1pPr>
            <a:lvl2pPr algn="l" rtl="0" eaLnBrk="0" fontAlgn="base" hangingPunct="0">
              <a:spcBef>
                <a:spcPct val="0"/>
              </a:spcBef>
              <a:spcAft>
                <a:spcPct val="0"/>
              </a:spcAft>
              <a:defRPr sz="3000" b="1">
                <a:solidFill>
                  <a:schemeClr val="bg1"/>
                </a:solidFill>
                <a:latin typeface="Arial" charset="0"/>
              </a:defRPr>
            </a:lvl2pPr>
            <a:lvl3pPr algn="l" rtl="0" eaLnBrk="0" fontAlgn="base" hangingPunct="0">
              <a:spcBef>
                <a:spcPct val="0"/>
              </a:spcBef>
              <a:spcAft>
                <a:spcPct val="0"/>
              </a:spcAft>
              <a:defRPr sz="3000" b="1">
                <a:solidFill>
                  <a:schemeClr val="bg1"/>
                </a:solidFill>
                <a:latin typeface="Arial" charset="0"/>
              </a:defRPr>
            </a:lvl3pPr>
            <a:lvl4pPr algn="l" rtl="0" eaLnBrk="0" fontAlgn="base" hangingPunct="0">
              <a:spcBef>
                <a:spcPct val="0"/>
              </a:spcBef>
              <a:spcAft>
                <a:spcPct val="0"/>
              </a:spcAft>
              <a:defRPr sz="3000" b="1">
                <a:solidFill>
                  <a:schemeClr val="bg1"/>
                </a:solidFill>
                <a:latin typeface="Arial" charset="0"/>
              </a:defRPr>
            </a:lvl4pPr>
            <a:lvl5pPr algn="l" rtl="0" eaLnBrk="0" fontAlgn="base" hangingPunct="0">
              <a:spcBef>
                <a:spcPct val="0"/>
              </a:spcBef>
              <a:spcAft>
                <a:spcPct val="0"/>
              </a:spcAft>
              <a:defRPr sz="3000" b="1">
                <a:solidFill>
                  <a:schemeClr val="bg1"/>
                </a:solidFill>
                <a:latin typeface="Arial" charset="0"/>
              </a:defRPr>
            </a:lvl5pPr>
            <a:lvl6pPr marL="457200" algn="l" rtl="0" fontAlgn="base">
              <a:spcBef>
                <a:spcPct val="0"/>
              </a:spcBef>
              <a:spcAft>
                <a:spcPct val="0"/>
              </a:spcAft>
              <a:defRPr sz="3000" b="1">
                <a:solidFill>
                  <a:schemeClr val="tx2"/>
                </a:solidFill>
                <a:latin typeface="Arial" charset="0"/>
              </a:defRPr>
            </a:lvl6pPr>
            <a:lvl7pPr marL="914400" algn="l" rtl="0" fontAlgn="base">
              <a:spcBef>
                <a:spcPct val="0"/>
              </a:spcBef>
              <a:spcAft>
                <a:spcPct val="0"/>
              </a:spcAft>
              <a:defRPr sz="3000" b="1">
                <a:solidFill>
                  <a:schemeClr val="tx2"/>
                </a:solidFill>
                <a:latin typeface="Arial" charset="0"/>
              </a:defRPr>
            </a:lvl7pPr>
            <a:lvl8pPr marL="1371600" algn="l" rtl="0" fontAlgn="base">
              <a:spcBef>
                <a:spcPct val="0"/>
              </a:spcBef>
              <a:spcAft>
                <a:spcPct val="0"/>
              </a:spcAft>
              <a:defRPr sz="3000" b="1">
                <a:solidFill>
                  <a:schemeClr val="tx2"/>
                </a:solidFill>
                <a:latin typeface="Arial" charset="0"/>
              </a:defRPr>
            </a:lvl8pPr>
            <a:lvl9pPr marL="1828800" algn="l" rtl="0" fontAlgn="base">
              <a:spcBef>
                <a:spcPct val="0"/>
              </a:spcBef>
              <a:spcAft>
                <a:spcPct val="0"/>
              </a:spcAft>
              <a:defRPr sz="3000" b="1">
                <a:solidFill>
                  <a:schemeClr val="tx2"/>
                </a:solidFill>
                <a:latin typeface="Arial" charset="0"/>
              </a:defRPr>
            </a:lvl9pPr>
          </a:lstStyle>
          <a:p>
            <a:pPr algn="ctr" eaLnBrk="1" hangingPunct="1">
              <a:defRPr/>
            </a:pPr>
            <a:r>
              <a:rPr lang="en-GB" altLang="en-US" sz="2800" kern="0" dirty="0" smtClean="0">
                <a:solidFill>
                  <a:schemeClr val="tx1"/>
                </a:solidFill>
              </a:rPr>
              <a:t>Inequalities in stage at diagnosis in older age (&gt; 65) </a:t>
            </a:r>
            <a:br>
              <a:rPr lang="en-GB" altLang="en-US" sz="2800" kern="0" dirty="0" smtClean="0">
                <a:solidFill>
                  <a:schemeClr val="tx1"/>
                </a:solidFill>
              </a:rPr>
            </a:br>
            <a:r>
              <a:rPr lang="en-GB" altLang="en-US" sz="2800" i="1" kern="0" dirty="0" smtClean="0">
                <a:solidFill>
                  <a:schemeClr val="tx1"/>
                </a:solidFill>
              </a:rPr>
              <a:t>Adjusted for sex, deprivation, tumour type and screening</a:t>
            </a:r>
          </a:p>
        </p:txBody>
      </p:sp>
    </p:spTree>
    <p:extLst>
      <p:ext uri="{BB962C8B-B14F-4D97-AF65-F5344CB8AC3E}">
        <p14:creationId xmlns:p14="http://schemas.microsoft.com/office/powerpoint/2010/main" val="280936892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Text Box 8"/>
          <p:cNvSpPr txBox="1">
            <a:spLocks noChangeArrowheads="1"/>
          </p:cNvSpPr>
          <p:nvPr/>
        </p:nvSpPr>
        <p:spPr bwMode="auto">
          <a:xfrm>
            <a:off x="2124075" y="6299200"/>
            <a:ext cx="7019925"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50000"/>
              </a:spcBef>
              <a:buFontTx/>
              <a:buNone/>
            </a:pPr>
            <a:r>
              <a:rPr lang="en-US" altLang="en-US" sz="2200"/>
              <a:t>Lyratzopoulos et al</a:t>
            </a:r>
            <a:r>
              <a:rPr lang="en-US" altLang="en-US" sz="2200" i="1"/>
              <a:t>, Lancet Oncol </a:t>
            </a:r>
            <a:r>
              <a:rPr lang="en-US" altLang="en-US" sz="2200"/>
              <a:t>2012</a:t>
            </a:r>
            <a:endParaRPr lang="en-GB" altLang="en-US" sz="2200"/>
          </a:p>
        </p:txBody>
      </p:sp>
      <p:pic>
        <p:nvPicPr>
          <p:cNvPr id="48133" name="Picture 4" descr="figure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450975"/>
            <a:ext cx="8189912" cy="435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4" name="Oval 8"/>
          <p:cNvSpPr>
            <a:spLocks noChangeArrowheads="1"/>
          </p:cNvSpPr>
          <p:nvPr/>
        </p:nvSpPr>
        <p:spPr bwMode="auto">
          <a:xfrm>
            <a:off x="6877050" y="2276475"/>
            <a:ext cx="2016125" cy="4022725"/>
          </a:xfrm>
          <a:prstGeom prst="ellipse">
            <a:avLst/>
          </a:prstGeom>
          <a:solidFill>
            <a:schemeClr val="bg1">
              <a:alpha val="0"/>
            </a:schemeClr>
          </a:solidFill>
          <a:ln w="317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solidFill>
                <a:schemeClr val="tx1"/>
              </a:solidFill>
            </a:endParaRPr>
          </a:p>
        </p:txBody>
      </p:sp>
      <p:sp>
        <p:nvSpPr>
          <p:cNvPr id="7" name="TextBox 2"/>
          <p:cNvSpPr txBox="1">
            <a:spLocks noChangeArrowheads="1"/>
          </p:cNvSpPr>
          <p:nvPr/>
        </p:nvSpPr>
        <p:spPr bwMode="auto">
          <a:xfrm>
            <a:off x="1187624" y="6345238"/>
            <a:ext cx="777699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000" dirty="0" err="1" smtClean="0">
                <a:solidFill>
                  <a:schemeClr val="tx1"/>
                </a:solidFill>
                <a:latin typeface="Calibri" pitchFamily="34" charset="0"/>
              </a:rPr>
              <a:t>Lyratzopoulos</a:t>
            </a:r>
            <a:r>
              <a:rPr lang="en-GB" altLang="en-US" sz="2000" dirty="0" smtClean="0">
                <a:solidFill>
                  <a:schemeClr val="tx1"/>
                </a:solidFill>
                <a:latin typeface="Calibri" pitchFamily="34" charset="0"/>
              </a:rPr>
              <a:t>, Neal, </a:t>
            </a:r>
            <a:r>
              <a:rPr lang="en-GB" altLang="en-US" sz="2000" dirty="0" err="1" smtClean="0">
                <a:solidFill>
                  <a:schemeClr val="tx1"/>
                </a:solidFill>
                <a:latin typeface="Calibri" pitchFamily="34" charset="0"/>
              </a:rPr>
              <a:t>Barbiere</a:t>
            </a:r>
            <a:r>
              <a:rPr lang="en-GB" altLang="en-US" sz="2000" dirty="0" smtClean="0">
                <a:solidFill>
                  <a:schemeClr val="tx1"/>
                </a:solidFill>
                <a:latin typeface="Calibri" pitchFamily="34" charset="0"/>
              </a:rPr>
              <a:t>, Rubin, Abel, </a:t>
            </a:r>
            <a:r>
              <a:rPr lang="en-GB" altLang="en-US" sz="2000" i="1" dirty="0">
                <a:solidFill>
                  <a:schemeClr val="tx1"/>
                </a:solidFill>
                <a:latin typeface="Calibri" pitchFamily="34" charset="0"/>
              </a:rPr>
              <a:t>Lancet Oncology</a:t>
            </a:r>
            <a:r>
              <a:rPr lang="en-GB" altLang="en-US" sz="2000" dirty="0">
                <a:solidFill>
                  <a:schemeClr val="tx1"/>
                </a:solidFill>
                <a:latin typeface="Calibri" pitchFamily="34" charset="0"/>
              </a:rPr>
              <a:t>, </a:t>
            </a:r>
            <a:r>
              <a:rPr lang="en-GB" altLang="en-US" sz="2000" dirty="0" smtClean="0">
                <a:solidFill>
                  <a:schemeClr val="tx1"/>
                </a:solidFill>
                <a:latin typeface="Calibri" pitchFamily="34" charset="0"/>
              </a:rPr>
              <a:t>2012</a:t>
            </a:r>
            <a:endParaRPr lang="en-GB" altLang="en-US" sz="2000" dirty="0">
              <a:solidFill>
                <a:schemeClr val="tx1"/>
              </a:solidFill>
              <a:latin typeface="Calibri" pitchFamily="34" charset="0"/>
            </a:endParaRPr>
          </a:p>
        </p:txBody>
      </p:sp>
    </p:spTree>
    <p:extLst>
      <p:ext uri="{BB962C8B-B14F-4D97-AF65-F5344CB8AC3E}">
        <p14:creationId xmlns:p14="http://schemas.microsoft.com/office/powerpoint/2010/main" val="403010954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0" y="549275"/>
            <a:ext cx="9144000" cy="423863"/>
          </a:xfrm>
        </p:spPr>
        <p:txBody>
          <a:bodyPr>
            <a:normAutofit fontScale="90000"/>
          </a:bodyPr>
          <a:lstStyle/>
          <a:p>
            <a:pPr algn="ctr" eaLnBrk="1" hangingPunct="1"/>
            <a:r>
              <a:rPr lang="en-GB" altLang="en-US" sz="3200" b="1" dirty="0" smtClean="0">
                <a:solidFill>
                  <a:schemeClr val="tx1"/>
                </a:solidFill>
              </a:rPr>
              <a:t>Trivial </a:t>
            </a:r>
            <a:r>
              <a:rPr lang="en-US" altLang="en-US" sz="3200" b="1" dirty="0" smtClean="0">
                <a:solidFill>
                  <a:schemeClr val="tx1"/>
                </a:solidFill>
              </a:rPr>
              <a:t>p</a:t>
            </a:r>
            <a:r>
              <a:rPr lang="en-GB" altLang="en-US" sz="3200" b="1" dirty="0" err="1" smtClean="0">
                <a:solidFill>
                  <a:schemeClr val="tx1"/>
                </a:solidFill>
              </a:rPr>
              <a:t>rimary</a:t>
            </a:r>
            <a:r>
              <a:rPr lang="en-GB" altLang="en-US" sz="3200" b="1" dirty="0" smtClean="0">
                <a:solidFill>
                  <a:schemeClr val="tx1"/>
                </a:solidFill>
              </a:rPr>
              <a:t> care ‘delay’ for patients with cancers associated with inequalities in stage</a:t>
            </a:r>
          </a:p>
        </p:txBody>
      </p:sp>
      <p:pic>
        <p:nvPicPr>
          <p:cNvPr id="49155"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5363" y="1522413"/>
            <a:ext cx="7140575" cy="488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156" name="Oval 8"/>
          <p:cNvSpPr>
            <a:spLocks noChangeArrowheads="1"/>
          </p:cNvSpPr>
          <p:nvPr/>
        </p:nvSpPr>
        <p:spPr bwMode="auto">
          <a:xfrm>
            <a:off x="6011863" y="4797425"/>
            <a:ext cx="2016125" cy="1417638"/>
          </a:xfrm>
          <a:prstGeom prst="ellipse">
            <a:avLst/>
          </a:prstGeom>
          <a:solidFill>
            <a:schemeClr val="bg1">
              <a:alpha val="0"/>
            </a:schemeClr>
          </a:solidFill>
          <a:ln w="317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solidFill>
                <a:schemeClr val="tx1"/>
              </a:solidFill>
            </a:endParaRPr>
          </a:p>
        </p:txBody>
      </p:sp>
    </p:spTree>
    <p:extLst>
      <p:ext uri="{BB962C8B-B14F-4D97-AF65-F5344CB8AC3E}">
        <p14:creationId xmlns:p14="http://schemas.microsoft.com/office/powerpoint/2010/main" val="266907485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noChangeArrowheads="1"/>
          </p:cNvSpPr>
          <p:nvPr>
            <p:ph type="body" idx="4294967295"/>
          </p:nvPr>
        </p:nvSpPr>
        <p:spPr>
          <a:xfrm>
            <a:off x="395288" y="1196975"/>
            <a:ext cx="8374062" cy="5112345"/>
          </a:xfrm>
        </p:spPr>
        <p:txBody>
          <a:bodyPr>
            <a:normAutofit fontScale="85000" lnSpcReduction="20000"/>
          </a:bodyPr>
          <a:lstStyle/>
          <a:p>
            <a:r>
              <a:rPr lang="en-US" altLang="en-US" dirty="0" smtClean="0">
                <a:solidFill>
                  <a:srgbClr val="000000"/>
                </a:solidFill>
                <a:latin typeface="Calibri" pitchFamily="34" charset="0"/>
              </a:rPr>
              <a:t>I</a:t>
            </a:r>
            <a:r>
              <a:rPr lang="en-GB" altLang="en-US" dirty="0" err="1" smtClean="0">
                <a:solidFill>
                  <a:srgbClr val="000000"/>
                </a:solidFill>
                <a:latin typeface="Calibri" pitchFamily="34" charset="0"/>
              </a:rPr>
              <a:t>nequalities</a:t>
            </a:r>
            <a:r>
              <a:rPr lang="en-GB" altLang="en-US" dirty="0" smtClean="0">
                <a:solidFill>
                  <a:srgbClr val="000000"/>
                </a:solidFill>
                <a:latin typeface="Calibri" pitchFamily="34" charset="0"/>
              </a:rPr>
              <a:t> in stage at diagnosis concentrated on cancers with the shortest primary care intervals</a:t>
            </a:r>
          </a:p>
          <a:p>
            <a:endParaRPr lang="en-GB" altLang="en-US" dirty="0" smtClean="0">
              <a:solidFill>
                <a:srgbClr val="000000"/>
              </a:solidFill>
              <a:latin typeface="Calibri" pitchFamily="34" charset="0"/>
            </a:endParaRPr>
          </a:p>
          <a:p>
            <a:r>
              <a:rPr lang="en-GB" altLang="en-US" dirty="0" smtClean="0">
                <a:solidFill>
                  <a:srgbClr val="000000"/>
                </a:solidFill>
                <a:latin typeface="Calibri" pitchFamily="34" charset="0"/>
              </a:rPr>
              <a:t>Therefore, </a:t>
            </a:r>
            <a:r>
              <a:rPr lang="en-GB" altLang="en-US" b="1" dirty="0" smtClean="0">
                <a:solidFill>
                  <a:srgbClr val="000000"/>
                </a:solidFill>
                <a:latin typeface="Calibri" pitchFamily="34" charset="0"/>
              </a:rPr>
              <a:t>inequalities in the patient interval</a:t>
            </a:r>
            <a:r>
              <a:rPr lang="en-GB" altLang="en-US" dirty="0" smtClean="0">
                <a:solidFill>
                  <a:srgbClr val="000000"/>
                </a:solidFill>
                <a:latin typeface="Calibri" pitchFamily="34" charset="0"/>
              </a:rPr>
              <a:t> likely responsible for </a:t>
            </a:r>
            <a:r>
              <a:rPr lang="en-GB" altLang="en-US" b="1" dirty="0" smtClean="0">
                <a:solidFill>
                  <a:srgbClr val="000000"/>
                </a:solidFill>
                <a:latin typeface="Calibri" pitchFamily="34" charset="0"/>
              </a:rPr>
              <a:t>inequalities in stage at diagnosis</a:t>
            </a:r>
          </a:p>
          <a:p>
            <a:endParaRPr lang="en-GB" altLang="en-US" dirty="0" smtClean="0">
              <a:solidFill>
                <a:srgbClr val="000000"/>
              </a:solidFill>
              <a:latin typeface="Calibri" pitchFamily="34" charset="0"/>
            </a:endParaRPr>
          </a:p>
          <a:p>
            <a:r>
              <a:rPr lang="en-GB" altLang="en-US" dirty="0" smtClean="0">
                <a:solidFill>
                  <a:srgbClr val="000000"/>
                </a:solidFill>
                <a:latin typeface="Calibri" pitchFamily="34" charset="0"/>
              </a:rPr>
              <a:t>Normalising behaviours in respect of ‘indolent’ symptoms may hold the key</a:t>
            </a:r>
          </a:p>
          <a:p>
            <a:endParaRPr lang="en-GB" altLang="en-US" dirty="0" smtClean="0">
              <a:solidFill>
                <a:srgbClr val="000000"/>
              </a:solidFill>
              <a:latin typeface="Calibri" pitchFamily="34" charset="0"/>
            </a:endParaRPr>
          </a:p>
          <a:p>
            <a:r>
              <a:rPr lang="en-GB" altLang="en-US" dirty="0" smtClean="0">
                <a:solidFill>
                  <a:srgbClr val="000000"/>
                </a:solidFill>
                <a:latin typeface="Calibri" pitchFamily="34" charset="0"/>
              </a:rPr>
              <a:t>Continuing investment in public health educational interventions is indeed needed</a:t>
            </a:r>
          </a:p>
          <a:p>
            <a:pPr lvl="1"/>
            <a:r>
              <a:rPr lang="en-GB" altLang="en-US" sz="2800" dirty="0" smtClean="0">
                <a:solidFill>
                  <a:srgbClr val="000000"/>
                </a:solidFill>
                <a:latin typeface="Calibri" pitchFamily="34" charset="0"/>
              </a:rPr>
              <a:t>particularly targeted on ‘easy-to-spot’ cancers and inequality groups</a:t>
            </a:r>
          </a:p>
        </p:txBody>
      </p:sp>
    </p:spTree>
    <p:extLst>
      <p:ext uri="{BB962C8B-B14F-4D97-AF65-F5344CB8AC3E}">
        <p14:creationId xmlns:p14="http://schemas.microsoft.com/office/powerpoint/2010/main" val="426146061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p:cNvSpPr>
            <a:spLocks noGrp="1"/>
          </p:cNvSpPr>
          <p:nvPr>
            <p:ph idx="1"/>
          </p:nvPr>
        </p:nvSpPr>
        <p:spPr>
          <a:xfrm>
            <a:off x="327025" y="1628800"/>
            <a:ext cx="8489950" cy="4968552"/>
          </a:xfrm>
        </p:spPr>
        <p:txBody>
          <a:bodyPr>
            <a:normAutofit/>
          </a:bodyPr>
          <a:lstStyle/>
          <a:p>
            <a:endParaRPr lang="en-GB" altLang="en-US" dirty="0" smtClean="0"/>
          </a:p>
          <a:p>
            <a:endParaRPr lang="en-GB" altLang="en-US" dirty="0"/>
          </a:p>
          <a:p>
            <a:endParaRPr lang="en-GB" altLang="en-US" dirty="0" smtClean="0"/>
          </a:p>
          <a:p>
            <a:endParaRPr lang="en-GB" altLang="en-US" dirty="0"/>
          </a:p>
          <a:p>
            <a:endParaRPr lang="en-GB" altLang="en-US" dirty="0" smtClean="0"/>
          </a:p>
          <a:p>
            <a:endParaRPr lang="en-GB" altLang="en-US" dirty="0"/>
          </a:p>
          <a:p>
            <a:r>
              <a:rPr lang="en-GB" altLang="en-US" dirty="0" smtClean="0"/>
              <a:t>Where do we go from here</a:t>
            </a:r>
            <a:endParaRPr lang="en-GB" altLang="en-US" sz="3200" dirty="0" smtClean="0">
              <a:solidFill>
                <a:schemeClr val="tx1"/>
              </a:solidFill>
            </a:endParaRPr>
          </a:p>
        </p:txBody>
      </p:sp>
      <p:sp>
        <p:nvSpPr>
          <p:cNvPr id="4099" name="TextBox 2"/>
          <p:cNvSpPr txBox="1">
            <a:spLocks noChangeArrowheads="1"/>
          </p:cNvSpPr>
          <p:nvPr/>
        </p:nvSpPr>
        <p:spPr bwMode="auto">
          <a:xfrm>
            <a:off x="611188" y="616960"/>
            <a:ext cx="7921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4000" b="1" dirty="0">
                <a:solidFill>
                  <a:schemeClr val="tx1"/>
                </a:solidFill>
              </a:rPr>
              <a:t>Table of contents</a:t>
            </a:r>
          </a:p>
        </p:txBody>
      </p:sp>
    </p:spTree>
    <p:extLst>
      <p:ext uri="{BB962C8B-B14F-4D97-AF65-F5344CB8AC3E}">
        <p14:creationId xmlns:p14="http://schemas.microsoft.com/office/powerpoint/2010/main" val="92290219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395288" y="981075"/>
            <a:ext cx="8375650" cy="423863"/>
          </a:xfrm>
        </p:spPr>
        <p:txBody>
          <a:bodyPr>
            <a:normAutofit fontScale="90000"/>
          </a:bodyPr>
          <a:lstStyle/>
          <a:p>
            <a:pPr algn="ctr"/>
            <a:r>
              <a:rPr lang="en-GB" altLang="en-US" sz="3600" b="1" dirty="0" smtClean="0">
                <a:solidFill>
                  <a:schemeClr val="tx1"/>
                </a:solidFill>
              </a:rPr>
              <a:t>Two key questions in early diagnosis research </a:t>
            </a:r>
          </a:p>
        </p:txBody>
      </p:sp>
      <p:sp>
        <p:nvSpPr>
          <p:cNvPr id="58371" name="Content Placeholder 2"/>
          <p:cNvSpPr>
            <a:spLocks noGrp="1"/>
          </p:cNvSpPr>
          <p:nvPr>
            <p:ph idx="1"/>
          </p:nvPr>
        </p:nvSpPr>
        <p:spPr>
          <a:xfrm>
            <a:off x="323850" y="2492375"/>
            <a:ext cx="8640763" cy="3275013"/>
          </a:xfrm>
        </p:spPr>
        <p:txBody>
          <a:bodyPr/>
          <a:lstStyle/>
          <a:p>
            <a:r>
              <a:rPr lang="en-GB" altLang="en-US" sz="3200" smtClean="0">
                <a:solidFill>
                  <a:schemeClr val="tx1"/>
                </a:solidFill>
              </a:rPr>
              <a:t>How to help patients to </a:t>
            </a:r>
            <a:r>
              <a:rPr lang="en-GB" altLang="en-US" sz="3200" i="1" smtClean="0">
                <a:solidFill>
                  <a:schemeClr val="tx1"/>
                </a:solidFill>
              </a:rPr>
              <a:t>appropriately</a:t>
            </a:r>
            <a:r>
              <a:rPr lang="en-GB" altLang="en-US" sz="3200" smtClean="0">
                <a:solidFill>
                  <a:schemeClr val="tx1"/>
                </a:solidFill>
              </a:rPr>
              <a:t> appraise symptoms and present soon after their onset</a:t>
            </a:r>
          </a:p>
          <a:p>
            <a:endParaRPr lang="en-GB" altLang="en-US" sz="3200" smtClean="0">
              <a:solidFill>
                <a:schemeClr val="tx1"/>
              </a:solidFill>
            </a:endParaRPr>
          </a:p>
          <a:p>
            <a:r>
              <a:rPr lang="en-GB" altLang="en-US" sz="3200" smtClean="0">
                <a:solidFill>
                  <a:schemeClr val="tx1"/>
                </a:solidFill>
              </a:rPr>
              <a:t>How to support doctors to </a:t>
            </a:r>
            <a:r>
              <a:rPr lang="en-GB" altLang="en-US" sz="3200" i="1" smtClean="0">
                <a:solidFill>
                  <a:schemeClr val="tx1"/>
                </a:solidFill>
              </a:rPr>
              <a:t>appropriately</a:t>
            </a:r>
            <a:r>
              <a:rPr lang="en-GB" altLang="en-US" sz="3200" smtClean="0">
                <a:solidFill>
                  <a:schemeClr val="tx1"/>
                </a:solidFill>
              </a:rPr>
              <a:t> suspect cancer once the patient has sought help</a:t>
            </a:r>
          </a:p>
          <a:p>
            <a:endParaRPr lang="en-GB" altLang="en-US" smtClean="0">
              <a:solidFill>
                <a:schemeClr val="tx1"/>
              </a:solidFill>
            </a:endParaRPr>
          </a:p>
          <a:p>
            <a:endParaRPr lang="en-GB" altLang="en-US" smtClean="0">
              <a:solidFill>
                <a:schemeClr val="tx1"/>
              </a:solidFill>
            </a:endParaRPr>
          </a:p>
        </p:txBody>
      </p:sp>
    </p:spTree>
    <p:extLst>
      <p:ext uri="{BB962C8B-B14F-4D97-AF65-F5344CB8AC3E}">
        <p14:creationId xmlns:p14="http://schemas.microsoft.com/office/powerpoint/2010/main" val="70733273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116632"/>
            <a:ext cx="8229600" cy="11430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800" b="1" dirty="0" smtClean="0"/>
              <a:t>0.75 million patients, 27 cancers, ~2000 strata </a:t>
            </a:r>
          </a:p>
          <a:p>
            <a:r>
              <a:rPr lang="en-GB" sz="2800" b="1" dirty="0" smtClean="0"/>
              <a:t>(</a:t>
            </a:r>
            <a:r>
              <a:rPr lang="en-GB" sz="2800" b="1" i="1" dirty="0" smtClean="0"/>
              <a:t>cancer-age-sex-deprivation</a:t>
            </a:r>
            <a:r>
              <a:rPr lang="en-GB" sz="2800" b="1" dirty="0" smtClean="0"/>
              <a:t>) regarding risk of emergency presentation</a:t>
            </a:r>
          </a:p>
          <a:p>
            <a:r>
              <a:rPr lang="en-GB" sz="2800" dirty="0" smtClean="0">
                <a:solidFill>
                  <a:schemeClr val="tx2"/>
                </a:solidFill>
              </a:rPr>
              <a:t>Very large degree of complexity and variability – lots of variation to explain and learn from</a:t>
            </a:r>
            <a:endParaRPr lang="en-GB" sz="2800" dirty="0">
              <a:solidFill>
                <a:schemeClr val="tx2"/>
              </a:solidFill>
            </a:endParaRPr>
          </a:p>
        </p:txBody>
      </p:sp>
      <p:pic>
        <p:nvPicPr>
          <p:cNvPr id="3" name="Picture 2" descr="Unfortunately we are unable to provide accessible alternative text for this. If you require assistance to access this image, please contact help@nature.com or the auth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6496" y="2427961"/>
            <a:ext cx="6651008" cy="393739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352" y="6365359"/>
            <a:ext cx="8964488" cy="400110"/>
          </a:xfrm>
          <a:prstGeom prst="rect">
            <a:avLst/>
          </a:prstGeom>
          <a:noFill/>
        </p:spPr>
        <p:txBody>
          <a:bodyPr wrap="square" rtlCol="0">
            <a:spAutoFit/>
          </a:bodyPr>
          <a:lstStyle/>
          <a:p>
            <a:pPr algn="r"/>
            <a:r>
              <a:rPr lang="en-GB" sz="2000" dirty="0" smtClean="0"/>
              <a:t>Abel, Shelton, Johnson, </a:t>
            </a:r>
            <a:r>
              <a:rPr lang="en-GB" sz="2000" dirty="0" err="1" smtClean="0"/>
              <a:t>Elliss</a:t>
            </a:r>
            <a:r>
              <a:rPr lang="en-GB" sz="2000" dirty="0" smtClean="0"/>
              <a:t>-Brookes</a:t>
            </a:r>
            <a:r>
              <a:rPr lang="en-GB" sz="2000" dirty="0"/>
              <a:t> </a:t>
            </a:r>
            <a:r>
              <a:rPr lang="en-GB" sz="2000" dirty="0" smtClean="0"/>
              <a:t>…., </a:t>
            </a:r>
            <a:r>
              <a:rPr lang="en-GB" sz="2000" b="1" dirty="0" smtClean="0"/>
              <a:t>Br J Cancer </a:t>
            </a:r>
            <a:r>
              <a:rPr lang="en-GB" sz="2000" dirty="0" smtClean="0"/>
              <a:t>2015, NAEDI Supp.</a:t>
            </a:r>
            <a:endParaRPr lang="en-GB" sz="2000" dirty="0"/>
          </a:p>
        </p:txBody>
      </p:sp>
    </p:spTree>
    <p:extLst>
      <p:ext uri="{BB962C8B-B14F-4D97-AF65-F5344CB8AC3E}">
        <p14:creationId xmlns:p14="http://schemas.microsoft.com/office/powerpoint/2010/main" val="402870242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241300" y="476672"/>
            <a:ext cx="8489950" cy="1296988"/>
          </a:xfrm>
        </p:spPr>
        <p:txBody>
          <a:bodyPr>
            <a:normAutofit fontScale="90000"/>
          </a:bodyPr>
          <a:lstStyle/>
          <a:p>
            <a:pPr algn="ctr"/>
            <a:r>
              <a:rPr lang="en-GB" altLang="en-US" b="1" dirty="0" smtClean="0">
                <a:solidFill>
                  <a:schemeClr val="tx1"/>
                </a:solidFill>
              </a:rPr>
              <a:t>The vision for stratified early diagnosis policy and research</a:t>
            </a:r>
          </a:p>
        </p:txBody>
      </p:sp>
      <p:sp>
        <p:nvSpPr>
          <p:cNvPr id="4" name="Rectangle 5"/>
          <p:cNvSpPr>
            <a:spLocks noGrp="1" noChangeArrowheads="1"/>
          </p:cNvSpPr>
          <p:nvPr>
            <p:ph idx="1"/>
          </p:nvPr>
        </p:nvSpPr>
        <p:spPr>
          <a:xfrm>
            <a:off x="0" y="1844675"/>
            <a:ext cx="9036050" cy="4824413"/>
          </a:xfrm>
        </p:spPr>
        <p:txBody>
          <a:bodyPr/>
          <a:lstStyle/>
          <a:p>
            <a:pPr marL="0" indent="0" algn="ctr" eaLnBrk="1" hangingPunct="1">
              <a:buFontTx/>
              <a:buNone/>
              <a:defRPr/>
            </a:pPr>
            <a:r>
              <a:rPr lang="en-GB" sz="3200" dirty="0" smtClean="0">
                <a:solidFill>
                  <a:schemeClr val="tx1"/>
                </a:solidFill>
              </a:rPr>
              <a:t>Better understanding of variation in risk</a:t>
            </a:r>
          </a:p>
          <a:p>
            <a:pPr marL="0" indent="0" algn="ctr" eaLnBrk="1" hangingPunct="1">
              <a:buFontTx/>
              <a:buNone/>
              <a:defRPr/>
            </a:pPr>
            <a:r>
              <a:rPr lang="en-GB" sz="3200" dirty="0">
                <a:solidFill>
                  <a:schemeClr val="tx1"/>
                </a:solidFill>
              </a:rPr>
              <a:t> </a:t>
            </a:r>
            <a:r>
              <a:rPr lang="en-GB" sz="3200" dirty="0" smtClean="0">
                <a:solidFill>
                  <a:schemeClr val="tx1"/>
                </a:solidFill>
              </a:rPr>
              <a:t>                                                                     </a:t>
            </a:r>
          </a:p>
          <a:p>
            <a:pPr marL="0" indent="0" algn="ctr" eaLnBrk="1" hangingPunct="1">
              <a:buFontTx/>
              <a:buNone/>
              <a:defRPr/>
            </a:pPr>
            <a:r>
              <a:rPr lang="en-GB" sz="3200" dirty="0" smtClean="0">
                <a:solidFill>
                  <a:schemeClr val="tx1"/>
                </a:solidFill>
              </a:rPr>
              <a:t>Targeting and tailoring of early diagnosis efforts    </a:t>
            </a:r>
          </a:p>
          <a:p>
            <a:pPr marL="0" indent="0" algn="ctr" eaLnBrk="1" hangingPunct="1">
              <a:buFontTx/>
              <a:buNone/>
              <a:defRPr/>
            </a:pPr>
            <a:r>
              <a:rPr lang="en-GB" sz="3000" dirty="0" smtClean="0">
                <a:solidFill>
                  <a:schemeClr val="tx1"/>
                </a:solidFill>
              </a:rPr>
              <a:t>                                                                                     </a:t>
            </a:r>
          </a:p>
          <a:p>
            <a:pPr algn="ctr" eaLnBrk="1" hangingPunct="1">
              <a:defRPr/>
            </a:pPr>
            <a:endParaRPr lang="en-GB" dirty="0" smtClean="0">
              <a:solidFill>
                <a:schemeClr val="tx1"/>
              </a:solidFill>
            </a:endParaRPr>
          </a:p>
          <a:p>
            <a:pPr algn="ctr" eaLnBrk="1" hangingPunct="1">
              <a:defRPr/>
            </a:pPr>
            <a:r>
              <a:rPr lang="en-GB" dirty="0" smtClean="0">
                <a:solidFill>
                  <a:srgbClr val="C00000"/>
                </a:solidFill>
              </a:rPr>
              <a:t>Interventions: </a:t>
            </a:r>
            <a:r>
              <a:rPr lang="en-GB" dirty="0" smtClean="0">
                <a:solidFill>
                  <a:schemeClr val="tx1"/>
                </a:solidFill>
              </a:rPr>
              <a:t>Increased effectiveness &amp; efficiency</a:t>
            </a:r>
          </a:p>
          <a:p>
            <a:pPr algn="ctr" eaLnBrk="1" hangingPunct="1">
              <a:defRPr/>
            </a:pPr>
            <a:r>
              <a:rPr lang="en-GB" dirty="0" smtClean="0">
                <a:solidFill>
                  <a:srgbClr val="C00000"/>
                </a:solidFill>
              </a:rPr>
              <a:t>Research: </a:t>
            </a:r>
            <a:r>
              <a:rPr lang="en-GB" dirty="0" smtClean="0">
                <a:solidFill>
                  <a:schemeClr val="tx1"/>
                </a:solidFill>
              </a:rPr>
              <a:t>Higher ‘Return on Investment’ (ROI)</a:t>
            </a:r>
          </a:p>
          <a:p>
            <a:pPr marL="0" indent="0" eaLnBrk="1" hangingPunct="1">
              <a:defRPr/>
            </a:pPr>
            <a:endParaRPr lang="en-US" dirty="0" smtClean="0"/>
          </a:p>
        </p:txBody>
      </p:sp>
      <p:sp>
        <p:nvSpPr>
          <p:cNvPr id="5" name="Right Arrow 4"/>
          <p:cNvSpPr/>
          <p:nvPr/>
        </p:nvSpPr>
        <p:spPr>
          <a:xfrm rot="5400000">
            <a:off x="3954462" y="2622551"/>
            <a:ext cx="701675" cy="3238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6" name="Right Arrow 5"/>
          <p:cNvSpPr/>
          <p:nvPr/>
        </p:nvSpPr>
        <p:spPr>
          <a:xfrm rot="5400000">
            <a:off x="3973512" y="3968751"/>
            <a:ext cx="701675" cy="3238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2410026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312738" y="765175"/>
            <a:ext cx="8375650" cy="423863"/>
          </a:xfrm>
        </p:spPr>
        <p:txBody>
          <a:bodyPr>
            <a:normAutofit fontScale="90000"/>
          </a:bodyPr>
          <a:lstStyle/>
          <a:p>
            <a:pPr algn="ctr"/>
            <a:r>
              <a:rPr lang="en-GB" altLang="en-US" sz="3200" b="1" dirty="0" smtClean="0">
                <a:solidFill>
                  <a:schemeClr val="tx1"/>
                </a:solidFill>
              </a:rPr>
              <a:t>A taxonomy of interventions to improve diagnostic safety – </a:t>
            </a:r>
            <a:r>
              <a:rPr lang="en-GB" altLang="en-US" sz="3200" b="1" i="1" dirty="0" smtClean="0">
                <a:solidFill>
                  <a:schemeClr val="tx1"/>
                </a:solidFill>
              </a:rPr>
              <a:t>after presentation</a:t>
            </a:r>
          </a:p>
        </p:txBody>
      </p:sp>
      <p:sp>
        <p:nvSpPr>
          <p:cNvPr id="58371" name="Content Placeholder 2"/>
          <p:cNvSpPr>
            <a:spLocks noGrp="1"/>
          </p:cNvSpPr>
          <p:nvPr>
            <p:ph idx="1"/>
          </p:nvPr>
        </p:nvSpPr>
        <p:spPr>
          <a:xfrm>
            <a:off x="684213" y="2708275"/>
            <a:ext cx="8135937" cy="3457575"/>
          </a:xfrm>
        </p:spPr>
        <p:txBody>
          <a:bodyPr/>
          <a:lstStyle/>
          <a:p>
            <a:pPr>
              <a:defRPr/>
            </a:pPr>
            <a:r>
              <a:rPr lang="en-GB" altLang="en-US" sz="3200" dirty="0" smtClean="0">
                <a:solidFill>
                  <a:srgbClr val="000000"/>
                </a:solidFill>
              </a:rPr>
              <a:t>New test / diagnostic pathway development</a:t>
            </a:r>
          </a:p>
          <a:p>
            <a:pPr>
              <a:defRPr/>
            </a:pPr>
            <a:r>
              <a:rPr lang="en-GB" altLang="en-US" sz="3200" dirty="0" smtClean="0">
                <a:solidFill>
                  <a:srgbClr val="000000"/>
                </a:solidFill>
              </a:rPr>
              <a:t>Clinical decision-support (curing consultation)</a:t>
            </a:r>
          </a:p>
          <a:p>
            <a:pPr>
              <a:defRPr/>
            </a:pPr>
            <a:r>
              <a:rPr lang="en-GB" altLang="en-US" sz="3200" dirty="0" smtClean="0">
                <a:solidFill>
                  <a:srgbClr val="000000"/>
                </a:solidFill>
              </a:rPr>
              <a:t>Clinical audit - root cause analysis</a:t>
            </a:r>
          </a:p>
          <a:p>
            <a:pPr>
              <a:defRPr/>
            </a:pPr>
            <a:endParaRPr lang="en-GB" altLang="en-US" sz="3200" dirty="0" smtClean="0">
              <a:solidFill>
                <a:srgbClr val="000000"/>
              </a:solidFill>
            </a:endParaRPr>
          </a:p>
          <a:p>
            <a:pPr>
              <a:defRPr/>
            </a:pPr>
            <a:r>
              <a:rPr lang="en-GB" altLang="en-US" sz="3200" dirty="0" smtClean="0">
                <a:solidFill>
                  <a:schemeClr val="tx1"/>
                </a:solidFill>
              </a:rPr>
              <a:t>System factors engineering</a:t>
            </a:r>
          </a:p>
          <a:p>
            <a:pPr marL="0" indent="0" algn="r">
              <a:buFontTx/>
              <a:buNone/>
              <a:defRPr/>
            </a:pPr>
            <a:r>
              <a:rPr lang="en-GB" altLang="en-US" sz="2000" dirty="0" smtClean="0">
                <a:solidFill>
                  <a:schemeClr val="tx1"/>
                </a:solidFill>
              </a:rPr>
              <a:t>Singh H et al, JCO 2015</a:t>
            </a:r>
          </a:p>
        </p:txBody>
      </p:sp>
      <p:sp>
        <p:nvSpPr>
          <p:cNvPr id="60420" name="TextBox 3"/>
          <p:cNvSpPr txBox="1">
            <a:spLocks noChangeArrowheads="1"/>
          </p:cNvSpPr>
          <p:nvPr/>
        </p:nvSpPr>
        <p:spPr bwMode="auto">
          <a:xfrm>
            <a:off x="5802313" y="4452938"/>
            <a:ext cx="29527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000">
                <a:solidFill>
                  <a:srgbClr val="000000"/>
                </a:solidFill>
                <a:latin typeface="Calibri" pitchFamily="34" charset="0"/>
              </a:rPr>
              <a:t>Graber M, </a:t>
            </a:r>
            <a:r>
              <a:rPr lang="en-GB" altLang="en-US" sz="2000" i="1">
                <a:solidFill>
                  <a:srgbClr val="000000"/>
                </a:solidFill>
                <a:latin typeface="Calibri" pitchFamily="34" charset="0"/>
              </a:rPr>
              <a:t>Diagnosis, </a:t>
            </a:r>
            <a:r>
              <a:rPr lang="en-GB" altLang="en-US" sz="2000">
                <a:solidFill>
                  <a:srgbClr val="000000"/>
                </a:solidFill>
                <a:latin typeface="Calibri" pitchFamily="34" charset="0"/>
              </a:rPr>
              <a:t>2014</a:t>
            </a:r>
          </a:p>
        </p:txBody>
      </p:sp>
    </p:spTree>
    <p:extLst>
      <p:ext uri="{BB962C8B-B14F-4D97-AF65-F5344CB8AC3E}">
        <p14:creationId xmlns:p14="http://schemas.microsoft.com/office/powerpoint/2010/main" val="277150420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4" descr="figure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341438"/>
            <a:ext cx="8189912" cy="435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3" name="Rectangle 2"/>
          <p:cNvSpPr>
            <a:spLocks noChangeArrowheads="1"/>
          </p:cNvSpPr>
          <p:nvPr/>
        </p:nvSpPr>
        <p:spPr bwMode="auto">
          <a:xfrm>
            <a:off x="0" y="133350"/>
            <a:ext cx="914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har char="•"/>
              <a:defRPr sz="2800">
                <a:solidFill>
                  <a:schemeClr val="bg1"/>
                </a:solidFill>
                <a:latin typeface="Arial" charset="0"/>
              </a:defRPr>
            </a:lvl1pPr>
            <a:lvl2pPr marL="538163" indent="-266700" eaLnBrk="0" hangingPunct="0">
              <a:spcBef>
                <a:spcPct val="20000"/>
              </a:spcBef>
              <a:buChar char="–"/>
              <a:defRPr sz="2400">
                <a:solidFill>
                  <a:schemeClr val="bg1"/>
                </a:solidFill>
                <a:latin typeface="Arial" charset="0"/>
              </a:defRPr>
            </a:lvl2pPr>
            <a:lvl3pPr marL="809625" indent="-269875" eaLnBrk="0" hangingPunct="0">
              <a:spcBef>
                <a:spcPct val="20000"/>
              </a:spcBef>
              <a:buChar char="•"/>
              <a:defRPr sz="2000">
                <a:solidFill>
                  <a:schemeClr val="bg1"/>
                </a:solidFill>
                <a:latin typeface="Arial" charset="0"/>
              </a:defRPr>
            </a:lvl3pPr>
            <a:lvl4pPr marL="1079500" indent="-268288" eaLnBrk="0" hangingPunct="0">
              <a:spcBef>
                <a:spcPct val="20000"/>
              </a:spcBef>
              <a:buChar char="–"/>
              <a:defRPr sz="2000">
                <a:solidFill>
                  <a:schemeClr val="tx1"/>
                </a:solidFill>
                <a:latin typeface="Arial" charset="0"/>
              </a:defRPr>
            </a:lvl4pPr>
            <a:lvl5pPr marL="1350963" indent="-269875" eaLnBrk="0" hangingPunct="0">
              <a:spcBef>
                <a:spcPct val="20000"/>
              </a:spcBef>
              <a:buChar char="»"/>
              <a:defRPr sz="2000">
                <a:solidFill>
                  <a:schemeClr val="tx1"/>
                </a:solidFill>
                <a:latin typeface="Arial" charset="0"/>
              </a:defRPr>
            </a:lvl5pPr>
            <a:lvl6pPr marL="1808163" indent="-269875" eaLnBrk="0" fontAlgn="base" hangingPunct="0">
              <a:spcBef>
                <a:spcPct val="20000"/>
              </a:spcBef>
              <a:spcAft>
                <a:spcPct val="0"/>
              </a:spcAft>
              <a:buChar char="»"/>
              <a:defRPr sz="2000">
                <a:solidFill>
                  <a:schemeClr val="tx1"/>
                </a:solidFill>
                <a:latin typeface="Arial" charset="0"/>
              </a:defRPr>
            </a:lvl6pPr>
            <a:lvl7pPr marL="2265363" indent="-269875" eaLnBrk="0" fontAlgn="base" hangingPunct="0">
              <a:spcBef>
                <a:spcPct val="20000"/>
              </a:spcBef>
              <a:spcAft>
                <a:spcPct val="0"/>
              </a:spcAft>
              <a:buChar char="»"/>
              <a:defRPr sz="2000">
                <a:solidFill>
                  <a:schemeClr val="tx1"/>
                </a:solidFill>
                <a:latin typeface="Arial" charset="0"/>
              </a:defRPr>
            </a:lvl7pPr>
            <a:lvl8pPr marL="2722563" indent="-269875" eaLnBrk="0" fontAlgn="base" hangingPunct="0">
              <a:spcBef>
                <a:spcPct val="20000"/>
              </a:spcBef>
              <a:spcAft>
                <a:spcPct val="0"/>
              </a:spcAft>
              <a:buChar char="»"/>
              <a:defRPr sz="2000">
                <a:solidFill>
                  <a:schemeClr val="tx1"/>
                </a:solidFill>
                <a:latin typeface="Arial" charset="0"/>
              </a:defRPr>
            </a:lvl8pPr>
            <a:lvl9pPr marL="3179763" indent="-269875"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600" b="1" dirty="0" smtClean="0">
                <a:solidFill>
                  <a:schemeClr val="tx1"/>
                </a:solidFill>
              </a:rPr>
              <a:t>Hard-to-spot cancers: </a:t>
            </a:r>
            <a:r>
              <a:rPr lang="en-GB" altLang="en-US" sz="2600" b="1" dirty="0">
                <a:solidFill>
                  <a:schemeClr val="tx1"/>
                </a:solidFill>
              </a:rPr>
              <a:t>Diagnostic test/service development (new and old tests) </a:t>
            </a:r>
            <a:r>
              <a:rPr lang="en-GB" altLang="en-US" sz="2600" b="1" i="1" dirty="0">
                <a:solidFill>
                  <a:schemeClr val="tx1"/>
                </a:solidFill>
              </a:rPr>
              <a:t>particularly</a:t>
            </a:r>
            <a:r>
              <a:rPr lang="en-GB" altLang="en-US" sz="2600" b="1" dirty="0">
                <a:solidFill>
                  <a:schemeClr val="tx1"/>
                </a:solidFill>
              </a:rPr>
              <a:t> useful</a:t>
            </a:r>
          </a:p>
        </p:txBody>
      </p:sp>
      <p:sp>
        <p:nvSpPr>
          <p:cNvPr id="11" name="Rectangle 10"/>
          <p:cNvSpPr/>
          <p:nvPr/>
        </p:nvSpPr>
        <p:spPr bwMode="auto">
          <a:xfrm>
            <a:off x="2124075" y="1276350"/>
            <a:ext cx="6696075" cy="4954588"/>
          </a:xfrm>
          <a:prstGeom prst="rect">
            <a:avLst/>
          </a:prstGeom>
          <a:solidFill>
            <a:srgbClr val="7F7F7F">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
        <p:nvSpPr>
          <p:cNvPr id="12" name="TextBox 1"/>
          <p:cNvSpPr txBox="1">
            <a:spLocks noChangeArrowheads="1"/>
          </p:cNvSpPr>
          <p:nvPr/>
        </p:nvSpPr>
        <p:spPr bwMode="auto">
          <a:xfrm>
            <a:off x="3419475" y="3276600"/>
            <a:ext cx="4681538" cy="29241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a:solidFill>
                  <a:srgbClr val="002060"/>
                </a:solidFill>
                <a:latin typeface="Calibri" pitchFamily="34" charset="0"/>
              </a:rPr>
              <a:t>Diagnostic tests (new/old) possibly only answer</a:t>
            </a:r>
          </a:p>
          <a:p>
            <a:pPr algn="ctr" eaLnBrk="1" hangingPunct="1">
              <a:spcBef>
                <a:spcPct val="0"/>
              </a:spcBef>
              <a:buFontTx/>
              <a:buNone/>
            </a:pPr>
            <a:endParaRPr lang="en-GB" altLang="en-US">
              <a:solidFill>
                <a:srgbClr val="002060"/>
              </a:solidFill>
              <a:latin typeface="Calibri" pitchFamily="34" charset="0"/>
            </a:endParaRPr>
          </a:p>
          <a:p>
            <a:pPr algn="ctr" eaLnBrk="1" hangingPunct="1">
              <a:spcBef>
                <a:spcPct val="0"/>
              </a:spcBef>
              <a:buFontTx/>
              <a:buNone/>
            </a:pPr>
            <a:r>
              <a:rPr lang="en-GB" altLang="en-US" sz="2400" i="1">
                <a:solidFill>
                  <a:srgbClr val="002060"/>
                </a:solidFill>
                <a:latin typeface="Calibri" pitchFamily="34" charset="0"/>
              </a:rPr>
              <a:t>*There is now a POC test for myeloma (Prof. Mark Drayson, Univ. Birmingham)</a:t>
            </a:r>
          </a:p>
          <a:p>
            <a:pPr algn="ctr" eaLnBrk="1" hangingPunct="1">
              <a:spcBef>
                <a:spcPct val="0"/>
              </a:spcBef>
              <a:buFontTx/>
              <a:buNone/>
            </a:pPr>
            <a:endParaRPr lang="en-GB" altLang="en-US">
              <a:solidFill>
                <a:srgbClr val="111C1D"/>
              </a:solidFill>
            </a:endParaRPr>
          </a:p>
        </p:txBody>
      </p:sp>
      <p:sp>
        <p:nvSpPr>
          <p:cNvPr id="61446" name="TextBox 1"/>
          <p:cNvSpPr txBox="1">
            <a:spLocks noChangeArrowheads="1"/>
          </p:cNvSpPr>
          <p:nvPr/>
        </p:nvSpPr>
        <p:spPr bwMode="auto">
          <a:xfrm>
            <a:off x="3419475" y="1989138"/>
            <a:ext cx="4681538" cy="9540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a:solidFill>
                  <a:srgbClr val="111C1D"/>
                </a:solidFill>
                <a:latin typeface="Calibri" pitchFamily="34" charset="0"/>
              </a:rPr>
              <a:t>Most patients have symptoms of low specificity</a:t>
            </a:r>
          </a:p>
        </p:txBody>
      </p:sp>
    </p:spTree>
    <p:extLst>
      <p:ext uri="{BB962C8B-B14F-4D97-AF65-F5344CB8AC3E}">
        <p14:creationId xmlns:p14="http://schemas.microsoft.com/office/powerpoint/2010/main" val="5239756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4" descr="figure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341438"/>
            <a:ext cx="8189912" cy="435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Rectangle 2"/>
          <p:cNvSpPr>
            <a:spLocks noChangeArrowheads="1"/>
          </p:cNvSpPr>
          <p:nvPr/>
        </p:nvSpPr>
        <p:spPr bwMode="auto">
          <a:xfrm>
            <a:off x="15875" y="262660"/>
            <a:ext cx="91281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har char="•"/>
              <a:defRPr sz="2800">
                <a:solidFill>
                  <a:schemeClr val="bg1"/>
                </a:solidFill>
                <a:latin typeface="Arial" charset="0"/>
              </a:defRPr>
            </a:lvl1pPr>
            <a:lvl2pPr marL="538163" indent="-266700" eaLnBrk="0" hangingPunct="0">
              <a:spcBef>
                <a:spcPct val="20000"/>
              </a:spcBef>
              <a:buChar char="–"/>
              <a:defRPr sz="2400">
                <a:solidFill>
                  <a:schemeClr val="bg1"/>
                </a:solidFill>
                <a:latin typeface="Arial" charset="0"/>
              </a:defRPr>
            </a:lvl2pPr>
            <a:lvl3pPr marL="809625" indent="-269875" eaLnBrk="0" hangingPunct="0">
              <a:spcBef>
                <a:spcPct val="20000"/>
              </a:spcBef>
              <a:buChar char="•"/>
              <a:defRPr sz="2000">
                <a:solidFill>
                  <a:schemeClr val="bg1"/>
                </a:solidFill>
                <a:latin typeface="Arial" charset="0"/>
              </a:defRPr>
            </a:lvl3pPr>
            <a:lvl4pPr marL="1079500" indent="-268288" eaLnBrk="0" hangingPunct="0">
              <a:spcBef>
                <a:spcPct val="20000"/>
              </a:spcBef>
              <a:buChar char="–"/>
              <a:defRPr sz="2000">
                <a:solidFill>
                  <a:schemeClr val="tx1"/>
                </a:solidFill>
                <a:latin typeface="Arial" charset="0"/>
              </a:defRPr>
            </a:lvl4pPr>
            <a:lvl5pPr marL="1350963" indent="-269875" eaLnBrk="0" hangingPunct="0">
              <a:spcBef>
                <a:spcPct val="20000"/>
              </a:spcBef>
              <a:buChar char="»"/>
              <a:defRPr sz="2000">
                <a:solidFill>
                  <a:schemeClr val="tx1"/>
                </a:solidFill>
                <a:latin typeface="Arial" charset="0"/>
              </a:defRPr>
            </a:lvl5pPr>
            <a:lvl6pPr marL="1808163" indent="-269875" eaLnBrk="0" fontAlgn="base" hangingPunct="0">
              <a:spcBef>
                <a:spcPct val="20000"/>
              </a:spcBef>
              <a:spcAft>
                <a:spcPct val="0"/>
              </a:spcAft>
              <a:buChar char="»"/>
              <a:defRPr sz="2000">
                <a:solidFill>
                  <a:schemeClr val="tx1"/>
                </a:solidFill>
                <a:latin typeface="Arial" charset="0"/>
              </a:defRPr>
            </a:lvl6pPr>
            <a:lvl7pPr marL="2265363" indent="-269875" eaLnBrk="0" fontAlgn="base" hangingPunct="0">
              <a:spcBef>
                <a:spcPct val="20000"/>
              </a:spcBef>
              <a:spcAft>
                <a:spcPct val="0"/>
              </a:spcAft>
              <a:buChar char="»"/>
              <a:defRPr sz="2000">
                <a:solidFill>
                  <a:schemeClr val="tx1"/>
                </a:solidFill>
                <a:latin typeface="Arial" charset="0"/>
              </a:defRPr>
            </a:lvl7pPr>
            <a:lvl8pPr marL="2722563" indent="-269875" eaLnBrk="0" fontAlgn="base" hangingPunct="0">
              <a:spcBef>
                <a:spcPct val="20000"/>
              </a:spcBef>
              <a:spcAft>
                <a:spcPct val="0"/>
              </a:spcAft>
              <a:buChar char="»"/>
              <a:defRPr sz="2000">
                <a:solidFill>
                  <a:schemeClr val="tx1"/>
                </a:solidFill>
                <a:latin typeface="Arial" charset="0"/>
              </a:defRPr>
            </a:lvl8pPr>
            <a:lvl9pPr marL="3179763" indent="-269875"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200" b="1" dirty="0">
                <a:solidFill>
                  <a:schemeClr val="tx1"/>
                </a:solidFill>
              </a:rPr>
              <a:t>‘Middle range’ diagnostic difficulty: Decision support; EHR-embedded ‘triggers’; (in UK / Denmark etc.: ‘open access’ interventions) </a:t>
            </a:r>
          </a:p>
        </p:txBody>
      </p:sp>
      <p:sp>
        <p:nvSpPr>
          <p:cNvPr id="26" name="Rectangle 25"/>
          <p:cNvSpPr/>
          <p:nvPr/>
        </p:nvSpPr>
        <p:spPr bwMode="auto">
          <a:xfrm>
            <a:off x="971550" y="1341438"/>
            <a:ext cx="1008063" cy="4824412"/>
          </a:xfrm>
          <a:prstGeom prst="rect">
            <a:avLst/>
          </a:prstGeom>
          <a:solidFill>
            <a:srgbClr val="7F7F7F">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
        <p:nvSpPr>
          <p:cNvPr id="11" name="Rectangle 10"/>
          <p:cNvSpPr/>
          <p:nvPr/>
        </p:nvSpPr>
        <p:spPr bwMode="auto">
          <a:xfrm>
            <a:off x="6227763" y="1341438"/>
            <a:ext cx="2592387" cy="4889500"/>
          </a:xfrm>
          <a:prstGeom prst="rect">
            <a:avLst/>
          </a:prstGeom>
          <a:solidFill>
            <a:srgbClr val="7F7F7F">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Tree>
    <p:extLst>
      <p:ext uri="{BB962C8B-B14F-4D97-AF65-F5344CB8AC3E}">
        <p14:creationId xmlns:p14="http://schemas.microsoft.com/office/powerpoint/2010/main" val="57320350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4" descr="figure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341438"/>
            <a:ext cx="8189912" cy="435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1" name="Rectangle 2"/>
          <p:cNvSpPr>
            <a:spLocks noChangeArrowheads="1"/>
          </p:cNvSpPr>
          <p:nvPr/>
        </p:nvSpPr>
        <p:spPr bwMode="auto">
          <a:xfrm>
            <a:off x="221456" y="252558"/>
            <a:ext cx="86836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har char="•"/>
              <a:defRPr sz="2800">
                <a:solidFill>
                  <a:schemeClr val="bg1"/>
                </a:solidFill>
                <a:latin typeface="Arial" charset="0"/>
              </a:defRPr>
            </a:lvl1pPr>
            <a:lvl2pPr marL="538163" indent="-266700" eaLnBrk="0" hangingPunct="0">
              <a:spcBef>
                <a:spcPct val="20000"/>
              </a:spcBef>
              <a:buChar char="–"/>
              <a:defRPr sz="2400">
                <a:solidFill>
                  <a:schemeClr val="bg1"/>
                </a:solidFill>
                <a:latin typeface="Arial" charset="0"/>
              </a:defRPr>
            </a:lvl2pPr>
            <a:lvl3pPr marL="809625" indent="-269875" eaLnBrk="0" hangingPunct="0">
              <a:spcBef>
                <a:spcPct val="20000"/>
              </a:spcBef>
              <a:buChar char="•"/>
              <a:defRPr sz="2000">
                <a:solidFill>
                  <a:schemeClr val="bg1"/>
                </a:solidFill>
                <a:latin typeface="Arial" charset="0"/>
              </a:defRPr>
            </a:lvl3pPr>
            <a:lvl4pPr marL="1079500" indent="-268288" eaLnBrk="0" hangingPunct="0">
              <a:spcBef>
                <a:spcPct val="20000"/>
              </a:spcBef>
              <a:buChar char="–"/>
              <a:defRPr sz="2000">
                <a:solidFill>
                  <a:schemeClr val="tx1"/>
                </a:solidFill>
                <a:latin typeface="Arial" charset="0"/>
              </a:defRPr>
            </a:lvl4pPr>
            <a:lvl5pPr marL="1350963" indent="-269875" eaLnBrk="0" hangingPunct="0">
              <a:spcBef>
                <a:spcPct val="20000"/>
              </a:spcBef>
              <a:buChar char="»"/>
              <a:defRPr sz="2000">
                <a:solidFill>
                  <a:schemeClr val="tx1"/>
                </a:solidFill>
                <a:latin typeface="Arial" charset="0"/>
              </a:defRPr>
            </a:lvl5pPr>
            <a:lvl6pPr marL="1808163" indent="-269875" eaLnBrk="0" fontAlgn="base" hangingPunct="0">
              <a:spcBef>
                <a:spcPct val="20000"/>
              </a:spcBef>
              <a:spcAft>
                <a:spcPct val="0"/>
              </a:spcAft>
              <a:buChar char="»"/>
              <a:defRPr sz="2000">
                <a:solidFill>
                  <a:schemeClr val="tx1"/>
                </a:solidFill>
                <a:latin typeface="Arial" charset="0"/>
              </a:defRPr>
            </a:lvl6pPr>
            <a:lvl7pPr marL="2265363" indent="-269875" eaLnBrk="0" fontAlgn="base" hangingPunct="0">
              <a:spcBef>
                <a:spcPct val="20000"/>
              </a:spcBef>
              <a:spcAft>
                <a:spcPct val="0"/>
              </a:spcAft>
              <a:buChar char="»"/>
              <a:defRPr sz="2000">
                <a:solidFill>
                  <a:schemeClr val="tx1"/>
                </a:solidFill>
                <a:latin typeface="Arial" charset="0"/>
              </a:defRPr>
            </a:lvl7pPr>
            <a:lvl8pPr marL="2722563" indent="-269875" eaLnBrk="0" fontAlgn="base" hangingPunct="0">
              <a:spcBef>
                <a:spcPct val="20000"/>
              </a:spcBef>
              <a:spcAft>
                <a:spcPct val="0"/>
              </a:spcAft>
              <a:buChar char="»"/>
              <a:defRPr sz="2000">
                <a:solidFill>
                  <a:schemeClr val="tx1"/>
                </a:solidFill>
                <a:latin typeface="Arial" charset="0"/>
              </a:defRPr>
            </a:lvl8pPr>
            <a:lvl9pPr marL="3179763" indent="-269875"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200" b="1" dirty="0">
                <a:solidFill>
                  <a:schemeClr val="tx1"/>
                </a:solidFill>
              </a:rPr>
              <a:t>Easy-to-spot cancers: Professionally-led learning (case reviews, ‘root cause analysis’, significant event audit)</a:t>
            </a:r>
          </a:p>
        </p:txBody>
      </p:sp>
      <p:sp>
        <p:nvSpPr>
          <p:cNvPr id="26" name="Rectangle 25"/>
          <p:cNvSpPr/>
          <p:nvPr/>
        </p:nvSpPr>
        <p:spPr bwMode="auto">
          <a:xfrm>
            <a:off x="971550" y="1341438"/>
            <a:ext cx="5616575" cy="4783137"/>
          </a:xfrm>
          <a:prstGeom prst="rect">
            <a:avLst/>
          </a:prstGeom>
          <a:solidFill>
            <a:srgbClr val="7F7F7F">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fontAlgn="auto">
              <a:spcBef>
                <a:spcPts val="0"/>
              </a:spcBef>
              <a:spcAft>
                <a:spcPts val="0"/>
              </a:spcAft>
              <a:defRPr/>
            </a:pPr>
            <a:endParaRPr lang="en-GB"/>
          </a:p>
        </p:txBody>
      </p:sp>
      <p:sp>
        <p:nvSpPr>
          <p:cNvPr id="2" name="TextBox 1"/>
          <p:cNvSpPr txBox="1">
            <a:spLocks noChangeArrowheads="1"/>
          </p:cNvSpPr>
          <p:nvPr/>
        </p:nvSpPr>
        <p:spPr bwMode="auto">
          <a:xfrm>
            <a:off x="1476375" y="2781300"/>
            <a:ext cx="4895850" cy="23082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400" b="1">
                <a:solidFill>
                  <a:srgbClr val="C00000"/>
                </a:solidFill>
                <a:latin typeface="Calibri" pitchFamily="34" charset="0"/>
              </a:rPr>
              <a:t>How low is low enough?</a:t>
            </a:r>
          </a:p>
          <a:p>
            <a:pPr eaLnBrk="1" hangingPunct="1">
              <a:spcBef>
                <a:spcPct val="0"/>
              </a:spcBef>
              <a:buFontTx/>
              <a:buNone/>
            </a:pPr>
            <a:endParaRPr lang="en-GB" altLang="en-US" sz="2400">
              <a:solidFill>
                <a:srgbClr val="002060"/>
              </a:solidFill>
              <a:latin typeface="Calibri" pitchFamily="34" charset="0"/>
            </a:endParaRPr>
          </a:p>
          <a:p>
            <a:pPr eaLnBrk="1" hangingPunct="1">
              <a:spcBef>
                <a:spcPct val="0"/>
              </a:spcBef>
              <a:buFontTx/>
              <a:buNone/>
            </a:pPr>
            <a:r>
              <a:rPr lang="en-GB" altLang="en-US" sz="2400">
                <a:solidFill>
                  <a:schemeClr val="tx1"/>
                </a:solidFill>
                <a:latin typeface="Calibri" pitchFamily="34" charset="0"/>
              </a:rPr>
              <a:t>Some patients will present atypically even with those cancers (e.g. if first presentation is because of symptoms of metastasis)</a:t>
            </a:r>
          </a:p>
        </p:txBody>
      </p:sp>
      <p:sp>
        <p:nvSpPr>
          <p:cNvPr id="63494" name="TextBox 1"/>
          <p:cNvSpPr txBox="1">
            <a:spLocks noChangeArrowheads="1"/>
          </p:cNvSpPr>
          <p:nvPr/>
        </p:nvSpPr>
        <p:spPr bwMode="auto">
          <a:xfrm>
            <a:off x="1547813" y="1557338"/>
            <a:ext cx="4681537" cy="9540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a:solidFill>
                  <a:srgbClr val="111C1D"/>
                </a:solidFill>
                <a:latin typeface="Calibri" pitchFamily="34" charset="0"/>
              </a:rPr>
              <a:t>Most patients have </a:t>
            </a:r>
          </a:p>
          <a:p>
            <a:pPr algn="ctr" eaLnBrk="1" hangingPunct="1">
              <a:spcBef>
                <a:spcPct val="0"/>
              </a:spcBef>
              <a:buFontTx/>
              <a:buNone/>
            </a:pPr>
            <a:r>
              <a:rPr lang="en-GB" altLang="en-US">
                <a:solidFill>
                  <a:srgbClr val="111C1D"/>
                </a:solidFill>
                <a:latin typeface="Calibri" pitchFamily="34" charset="0"/>
              </a:rPr>
              <a:t>clear-cut symptoms</a:t>
            </a:r>
          </a:p>
        </p:txBody>
      </p:sp>
    </p:spTree>
    <p:extLst>
      <p:ext uri="{BB962C8B-B14F-4D97-AF65-F5344CB8AC3E}">
        <p14:creationId xmlns:p14="http://schemas.microsoft.com/office/powerpoint/2010/main" val="31432572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1300" y="1341438"/>
            <a:ext cx="3351213" cy="48561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4515" name="TextBox 1"/>
          <p:cNvSpPr txBox="1">
            <a:spLocks noChangeArrowheads="1"/>
          </p:cNvSpPr>
          <p:nvPr/>
        </p:nvSpPr>
        <p:spPr bwMode="auto">
          <a:xfrm>
            <a:off x="755650" y="2420938"/>
            <a:ext cx="3887788"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3200">
              <a:solidFill>
                <a:srgbClr val="111C1D"/>
              </a:solidFill>
              <a:latin typeface="Calibri" pitchFamily="34" charset="0"/>
            </a:endParaRPr>
          </a:p>
          <a:p>
            <a:pPr eaLnBrk="1" hangingPunct="1">
              <a:spcBef>
                <a:spcPct val="0"/>
              </a:spcBef>
              <a:buFontTx/>
              <a:buNone/>
            </a:pPr>
            <a:r>
              <a:rPr lang="en-GB" altLang="en-US" sz="3200">
                <a:solidFill>
                  <a:srgbClr val="000099"/>
                </a:solidFill>
                <a:latin typeface="Calibri" pitchFamily="34" charset="0"/>
              </a:rPr>
              <a:t>Should we expect initiatives for melanoma focusing specifically on older men?</a:t>
            </a:r>
          </a:p>
        </p:txBody>
      </p:sp>
      <p:sp>
        <p:nvSpPr>
          <p:cNvPr id="64516" name="TextBox 1"/>
          <p:cNvSpPr txBox="1">
            <a:spLocks noChangeArrowheads="1"/>
          </p:cNvSpPr>
          <p:nvPr/>
        </p:nvSpPr>
        <p:spPr bwMode="auto">
          <a:xfrm>
            <a:off x="539750" y="981075"/>
            <a:ext cx="4781550" cy="209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b="1">
                <a:solidFill>
                  <a:schemeClr val="tx1"/>
                </a:solidFill>
                <a:latin typeface="Calibri" pitchFamily="34" charset="0"/>
              </a:rPr>
              <a:t>The beginning of a stratified approach for breast cancer / older age inequalities in diagnosis</a:t>
            </a:r>
          </a:p>
          <a:p>
            <a:pPr eaLnBrk="1" hangingPunct="1">
              <a:spcBef>
                <a:spcPct val="0"/>
              </a:spcBef>
              <a:buFontTx/>
              <a:buNone/>
            </a:pPr>
            <a:endParaRPr lang="en-GB" altLang="en-US" sz="1800">
              <a:solidFill>
                <a:schemeClr val="tx1"/>
              </a:solidFill>
            </a:endParaRPr>
          </a:p>
        </p:txBody>
      </p:sp>
    </p:spTree>
    <p:extLst>
      <p:ext uri="{BB962C8B-B14F-4D97-AF65-F5344CB8AC3E}">
        <p14:creationId xmlns:p14="http://schemas.microsoft.com/office/powerpoint/2010/main" val="94780020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375" y="-242888"/>
            <a:ext cx="12758738" cy="76327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5539" name="TextBox 1"/>
          <p:cNvSpPr txBox="1">
            <a:spLocks noChangeArrowheads="1"/>
          </p:cNvSpPr>
          <p:nvPr/>
        </p:nvSpPr>
        <p:spPr bwMode="auto">
          <a:xfrm>
            <a:off x="0" y="260350"/>
            <a:ext cx="9151938" cy="24320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3200">
                <a:solidFill>
                  <a:srgbClr val="000000"/>
                </a:solidFill>
              </a:rPr>
              <a:t>BCOC campaigns so far: </a:t>
            </a:r>
          </a:p>
          <a:p>
            <a:pPr eaLnBrk="1" hangingPunct="1">
              <a:spcBef>
                <a:spcPct val="0"/>
              </a:spcBef>
              <a:buFontTx/>
              <a:buNone/>
            </a:pPr>
            <a:r>
              <a:rPr lang="en-GB" altLang="en-US" sz="3000">
                <a:solidFill>
                  <a:srgbClr val="000000"/>
                </a:solidFill>
              </a:rPr>
              <a:t>-Do not focus on </a:t>
            </a:r>
            <a:r>
              <a:rPr lang="en-GB" altLang="en-US" sz="3000" b="1">
                <a:solidFill>
                  <a:srgbClr val="000000"/>
                </a:solidFill>
              </a:rPr>
              <a:t>oro-pharyngeal / oral ulcer </a:t>
            </a:r>
            <a:r>
              <a:rPr lang="en-GB" altLang="en-US" sz="3000">
                <a:solidFill>
                  <a:srgbClr val="000000"/>
                </a:solidFill>
              </a:rPr>
              <a:t>and 	   		</a:t>
            </a:r>
            <a:r>
              <a:rPr lang="en-GB" altLang="en-US" sz="3000" b="1">
                <a:solidFill>
                  <a:srgbClr val="000000"/>
                </a:solidFill>
              </a:rPr>
              <a:t>oesophageal / dysphagia</a:t>
            </a:r>
          </a:p>
          <a:p>
            <a:pPr eaLnBrk="1" hangingPunct="1">
              <a:spcBef>
                <a:spcPct val="0"/>
              </a:spcBef>
              <a:buFontTx/>
              <a:buNone/>
            </a:pPr>
            <a:r>
              <a:rPr lang="en-GB" altLang="en-US" sz="3000">
                <a:solidFill>
                  <a:srgbClr val="000000"/>
                </a:solidFill>
              </a:rPr>
              <a:t>-Do include </a:t>
            </a:r>
            <a:r>
              <a:rPr lang="en-GB" altLang="en-US" sz="3000" b="1">
                <a:solidFill>
                  <a:srgbClr val="000000"/>
                </a:solidFill>
              </a:rPr>
              <a:t>bladder and kidney / haematuria</a:t>
            </a:r>
          </a:p>
          <a:p>
            <a:pPr eaLnBrk="1" hangingPunct="1">
              <a:spcBef>
                <a:spcPct val="0"/>
              </a:spcBef>
              <a:buFontTx/>
              <a:buNone/>
            </a:pPr>
            <a:endParaRPr lang="en-GB" altLang="en-US" sz="3000">
              <a:solidFill>
                <a:srgbClr val="000000"/>
              </a:solidFill>
            </a:endParaRPr>
          </a:p>
        </p:txBody>
      </p:sp>
    </p:spTree>
    <p:extLst>
      <p:ext uri="{BB962C8B-B14F-4D97-AF65-F5344CB8AC3E}">
        <p14:creationId xmlns:p14="http://schemas.microsoft.com/office/powerpoint/2010/main" val="189086198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idx="4294967295"/>
          </p:nvPr>
        </p:nvSpPr>
        <p:spPr>
          <a:xfrm>
            <a:off x="0" y="836613"/>
            <a:ext cx="9144000" cy="423862"/>
          </a:xfrm>
        </p:spPr>
        <p:txBody>
          <a:bodyPr>
            <a:noAutofit/>
          </a:bodyPr>
          <a:lstStyle/>
          <a:p>
            <a:pPr algn="ctr" eaLnBrk="1" hangingPunct="1"/>
            <a:r>
              <a:rPr lang="en-GB" altLang="en-US" sz="3200" b="1" dirty="0" smtClean="0">
                <a:solidFill>
                  <a:schemeClr val="tx1"/>
                </a:solidFill>
              </a:rPr>
              <a:t>Summary - Different sources of variation in timeliness of diagnosis</a:t>
            </a:r>
            <a:br>
              <a:rPr lang="en-GB" altLang="en-US" sz="3200" b="1" dirty="0" smtClean="0">
                <a:solidFill>
                  <a:schemeClr val="tx1"/>
                </a:solidFill>
              </a:rPr>
            </a:br>
            <a:endParaRPr lang="en-GB" altLang="en-US" sz="3200" b="1" dirty="0" smtClean="0">
              <a:solidFill>
                <a:schemeClr val="tx1"/>
              </a:solidFill>
            </a:endParaRPr>
          </a:p>
        </p:txBody>
      </p:sp>
      <p:sp>
        <p:nvSpPr>
          <p:cNvPr id="66563" name="Rectangle 3"/>
          <p:cNvSpPr>
            <a:spLocks noGrp="1" noChangeArrowheads="1"/>
          </p:cNvSpPr>
          <p:nvPr>
            <p:ph type="body" idx="4294967295"/>
          </p:nvPr>
        </p:nvSpPr>
        <p:spPr>
          <a:xfrm>
            <a:off x="251520" y="1700808"/>
            <a:ext cx="8642350" cy="5688013"/>
          </a:xfrm>
        </p:spPr>
        <p:txBody>
          <a:bodyPr/>
          <a:lstStyle/>
          <a:p>
            <a:pPr eaLnBrk="1" hangingPunct="1"/>
            <a:r>
              <a:rPr lang="en-GB" altLang="en-US" dirty="0" smtClean="0">
                <a:solidFill>
                  <a:srgbClr val="000000"/>
                </a:solidFill>
                <a:latin typeface="Calibri" pitchFamily="34" charset="0"/>
              </a:rPr>
              <a:t>From: Variable specificity of symptoms of different cancers </a:t>
            </a:r>
          </a:p>
          <a:p>
            <a:pPr lvl="1" eaLnBrk="1" hangingPunct="1"/>
            <a:r>
              <a:rPr lang="en-GB" altLang="en-US" i="1" dirty="0" smtClean="0">
                <a:solidFill>
                  <a:srgbClr val="000000"/>
                </a:solidFill>
                <a:latin typeface="Calibri" pitchFamily="34" charset="0"/>
              </a:rPr>
              <a:t>Key driver of variation in the primary care interval</a:t>
            </a:r>
            <a:endParaRPr lang="en-GB" altLang="en-US" dirty="0" smtClean="0">
              <a:solidFill>
                <a:srgbClr val="000000"/>
              </a:solidFill>
              <a:latin typeface="Calibri" pitchFamily="34" charset="0"/>
            </a:endParaRPr>
          </a:p>
          <a:p>
            <a:pPr eaLnBrk="1" hangingPunct="1"/>
            <a:r>
              <a:rPr lang="en-GB" altLang="en-US" dirty="0" smtClean="0">
                <a:solidFill>
                  <a:srgbClr val="000000"/>
                </a:solidFill>
                <a:latin typeface="Calibri" pitchFamily="34" charset="0"/>
              </a:rPr>
              <a:t>To: Variable patient behaviour, mediated through psycho-social factors [‘awareness’, fear / fatalism…]</a:t>
            </a:r>
          </a:p>
          <a:p>
            <a:pPr lvl="1" eaLnBrk="1" hangingPunct="1"/>
            <a:r>
              <a:rPr lang="en-GB" altLang="en-US" i="1" dirty="0" smtClean="0">
                <a:solidFill>
                  <a:srgbClr val="000000"/>
                </a:solidFill>
                <a:latin typeface="Calibri" pitchFamily="34" charset="0"/>
              </a:rPr>
              <a:t>Key driver of variation in stage at diagnosis for easy-to-spot cancers</a:t>
            </a:r>
          </a:p>
          <a:p>
            <a:pPr algn="ctr" eaLnBrk="1" hangingPunct="1">
              <a:buFontTx/>
              <a:buNone/>
            </a:pPr>
            <a:r>
              <a:rPr lang="en-GB" altLang="en-US" sz="3000" dirty="0" smtClean="0">
                <a:solidFill>
                  <a:srgbClr val="C00000"/>
                </a:solidFill>
                <a:latin typeface="Calibri" pitchFamily="34" charset="0"/>
              </a:rPr>
              <a:t>NB: Sources of variation do differ for different cancers</a:t>
            </a:r>
          </a:p>
        </p:txBody>
      </p:sp>
    </p:spTree>
    <p:extLst>
      <p:ext uri="{BB962C8B-B14F-4D97-AF65-F5344CB8AC3E}">
        <p14:creationId xmlns:p14="http://schemas.microsoft.com/office/powerpoint/2010/main" val="125547665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01115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511731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pPr algn="ctr"/>
            <a:r>
              <a:rPr lang="en-GB" altLang="en-US" sz="3600" b="1" dirty="0" smtClean="0">
                <a:solidFill>
                  <a:schemeClr val="tx1"/>
                </a:solidFill>
              </a:rPr>
              <a:t>The known unknowns / future research</a:t>
            </a:r>
          </a:p>
        </p:txBody>
      </p:sp>
      <p:sp>
        <p:nvSpPr>
          <p:cNvPr id="67587" name="Content Placeholder 2"/>
          <p:cNvSpPr>
            <a:spLocks noGrp="1"/>
          </p:cNvSpPr>
          <p:nvPr>
            <p:ph idx="1"/>
          </p:nvPr>
        </p:nvSpPr>
        <p:spPr>
          <a:xfrm>
            <a:off x="395288" y="1916113"/>
            <a:ext cx="8374062" cy="4067175"/>
          </a:xfrm>
        </p:spPr>
        <p:txBody>
          <a:bodyPr/>
          <a:lstStyle/>
          <a:p>
            <a:r>
              <a:rPr lang="en-GB" altLang="en-US" sz="3000" smtClean="0">
                <a:solidFill>
                  <a:schemeClr val="tx1"/>
                </a:solidFill>
              </a:rPr>
              <a:t>Over-diagnosis / indirect diagnostic benefits from  early diagnosis interventions</a:t>
            </a:r>
          </a:p>
          <a:p>
            <a:r>
              <a:rPr lang="en-GB" altLang="en-US" sz="3000" smtClean="0">
                <a:solidFill>
                  <a:schemeClr val="tx1"/>
                </a:solidFill>
              </a:rPr>
              <a:t>Evaluation and cost-effectiveness of complex interventions (health education campaigns)</a:t>
            </a:r>
          </a:p>
          <a:p>
            <a:r>
              <a:rPr lang="en-GB" altLang="en-US" sz="3000" smtClean="0">
                <a:solidFill>
                  <a:schemeClr val="tx1"/>
                </a:solidFill>
              </a:rPr>
              <a:t>Impact of interventions on inequalities</a:t>
            </a:r>
          </a:p>
          <a:p>
            <a:r>
              <a:rPr lang="en-GB" altLang="en-US" sz="3000" smtClean="0">
                <a:solidFill>
                  <a:schemeClr val="tx1"/>
                </a:solidFill>
              </a:rPr>
              <a:t>Organisational variation in diagnostic quality – NAEDI grant (8,000 English practices profiled for variation in diagnostic activity)</a:t>
            </a:r>
          </a:p>
        </p:txBody>
      </p:sp>
    </p:spTree>
    <p:extLst>
      <p:ext uri="{BB962C8B-B14F-4D97-AF65-F5344CB8AC3E}">
        <p14:creationId xmlns:p14="http://schemas.microsoft.com/office/powerpoint/2010/main" val="360420584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95513" y="2554288"/>
            <a:ext cx="1512887" cy="182245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t>Screening</a:t>
            </a:r>
          </a:p>
        </p:txBody>
      </p:sp>
      <p:sp>
        <p:nvSpPr>
          <p:cNvPr id="4" name="Rectangle 3"/>
          <p:cNvSpPr/>
          <p:nvPr/>
        </p:nvSpPr>
        <p:spPr>
          <a:xfrm>
            <a:off x="5651500" y="2565400"/>
            <a:ext cx="1512888" cy="1800225"/>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t>Treatmen</a:t>
            </a:r>
            <a:r>
              <a:rPr lang="en-GB" sz="2000" dirty="0"/>
              <a:t>t</a:t>
            </a:r>
          </a:p>
        </p:txBody>
      </p:sp>
      <p:sp>
        <p:nvSpPr>
          <p:cNvPr id="5" name="Rectangle 4"/>
          <p:cNvSpPr/>
          <p:nvPr/>
        </p:nvSpPr>
        <p:spPr>
          <a:xfrm>
            <a:off x="3852863" y="2565400"/>
            <a:ext cx="1655762" cy="18224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t>Early diagnosis</a:t>
            </a:r>
            <a:endParaRPr lang="en-GB" sz="2000" dirty="0"/>
          </a:p>
        </p:txBody>
      </p:sp>
      <p:sp>
        <p:nvSpPr>
          <p:cNvPr id="6" name="Rectangle 5"/>
          <p:cNvSpPr/>
          <p:nvPr/>
        </p:nvSpPr>
        <p:spPr>
          <a:xfrm>
            <a:off x="468313" y="2543175"/>
            <a:ext cx="1582737" cy="182245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t>Prevention</a:t>
            </a:r>
          </a:p>
        </p:txBody>
      </p:sp>
      <p:sp>
        <p:nvSpPr>
          <p:cNvPr id="8" name="Right Arrow 7"/>
          <p:cNvSpPr/>
          <p:nvPr/>
        </p:nvSpPr>
        <p:spPr>
          <a:xfrm>
            <a:off x="468313" y="1341438"/>
            <a:ext cx="8424862" cy="1171575"/>
          </a:xfrm>
          <a:prstGeom prst="rightArrow">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t>Integrated approach from prevention to treatment</a:t>
            </a:r>
          </a:p>
        </p:txBody>
      </p:sp>
      <p:sp>
        <p:nvSpPr>
          <p:cNvPr id="68615" name="TextBox 6"/>
          <p:cNvSpPr txBox="1">
            <a:spLocks noChangeArrowheads="1"/>
          </p:cNvSpPr>
          <p:nvPr/>
        </p:nvSpPr>
        <p:spPr bwMode="auto">
          <a:xfrm>
            <a:off x="82550" y="4941888"/>
            <a:ext cx="9036050"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3000" b="1">
                <a:solidFill>
                  <a:schemeClr val="tx1"/>
                </a:solidFill>
                <a:latin typeface="Calibri" pitchFamily="34" charset="0"/>
              </a:rPr>
              <a:t>‘Early diagnosis’ but one of the ways to achieve progress in cancer prevention and control</a:t>
            </a:r>
            <a:endParaRPr lang="en-GB" altLang="en-US" sz="3000" b="1" i="1">
              <a:solidFill>
                <a:schemeClr val="tx1"/>
              </a:solidFill>
              <a:latin typeface="Calibri" pitchFamily="34" charset="0"/>
            </a:endParaRPr>
          </a:p>
        </p:txBody>
      </p:sp>
      <p:sp>
        <p:nvSpPr>
          <p:cNvPr id="9" name="Rectangle 8"/>
          <p:cNvSpPr/>
          <p:nvPr/>
        </p:nvSpPr>
        <p:spPr>
          <a:xfrm>
            <a:off x="7312025" y="2587625"/>
            <a:ext cx="1581150" cy="1800225"/>
          </a:xfrm>
          <a:prstGeom prst="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200" b="1" dirty="0" err="1"/>
              <a:t>Surv’ship</a:t>
            </a:r>
            <a:endParaRPr lang="en-GB" sz="2200" dirty="0"/>
          </a:p>
        </p:txBody>
      </p:sp>
    </p:spTree>
    <p:extLst>
      <p:ext uri="{BB962C8B-B14F-4D97-AF65-F5344CB8AC3E}">
        <p14:creationId xmlns:p14="http://schemas.microsoft.com/office/powerpoint/2010/main" val="68061780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788" y="1219200"/>
            <a:ext cx="6324600" cy="17510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06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213" y="4948238"/>
            <a:ext cx="6045200" cy="1290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0660" name="TextBox 4"/>
          <p:cNvSpPr txBox="1">
            <a:spLocks noChangeArrowheads="1"/>
          </p:cNvSpPr>
          <p:nvPr/>
        </p:nvSpPr>
        <p:spPr bwMode="auto">
          <a:xfrm>
            <a:off x="2662237" y="6111081"/>
            <a:ext cx="39608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1600" dirty="0">
                <a:solidFill>
                  <a:schemeClr val="tx1"/>
                </a:solidFill>
              </a:rPr>
              <a:t>Jones et al, </a:t>
            </a:r>
            <a:r>
              <a:rPr lang="en-GB" altLang="en-US" sz="1600" i="1" dirty="0">
                <a:solidFill>
                  <a:schemeClr val="tx1"/>
                </a:solidFill>
              </a:rPr>
              <a:t>Lancet </a:t>
            </a:r>
            <a:r>
              <a:rPr lang="en-GB" altLang="en-US" sz="1600" i="1" dirty="0" err="1">
                <a:solidFill>
                  <a:schemeClr val="tx1"/>
                </a:solidFill>
              </a:rPr>
              <a:t>Resp</a:t>
            </a:r>
            <a:r>
              <a:rPr lang="en-GB" altLang="en-US" sz="1600" i="1" dirty="0">
                <a:solidFill>
                  <a:schemeClr val="tx1"/>
                </a:solidFill>
              </a:rPr>
              <a:t> Med</a:t>
            </a:r>
            <a:r>
              <a:rPr lang="en-GB" altLang="en-US" sz="1600" dirty="0">
                <a:solidFill>
                  <a:schemeClr val="tx1"/>
                </a:solidFill>
              </a:rPr>
              <a:t>, 2014</a:t>
            </a:r>
          </a:p>
        </p:txBody>
      </p:sp>
      <p:pic>
        <p:nvPicPr>
          <p:cNvPr id="70661"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13" y="3521075"/>
            <a:ext cx="6072187" cy="1177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0662"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7213" y="3090863"/>
            <a:ext cx="2952750" cy="4238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0663" name="TextBox 1"/>
          <p:cNvSpPr txBox="1">
            <a:spLocks noChangeArrowheads="1"/>
          </p:cNvSpPr>
          <p:nvPr/>
        </p:nvSpPr>
        <p:spPr bwMode="auto">
          <a:xfrm>
            <a:off x="6623050" y="4438650"/>
            <a:ext cx="2365375" cy="230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400" b="1">
                <a:solidFill>
                  <a:schemeClr val="tx1"/>
                </a:solidFill>
              </a:rPr>
              <a:t>COPD: </a:t>
            </a:r>
            <a:r>
              <a:rPr lang="en-GB" altLang="en-US" sz="2400">
                <a:solidFill>
                  <a:schemeClr val="tx1"/>
                </a:solidFill>
              </a:rPr>
              <a:t>5/6 patients had missed diagnostic opportunities in last 5 years</a:t>
            </a:r>
          </a:p>
        </p:txBody>
      </p:sp>
      <p:sp>
        <p:nvSpPr>
          <p:cNvPr id="70664" name="TextBox 9"/>
          <p:cNvSpPr txBox="1">
            <a:spLocks noChangeArrowheads="1"/>
          </p:cNvSpPr>
          <p:nvPr/>
        </p:nvSpPr>
        <p:spPr bwMode="auto">
          <a:xfrm>
            <a:off x="6648450" y="2517775"/>
            <a:ext cx="2344738"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400" b="1">
                <a:solidFill>
                  <a:schemeClr val="tx1"/>
                </a:solidFill>
              </a:rPr>
              <a:t>AS</a:t>
            </a:r>
            <a:r>
              <a:rPr lang="en-GB" altLang="en-US" sz="2400">
                <a:solidFill>
                  <a:schemeClr val="tx1"/>
                </a:solidFill>
              </a:rPr>
              <a:t>: Median diagnostic interval = </a:t>
            </a:r>
          </a:p>
          <a:p>
            <a:pPr algn="ctr" eaLnBrk="1" hangingPunct="1">
              <a:spcBef>
                <a:spcPct val="0"/>
              </a:spcBef>
              <a:buFontTx/>
              <a:buNone/>
            </a:pPr>
            <a:r>
              <a:rPr lang="en-GB" altLang="en-US" sz="2400">
                <a:solidFill>
                  <a:schemeClr val="tx1"/>
                </a:solidFill>
              </a:rPr>
              <a:t>6 years</a:t>
            </a:r>
          </a:p>
        </p:txBody>
      </p:sp>
      <p:sp>
        <p:nvSpPr>
          <p:cNvPr id="70665" name="Rectangle 10"/>
          <p:cNvSpPr>
            <a:spLocks noChangeArrowheads="1"/>
          </p:cNvSpPr>
          <p:nvPr/>
        </p:nvSpPr>
        <p:spPr bwMode="auto">
          <a:xfrm>
            <a:off x="554039" y="256453"/>
            <a:ext cx="7834386"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b="1" dirty="0">
                <a:solidFill>
                  <a:schemeClr val="tx1"/>
                </a:solidFill>
              </a:rPr>
              <a:t>Challenge of diagnostic timeliness </a:t>
            </a:r>
            <a:r>
              <a:rPr lang="en-GB" altLang="en-US" b="1" i="1" dirty="0">
                <a:solidFill>
                  <a:schemeClr val="tx1"/>
                </a:solidFill>
              </a:rPr>
              <a:t>not</a:t>
            </a:r>
            <a:r>
              <a:rPr lang="en-GB" altLang="en-US" b="1" dirty="0">
                <a:solidFill>
                  <a:schemeClr val="tx1"/>
                </a:solidFill>
              </a:rPr>
              <a:t> unique to cancer</a:t>
            </a:r>
            <a:endParaRPr lang="en-GB" altLang="en-US" b="1" i="1" dirty="0">
              <a:solidFill>
                <a:schemeClr val="tx1"/>
              </a:solidFill>
            </a:endParaRPr>
          </a:p>
        </p:txBody>
      </p:sp>
    </p:spTree>
    <p:extLst>
      <p:ext uri="{BB962C8B-B14F-4D97-AF65-F5344CB8AC3E}">
        <p14:creationId xmlns:p14="http://schemas.microsoft.com/office/powerpoint/2010/main" val="406470156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788" y="1219200"/>
            <a:ext cx="6324600" cy="17510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68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213" y="4948238"/>
            <a:ext cx="6045200" cy="1290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1684" name="TextBox 4"/>
          <p:cNvSpPr txBox="1">
            <a:spLocks noChangeArrowheads="1"/>
          </p:cNvSpPr>
          <p:nvPr/>
        </p:nvSpPr>
        <p:spPr bwMode="auto">
          <a:xfrm>
            <a:off x="2692400" y="5942013"/>
            <a:ext cx="39608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1600">
                <a:solidFill>
                  <a:schemeClr val="tx1"/>
                </a:solidFill>
              </a:rPr>
              <a:t>Jones et al, </a:t>
            </a:r>
            <a:r>
              <a:rPr lang="en-GB" altLang="en-US" sz="1600" i="1">
                <a:solidFill>
                  <a:schemeClr val="tx1"/>
                </a:solidFill>
              </a:rPr>
              <a:t>Lancet Resp Med</a:t>
            </a:r>
            <a:r>
              <a:rPr lang="en-GB" altLang="en-US" sz="1600">
                <a:solidFill>
                  <a:schemeClr val="tx1"/>
                </a:solidFill>
              </a:rPr>
              <a:t>, 2014</a:t>
            </a:r>
          </a:p>
        </p:txBody>
      </p:sp>
      <p:pic>
        <p:nvPicPr>
          <p:cNvPr id="71685"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13" y="3521075"/>
            <a:ext cx="6072187" cy="1177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686"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7213" y="3090863"/>
            <a:ext cx="2952750" cy="4238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1687" name="TextBox 1"/>
          <p:cNvSpPr txBox="1">
            <a:spLocks noChangeArrowheads="1"/>
          </p:cNvSpPr>
          <p:nvPr/>
        </p:nvSpPr>
        <p:spPr bwMode="auto">
          <a:xfrm>
            <a:off x="6653213" y="4795838"/>
            <a:ext cx="2365375"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400">
                <a:solidFill>
                  <a:schemeClr val="tx1"/>
                </a:solidFill>
              </a:rPr>
              <a:t>5/6 patients had missed diagnostic opportunities in last 5 years</a:t>
            </a:r>
          </a:p>
        </p:txBody>
      </p:sp>
      <p:sp>
        <p:nvSpPr>
          <p:cNvPr id="71688" name="TextBox 9"/>
          <p:cNvSpPr txBox="1">
            <a:spLocks noChangeArrowheads="1"/>
          </p:cNvSpPr>
          <p:nvPr/>
        </p:nvSpPr>
        <p:spPr bwMode="auto">
          <a:xfrm>
            <a:off x="6646863" y="3302000"/>
            <a:ext cx="2344737"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2400">
                <a:solidFill>
                  <a:schemeClr val="tx1"/>
                </a:solidFill>
              </a:rPr>
              <a:t>Median diagnostic interval = 6 years</a:t>
            </a:r>
          </a:p>
        </p:txBody>
      </p:sp>
      <p:sp>
        <p:nvSpPr>
          <p:cNvPr id="71689" name="Rectangle 10"/>
          <p:cNvSpPr>
            <a:spLocks noChangeArrowheads="1"/>
          </p:cNvSpPr>
          <p:nvPr/>
        </p:nvSpPr>
        <p:spPr bwMode="auto">
          <a:xfrm>
            <a:off x="152400" y="476250"/>
            <a:ext cx="88392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bg1"/>
                </a:solidFill>
                <a:latin typeface="Arial" charset="0"/>
              </a:defRPr>
            </a:lvl1pPr>
            <a:lvl2pPr marL="742950" indent="-285750" eaLnBrk="0" hangingPunct="0">
              <a:spcBef>
                <a:spcPct val="20000"/>
              </a:spcBef>
              <a:buChar char="–"/>
              <a:defRPr sz="2400">
                <a:solidFill>
                  <a:schemeClr val="bg1"/>
                </a:solidFill>
                <a:latin typeface="Arial" charset="0"/>
              </a:defRPr>
            </a:lvl2pPr>
            <a:lvl3pPr marL="1143000" indent="-228600" eaLnBrk="0" hangingPunct="0">
              <a:spcBef>
                <a:spcPct val="20000"/>
              </a:spcBef>
              <a:buChar char="•"/>
              <a:defRPr sz="2000">
                <a:solidFill>
                  <a:schemeClr val="bg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a:solidFill>
                  <a:schemeClr val="tx1"/>
                </a:solidFill>
              </a:rPr>
              <a:t>Challenge of diagnostic timeliness </a:t>
            </a:r>
            <a:r>
              <a:rPr lang="en-GB" altLang="en-US" i="1">
                <a:solidFill>
                  <a:schemeClr val="tx1"/>
                </a:solidFill>
              </a:rPr>
              <a:t>not</a:t>
            </a:r>
            <a:r>
              <a:rPr lang="en-GB" altLang="en-US">
                <a:solidFill>
                  <a:schemeClr val="tx1"/>
                </a:solidFill>
              </a:rPr>
              <a:t> unique to cancer</a:t>
            </a:r>
            <a:endParaRPr lang="en-GB" altLang="en-US" i="1">
              <a:solidFill>
                <a:schemeClr val="tx1"/>
              </a:solidFill>
            </a:endParaRPr>
          </a:p>
        </p:txBody>
      </p:sp>
      <p:sp>
        <p:nvSpPr>
          <p:cNvPr id="12" name="Oval 11"/>
          <p:cNvSpPr/>
          <p:nvPr/>
        </p:nvSpPr>
        <p:spPr>
          <a:xfrm>
            <a:off x="557213" y="1371600"/>
            <a:ext cx="7977187" cy="487362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3200" dirty="0">
                <a:solidFill>
                  <a:srgbClr val="000099"/>
                </a:solidFill>
              </a:rPr>
              <a:t>A broad coalition of funders, researchers and policy makers is needed to speed up progress in earlier diagnosis of all consequential illness</a:t>
            </a:r>
          </a:p>
          <a:p>
            <a:pPr algn="ctr">
              <a:defRPr/>
            </a:pPr>
            <a:endParaRPr lang="en-GB" sz="3600" dirty="0">
              <a:solidFill>
                <a:srgbClr val="000099"/>
              </a:solidFill>
            </a:endParaRPr>
          </a:p>
        </p:txBody>
      </p:sp>
    </p:spTree>
    <p:extLst>
      <p:ext uri="{BB962C8B-B14F-4D97-AF65-F5344CB8AC3E}">
        <p14:creationId xmlns:p14="http://schemas.microsoft.com/office/powerpoint/2010/main" val="11458087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980728"/>
            <a:ext cx="6990697" cy="42956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1502753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04121781"/>
              </p:ext>
            </p:extLst>
          </p:nvPr>
        </p:nvGraphicFramePr>
        <p:xfrm>
          <a:off x="199020" y="260648"/>
          <a:ext cx="8928992"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0" y="6211669"/>
            <a:ext cx="9144000" cy="646331"/>
          </a:xfrm>
          <a:prstGeom prst="rect">
            <a:avLst/>
          </a:prstGeom>
          <a:solidFill>
            <a:srgbClr val="93272C"/>
          </a:solidFill>
        </p:spPr>
        <p:txBody>
          <a:bodyPr wrap="square" rtlCol="0">
            <a:spAutoFit/>
          </a:bodyPr>
          <a:lstStyle/>
          <a:p>
            <a:endParaRPr lang="en-GB" dirty="0" smtClean="0"/>
          </a:p>
          <a:p>
            <a:endParaRPr lang="en-GB" dirty="0"/>
          </a:p>
        </p:txBody>
      </p:sp>
    </p:spTree>
    <p:extLst>
      <p:ext uri="{BB962C8B-B14F-4D97-AF65-F5344CB8AC3E}">
        <p14:creationId xmlns:p14="http://schemas.microsoft.com/office/powerpoint/2010/main" val="365824890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4325" y="1557338"/>
            <a:ext cx="7205663" cy="892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270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738" y="1557338"/>
            <a:ext cx="1303337" cy="892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2708"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6975" y="3644900"/>
            <a:ext cx="6323013" cy="1520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2709"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563" y="3644900"/>
            <a:ext cx="2284412" cy="1520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1102025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a:xfrm>
            <a:off x="683568" y="2996952"/>
            <a:ext cx="8064500" cy="1296987"/>
          </a:xfrm>
        </p:spPr>
        <p:txBody>
          <a:bodyPr>
            <a:normAutofit fontScale="90000"/>
          </a:bodyPr>
          <a:lstStyle/>
          <a:p>
            <a:r>
              <a:rPr lang="en-GB" altLang="en-US" sz="4400" dirty="0" smtClean="0">
                <a:solidFill>
                  <a:schemeClr val="tx1"/>
                </a:solidFill>
              </a:rPr>
              <a:t>Thank you for listening</a:t>
            </a:r>
            <a:br>
              <a:rPr lang="en-GB" altLang="en-US" sz="4400" dirty="0" smtClean="0">
                <a:solidFill>
                  <a:schemeClr val="tx1"/>
                </a:solidFill>
              </a:rPr>
            </a:br>
            <a:r>
              <a:rPr lang="en-GB" altLang="en-US" dirty="0"/>
              <a:t/>
            </a:r>
            <a:br>
              <a:rPr lang="en-GB" altLang="en-US" dirty="0"/>
            </a:br>
            <a:r>
              <a:rPr lang="en-GB" altLang="en-US" dirty="0" smtClean="0"/>
              <a:t/>
            </a:r>
            <a:br>
              <a:rPr lang="en-GB" altLang="en-US" dirty="0" smtClean="0"/>
            </a:br>
            <a:r>
              <a:rPr lang="en-GB" altLang="en-US" dirty="0" smtClean="0"/>
              <a:t>twitter @</a:t>
            </a:r>
            <a:r>
              <a:rPr lang="en-GB" altLang="en-US" dirty="0" err="1" smtClean="0"/>
              <a:t>glyratzopoulos</a:t>
            </a:r>
            <a:r>
              <a:rPr lang="en-GB" altLang="en-US" sz="4400" dirty="0" smtClean="0">
                <a:solidFill>
                  <a:schemeClr val="tx1"/>
                </a:solidFill>
              </a:rPr>
              <a:t/>
            </a:r>
            <a:br>
              <a:rPr lang="en-GB" altLang="en-US" sz="4400" dirty="0" smtClean="0">
                <a:solidFill>
                  <a:schemeClr val="tx1"/>
                </a:solidFill>
              </a:rPr>
            </a:br>
            <a:r>
              <a:rPr lang="en-GB" altLang="en-US" dirty="0"/>
              <a:t/>
            </a:r>
            <a:br>
              <a:rPr lang="en-GB" altLang="en-US" dirty="0"/>
            </a:br>
            <a:r>
              <a:rPr lang="en-GB" altLang="en-US" dirty="0" smtClean="0"/>
              <a:t/>
            </a:r>
            <a:br>
              <a:rPr lang="en-GB" altLang="en-US" dirty="0" smtClean="0"/>
            </a:br>
            <a:endParaRPr lang="en-GB" altLang="en-US" sz="4400" dirty="0" smtClean="0">
              <a:solidFill>
                <a:schemeClr val="tx1"/>
              </a:solidFill>
            </a:endParaRPr>
          </a:p>
        </p:txBody>
      </p:sp>
    </p:spTree>
    <p:extLst>
      <p:ext uri="{BB962C8B-B14F-4D97-AF65-F5344CB8AC3E}">
        <p14:creationId xmlns:p14="http://schemas.microsoft.com/office/powerpoint/2010/main" val="4627354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Custom Design 15">
      <a:dk1>
        <a:srgbClr val="000000"/>
      </a:dk1>
      <a:lt1>
        <a:srgbClr val="FFFFFF"/>
      </a:lt1>
      <a:dk2>
        <a:srgbClr val="004359"/>
      </a:dk2>
      <a:lt2>
        <a:srgbClr val="808080"/>
      </a:lt2>
      <a:accent1>
        <a:srgbClr val="7FA1AC"/>
      </a:accent1>
      <a:accent2>
        <a:srgbClr val="004359"/>
      </a:accent2>
      <a:accent3>
        <a:srgbClr val="FFFFFF"/>
      </a:accent3>
      <a:accent4>
        <a:srgbClr val="000000"/>
      </a:accent4>
      <a:accent5>
        <a:srgbClr val="C0CDD2"/>
      </a:accent5>
      <a:accent6>
        <a:srgbClr val="003C50"/>
      </a:accent6>
      <a:hlink>
        <a:srgbClr val="4B4620"/>
      </a:hlink>
      <a:folHlink>
        <a:srgbClr val="C88BA9"/>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0000"/>
        </a:dk1>
        <a:lt1>
          <a:srgbClr val="FFFFFF"/>
        </a:lt1>
        <a:dk2>
          <a:srgbClr val="000000"/>
        </a:dk2>
        <a:lt2>
          <a:srgbClr val="808080"/>
        </a:lt2>
        <a:accent1>
          <a:srgbClr val="7FA1AC"/>
        </a:accent1>
        <a:accent2>
          <a:srgbClr val="004359"/>
        </a:accent2>
        <a:accent3>
          <a:srgbClr val="FFFFFF"/>
        </a:accent3>
        <a:accent4>
          <a:srgbClr val="000000"/>
        </a:accent4>
        <a:accent5>
          <a:srgbClr val="C0CDD2"/>
        </a:accent5>
        <a:accent6>
          <a:srgbClr val="003C50"/>
        </a:accent6>
        <a:hlink>
          <a:srgbClr val="4B4620"/>
        </a:hlink>
        <a:folHlink>
          <a:srgbClr val="B25D86"/>
        </a:folHlink>
      </a:clrScheme>
      <a:clrMap bg1="lt1" tx1="dk1" bg2="lt2" tx2="dk2" accent1="accent1" accent2="accent2" accent3="accent3" accent4="accent4" accent5="accent5" accent6="accent6" hlink="hlink" folHlink="folHlink"/>
    </a:extraClrScheme>
    <a:extraClrScheme>
      <a:clrScheme name="Custom Design 14">
        <a:dk1>
          <a:srgbClr val="000000"/>
        </a:dk1>
        <a:lt1>
          <a:srgbClr val="FFFFFF"/>
        </a:lt1>
        <a:dk2>
          <a:srgbClr val="004359"/>
        </a:dk2>
        <a:lt2>
          <a:srgbClr val="808080"/>
        </a:lt2>
        <a:accent1>
          <a:srgbClr val="7FA1AC"/>
        </a:accent1>
        <a:accent2>
          <a:srgbClr val="004359"/>
        </a:accent2>
        <a:accent3>
          <a:srgbClr val="FFFFFF"/>
        </a:accent3>
        <a:accent4>
          <a:srgbClr val="000000"/>
        </a:accent4>
        <a:accent5>
          <a:srgbClr val="C0CDD2"/>
        </a:accent5>
        <a:accent6>
          <a:srgbClr val="003C50"/>
        </a:accent6>
        <a:hlink>
          <a:srgbClr val="4B4620"/>
        </a:hlink>
        <a:folHlink>
          <a:srgbClr val="B25D86"/>
        </a:folHlink>
      </a:clrScheme>
      <a:clrMap bg1="lt1" tx1="dk1" bg2="lt2" tx2="dk2" accent1="accent1" accent2="accent2" accent3="accent3" accent4="accent4" accent5="accent5" accent6="accent6" hlink="hlink" folHlink="folHlink"/>
    </a:extraClrScheme>
    <a:extraClrScheme>
      <a:clrScheme name="Custom Design 15">
        <a:dk1>
          <a:srgbClr val="000000"/>
        </a:dk1>
        <a:lt1>
          <a:srgbClr val="FFFFFF"/>
        </a:lt1>
        <a:dk2>
          <a:srgbClr val="004359"/>
        </a:dk2>
        <a:lt2>
          <a:srgbClr val="808080"/>
        </a:lt2>
        <a:accent1>
          <a:srgbClr val="7FA1AC"/>
        </a:accent1>
        <a:accent2>
          <a:srgbClr val="004359"/>
        </a:accent2>
        <a:accent3>
          <a:srgbClr val="FFFFFF"/>
        </a:accent3>
        <a:accent4>
          <a:srgbClr val="000000"/>
        </a:accent4>
        <a:accent5>
          <a:srgbClr val="C0CDD2"/>
        </a:accent5>
        <a:accent6>
          <a:srgbClr val="003C50"/>
        </a:accent6>
        <a:hlink>
          <a:srgbClr val="4B4620"/>
        </a:hlink>
        <a:folHlink>
          <a:srgbClr val="C88BA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196</TotalTime>
  <Words>2317</Words>
  <Application>Microsoft Office PowerPoint</Application>
  <PresentationFormat>On-screen Show (4:3)</PresentationFormat>
  <Paragraphs>362</Paragraphs>
  <Slides>72</Slides>
  <Notes>23</Notes>
  <HiddenSlides>0</HiddenSlides>
  <MMClips>0</MMClips>
  <ScaleCrop>false</ScaleCrop>
  <HeadingPairs>
    <vt:vector size="4" baseType="variant">
      <vt:variant>
        <vt:lpstr>Theme</vt:lpstr>
      </vt:variant>
      <vt:variant>
        <vt:i4>2</vt:i4>
      </vt:variant>
      <vt:variant>
        <vt:lpstr>Slide Titles</vt:lpstr>
      </vt:variant>
      <vt:variant>
        <vt:i4>72</vt:i4>
      </vt:variant>
    </vt:vector>
  </HeadingPairs>
  <TitlesOfParts>
    <vt:vector size="74" baseType="lpstr">
      <vt:lpstr>Office Theme</vt:lpstr>
      <vt:lpstr>Custom Design</vt:lpstr>
      <vt:lpstr>Variation in measures and markers of the timeliness of diagnosis in cancer patients</vt:lpstr>
      <vt:lpstr>Acknowledgements – for joint working and discussions over the years</vt:lpstr>
      <vt:lpstr>PowerPoint Presentation</vt:lpstr>
      <vt:lpstr>PowerPoint Presentation</vt:lpstr>
      <vt:lpstr>PowerPoint Presentation</vt:lpstr>
      <vt:lpstr>PowerPoint Presentation</vt:lpstr>
      <vt:lpstr>Cancer matters for population health -US</vt:lpstr>
      <vt:lpstr>Avoidable mortality by cause  (/100,000 population) UK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Cancer (all cancers) patients referred to hospital for specialist investigation after…</vt:lpstr>
      <vt:lpstr>The sensitivity of up to 2 GP consultations for diagnosing (suspecting) cancer is 82%</vt:lpstr>
      <vt:lpstr>PowerPoint Presentation</vt:lpstr>
      <vt:lpstr>Very wide variation by cancer in the % patients who saw GP three or more times </vt:lpstr>
      <vt:lpstr>PowerPoint Presentation</vt:lpstr>
      <vt:lpstr>More pre-referral consultations do (on average) translate to longer primary care intervals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Problems with measuring the patient interval (symptom onset to presentation)</vt:lpstr>
      <vt:lpstr>Problems with measuring the patient interval (symptom onset to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Trivial primary care ‘delay’ for patients with cancers associated with inequalities in stage</vt:lpstr>
      <vt:lpstr>PowerPoint Presentation</vt:lpstr>
      <vt:lpstr>PowerPoint Presentation</vt:lpstr>
      <vt:lpstr>Two key questions in early diagnosis research </vt:lpstr>
      <vt:lpstr>PowerPoint Presentation</vt:lpstr>
      <vt:lpstr>The vision for stratified early diagnosis policy and research</vt:lpstr>
      <vt:lpstr>A taxonomy of interventions to improve diagnostic safety – after presentation</vt:lpstr>
      <vt:lpstr>PowerPoint Presentation</vt:lpstr>
      <vt:lpstr>PowerPoint Presentation</vt:lpstr>
      <vt:lpstr>PowerPoint Presentation</vt:lpstr>
      <vt:lpstr>PowerPoint Presentation</vt:lpstr>
      <vt:lpstr>PowerPoint Presentation</vt:lpstr>
      <vt:lpstr>Summary - Different sources of variation in timeliness of diagnosis </vt:lpstr>
      <vt:lpstr>PowerPoint Presentation</vt:lpstr>
      <vt:lpstr>The known unknowns / future research</vt:lpstr>
      <vt:lpstr>PowerPoint Presentation</vt:lpstr>
      <vt:lpstr>PowerPoint Presentation</vt:lpstr>
      <vt:lpstr>PowerPoint Presentation</vt:lpstr>
      <vt:lpstr>PowerPoint Presentation</vt:lpstr>
      <vt:lpstr>PowerPoint Presentation</vt:lpstr>
      <vt:lpstr>PowerPoint Presentation</vt:lpstr>
      <vt:lpstr>Thank you for listening   twitter @glyratzopoulos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Diagnostic Delays in Symptomatic Patients with Cancer: Frequency, Risk Factors, Likely Mechanisms, and Lessons from UK Research and Policy</dc:title>
  <dc:creator>yoryos</dc:creator>
  <cp:lastModifiedBy>yoryos</cp:lastModifiedBy>
  <cp:revision>24</cp:revision>
  <dcterms:created xsi:type="dcterms:W3CDTF">2015-11-16T13:45:40Z</dcterms:created>
  <dcterms:modified xsi:type="dcterms:W3CDTF">2015-11-22T21:26:23Z</dcterms:modified>
</cp:coreProperties>
</file>