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50" r:id="rId2"/>
  </p:sldMasterIdLst>
  <p:notesMasterIdLst>
    <p:notesMasterId r:id="rId63"/>
  </p:notesMasterIdLst>
  <p:handoutMasterIdLst>
    <p:handoutMasterId r:id="rId64"/>
  </p:handoutMasterIdLst>
  <p:sldIdLst>
    <p:sldId id="288" r:id="rId3"/>
    <p:sldId id="415" r:id="rId4"/>
    <p:sldId id="426" r:id="rId5"/>
    <p:sldId id="427" r:id="rId6"/>
    <p:sldId id="485" r:id="rId7"/>
    <p:sldId id="531" r:id="rId8"/>
    <p:sldId id="532" r:id="rId9"/>
    <p:sldId id="533" r:id="rId10"/>
    <p:sldId id="534" r:id="rId11"/>
    <p:sldId id="535" r:id="rId12"/>
    <p:sldId id="536" r:id="rId13"/>
    <p:sldId id="537" r:id="rId14"/>
    <p:sldId id="538" r:id="rId15"/>
    <p:sldId id="295" r:id="rId16"/>
    <p:sldId id="442" r:id="rId17"/>
    <p:sldId id="296" r:id="rId18"/>
    <p:sldId id="441" r:id="rId19"/>
    <p:sldId id="486" r:id="rId20"/>
    <p:sldId id="487" r:id="rId21"/>
    <p:sldId id="488" r:id="rId22"/>
    <p:sldId id="530" r:id="rId23"/>
    <p:sldId id="489" r:id="rId24"/>
    <p:sldId id="447" r:id="rId25"/>
    <p:sldId id="305" r:id="rId26"/>
    <p:sldId id="306" r:id="rId27"/>
    <p:sldId id="307" r:id="rId28"/>
    <p:sldId id="309" r:id="rId29"/>
    <p:sldId id="310" r:id="rId30"/>
    <p:sldId id="449" r:id="rId31"/>
    <p:sldId id="453" r:id="rId32"/>
    <p:sldId id="465" r:id="rId33"/>
    <p:sldId id="507" r:id="rId34"/>
    <p:sldId id="509" r:id="rId35"/>
    <p:sldId id="508" r:id="rId36"/>
    <p:sldId id="492" r:id="rId37"/>
    <p:sldId id="510" r:id="rId38"/>
    <p:sldId id="494" r:id="rId39"/>
    <p:sldId id="496" r:id="rId40"/>
    <p:sldId id="497" r:id="rId41"/>
    <p:sldId id="515" r:id="rId42"/>
    <p:sldId id="516" r:id="rId43"/>
    <p:sldId id="511" r:id="rId44"/>
    <p:sldId id="517" r:id="rId45"/>
    <p:sldId id="513" r:id="rId46"/>
    <p:sldId id="518" r:id="rId47"/>
    <p:sldId id="519" r:id="rId48"/>
    <p:sldId id="520" r:id="rId49"/>
    <p:sldId id="522" r:id="rId50"/>
    <p:sldId id="500" r:id="rId51"/>
    <p:sldId id="501" r:id="rId52"/>
    <p:sldId id="503" r:id="rId53"/>
    <p:sldId id="504" r:id="rId54"/>
    <p:sldId id="505" r:id="rId55"/>
    <p:sldId id="523" r:id="rId56"/>
    <p:sldId id="524" r:id="rId57"/>
    <p:sldId id="525" r:id="rId58"/>
    <p:sldId id="526" r:id="rId59"/>
    <p:sldId id="528" r:id="rId60"/>
    <p:sldId id="408" r:id="rId61"/>
    <p:sldId id="529" r:id="rId62"/>
  </p:sldIdLst>
  <p:sldSz cx="9144000" cy="6858000" type="screen4x3"/>
  <p:notesSz cx="9939338" cy="6805613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orient="horz" pos="1525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orient="horz" pos="1842">
          <p15:clr>
            <a:srgbClr val="A4A3A4"/>
          </p15:clr>
        </p15:guide>
        <p15:guide id="5" pos="3470">
          <p15:clr>
            <a:srgbClr val="A4A3A4"/>
          </p15:clr>
        </p15:guide>
        <p15:guide id="6" pos="431">
          <p15:clr>
            <a:srgbClr val="A4A3A4"/>
          </p15:clr>
        </p15:guide>
        <p15:guide id="7" pos="5329">
          <p15:clr>
            <a:srgbClr val="A4A3A4"/>
          </p15:clr>
        </p15:guide>
        <p15:guide id="8" pos="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Nelson2" initials="" lastIdx="3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EA4"/>
    <a:srgbClr val="008000"/>
    <a:srgbClr val="005C2A"/>
    <a:srgbClr val="33CC33"/>
    <a:srgbClr val="376092"/>
    <a:srgbClr val="607869"/>
    <a:srgbClr val="005C66"/>
    <a:srgbClr val="706E00"/>
    <a:srgbClr val="871E69"/>
    <a:srgbClr val="DC8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9" autoAdjust="0"/>
    <p:restoredTop sz="94707" autoAdjust="0"/>
  </p:normalViewPr>
  <p:slideViewPr>
    <p:cSldViewPr>
      <p:cViewPr varScale="1">
        <p:scale>
          <a:sx n="75" d="100"/>
          <a:sy n="75" d="100"/>
        </p:scale>
        <p:origin x="132" y="60"/>
      </p:cViewPr>
      <p:guideLst>
        <p:guide orient="horz" pos="2115"/>
        <p:guide orient="horz" pos="1525"/>
        <p:guide orient="horz" pos="1026"/>
        <p:guide orient="horz" pos="1842"/>
        <p:guide pos="3470"/>
        <p:guide pos="431"/>
        <p:guide pos="5329"/>
        <p:guide pos="7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248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7822" cy="34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7" tIns="46168" rIns="92337" bIns="46168" numCol="1" anchor="t" anchorCtr="0" compatLnSpc="1">
            <a:prstTxWarp prst="textNoShape">
              <a:avLst/>
            </a:prstTxWarp>
          </a:bodyPr>
          <a:lstStyle>
            <a:lvl1pPr algn="l" defTabSz="923391">
              <a:defRPr sz="1200">
                <a:latin typeface="Times New Roman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1519" y="1"/>
            <a:ext cx="4307820" cy="34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7" tIns="46168" rIns="92337" bIns="46168" numCol="1" anchor="t" anchorCtr="0" compatLnSpc="1">
            <a:prstTxWarp prst="textNoShape">
              <a:avLst/>
            </a:prstTxWarp>
          </a:bodyPr>
          <a:lstStyle>
            <a:lvl1pPr algn="r" defTabSz="923391">
              <a:defRPr sz="1200">
                <a:latin typeface="Times New Roman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65115"/>
            <a:ext cx="4307822" cy="34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7" tIns="46168" rIns="92337" bIns="46168" numCol="1" anchor="b" anchorCtr="0" compatLnSpc="1">
            <a:prstTxWarp prst="textNoShape">
              <a:avLst/>
            </a:prstTxWarp>
          </a:bodyPr>
          <a:lstStyle>
            <a:lvl1pPr algn="l" defTabSz="923391">
              <a:defRPr sz="1200">
                <a:latin typeface="Times New Roman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1519" y="6465115"/>
            <a:ext cx="4307820" cy="34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7" tIns="46168" rIns="92337" bIns="46168" numCol="1" anchor="b" anchorCtr="0" compatLnSpc="1">
            <a:prstTxWarp prst="textNoShape">
              <a:avLst/>
            </a:prstTxWarp>
          </a:bodyPr>
          <a:lstStyle>
            <a:lvl1pPr algn="r" defTabSz="923391">
              <a:defRPr sz="1200">
                <a:latin typeface="Times New Roman" pitchFamily="18" charset="0"/>
              </a:defRPr>
            </a:lvl1pPr>
          </a:lstStyle>
          <a:p>
            <a:fld id="{AF546EBA-ECC8-449A-A2BD-3691A0EF2F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9163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7822" cy="34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7" tIns="46168" rIns="92337" bIns="46168" numCol="1" anchor="t" anchorCtr="0" compatLnSpc="1">
            <a:prstTxWarp prst="textNoShape">
              <a:avLst/>
            </a:prstTxWarp>
          </a:bodyPr>
          <a:lstStyle>
            <a:lvl1pPr algn="l" defTabSz="923391">
              <a:defRPr sz="1200">
                <a:latin typeface="Times New Roman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1519" y="1"/>
            <a:ext cx="4307820" cy="34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7" tIns="46168" rIns="92337" bIns="46168" numCol="1" anchor="t" anchorCtr="0" compatLnSpc="1">
            <a:prstTxWarp prst="textNoShape">
              <a:avLst/>
            </a:prstTxWarp>
          </a:bodyPr>
          <a:lstStyle>
            <a:lvl1pPr algn="r" defTabSz="923391">
              <a:defRPr sz="1200">
                <a:latin typeface="Times New Roman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0" y="509588"/>
            <a:ext cx="3400425" cy="2551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8343" y="3233102"/>
            <a:ext cx="7282656" cy="3062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7" tIns="46168" rIns="92337" bIns="461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65115"/>
            <a:ext cx="4307822" cy="34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7" tIns="46168" rIns="92337" bIns="46168" numCol="1" anchor="b" anchorCtr="0" compatLnSpc="1">
            <a:prstTxWarp prst="textNoShape">
              <a:avLst/>
            </a:prstTxWarp>
          </a:bodyPr>
          <a:lstStyle>
            <a:lvl1pPr algn="l" defTabSz="923391">
              <a:defRPr sz="1200">
                <a:latin typeface="Times New Roman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1519" y="6465115"/>
            <a:ext cx="4307820" cy="34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7" tIns="46168" rIns="92337" bIns="46168" numCol="1" anchor="b" anchorCtr="0" compatLnSpc="1">
            <a:prstTxWarp prst="textNoShape">
              <a:avLst/>
            </a:prstTxWarp>
          </a:bodyPr>
          <a:lstStyle>
            <a:lvl1pPr algn="r" defTabSz="923391">
              <a:defRPr sz="1200">
                <a:latin typeface="Times New Roman" pitchFamily="18" charset="0"/>
              </a:defRPr>
            </a:lvl1pPr>
          </a:lstStyle>
          <a:p>
            <a:fld id="{D2100DF1-38B9-46E4-918B-8C8D93EA325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297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404" y="3232231"/>
            <a:ext cx="7950534" cy="3062745"/>
          </a:xfrm>
          <a:noFill/>
          <a:ln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721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D7722E-D726-4B3C-89CD-670366CEE0A3}" type="slidenum">
              <a:rPr lang="en-GB" altLang="en-US"/>
              <a:pPr/>
              <a:t>47</a:t>
            </a:fld>
            <a:endParaRPr lang="en-GB" altLang="en-US"/>
          </a:p>
        </p:txBody>
      </p:sp>
      <p:sp>
        <p:nvSpPr>
          <p:cNvPr id="77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446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2CC3C5-1CBC-461A-B4EC-AFB19597EB4A}" type="slidenum">
              <a:rPr lang="en-GB" altLang="en-US"/>
              <a:pPr/>
              <a:t>48</a:t>
            </a:fld>
            <a:endParaRPr lang="en-GB" altLang="en-US"/>
          </a:p>
        </p:txBody>
      </p:sp>
      <p:sp>
        <p:nvSpPr>
          <p:cNvPr id="77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923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46C3B-FCAA-4860-9A02-796572D353F5}" type="slidenum">
              <a:rPr lang="en-GB" altLang="en-US"/>
              <a:pPr/>
              <a:t>49</a:t>
            </a:fld>
            <a:endParaRPr lang="en-GB" altLang="en-US"/>
          </a:p>
        </p:txBody>
      </p:sp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029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AF9355-81CB-4B94-9402-8CF43A338F7B}" type="slidenum">
              <a:rPr lang="en-GB" altLang="en-US"/>
              <a:pPr/>
              <a:t>50</a:t>
            </a:fld>
            <a:endParaRPr lang="en-GB" alt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292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ACC1C8-6A38-4CCB-974F-0BCAEB09D8FA}" type="slidenum">
              <a:rPr lang="en-GB" altLang="en-US"/>
              <a:pPr/>
              <a:t>51</a:t>
            </a:fld>
            <a:endParaRPr lang="en-GB" altLang="en-US"/>
          </a:p>
        </p:txBody>
      </p:sp>
      <p:sp>
        <p:nvSpPr>
          <p:cNvPr id="78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403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6D7453-F11F-424E-8A9D-3EA79A9EA076}" type="slidenum">
              <a:rPr lang="en-GB" altLang="en-US"/>
              <a:pPr/>
              <a:t>52</a:t>
            </a:fld>
            <a:endParaRPr lang="en-GB" altLang="en-US"/>
          </a:p>
        </p:txBody>
      </p:sp>
      <p:sp>
        <p:nvSpPr>
          <p:cNvPr id="78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664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D60E09-A996-44E8-BF8A-94218BDA3182}" type="slidenum">
              <a:rPr lang="en-GB" altLang="en-US"/>
              <a:pPr/>
              <a:t>53</a:t>
            </a:fld>
            <a:endParaRPr lang="en-GB" altLang="en-US"/>
          </a:p>
        </p:txBody>
      </p:sp>
      <p:sp>
        <p:nvSpPr>
          <p:cNvPr id="78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5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BF35D-5D29-4B79-BADF-ABB7C20B3BFA}" type="slidenum">
              <a:rPr lang="en-GB" altLang="en-US"/>
              <a:pPr/>
              <a:t>54</a:t>
            </a:fld>
            <a:endParaRPr lang="en-GB" alt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152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B1F6D6-39F1-4FA1-BF7B-EA99F4C647D7}" type="slidenum">
              <a:rPr lang="en-GB" altLang="en-US"/>
              <a:pPr/>
              <a:t>55</a:t>
            </a:fld>
            <a:endParaRPr lang="en-GB" altLang="en-US"/>
          </a:p>
        </p:txBody>
      </p:sp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154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C23E93-0BFF-43D8-B5C8-93C65BCFD536}" type="slidenum">
              <a:rPr lang="en-GB" altLang="en-US"/>
              <a:pPr/>
              <a:t>56</a:t>
            </a:fld>
            <a:endParaRPr lang="en-GB" altLang="en-US"/>
          </a:p>
        </p:txBody>
      </p:sp>
      <p:sp>
        <p:nvSpPr>
          <p:cNvPr id="78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722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6125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7763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655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533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25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97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69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41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9013A5-7BCB-4D65-9FB8-62F7FB1C8BBA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589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C78F37-9EF6-4A43-94EA-E562B601324F}" type="slidenum">
              <a:rPr lang="en-GB" altLang="en-US"/>
              <a:pPr/>
              <a:t>57</a:t>
            </a:fld>
            <a:endParaRPr lang="en-GB" altLang="en-US"/>
          </a:p>
        </p:txBody>
      </p:sp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5013" y="511175"/>
            <a:ext cx="3400425" cy="2551113"/>
          </a:xfrm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6776" y="3231567"/>
            <a:ext cx="7285787" cy="3063009"/>
          </a:xfrm>
        </p:spPr>
        <p:txBody>
          <a:bodyPr lIns="91934" tIns="45966" rIns="91934" bIns="45966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6926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6CB46-C6AB-4098-9A06-22F2D27FE595}" type="slidenum">
              <a:rPr lang="en-GB" altLang="en-US"/>
              <a:pPr/>
              <a:t>58</a:t>
            </a:fld>
            <a:endParaRPr lang="en-GB" altLang="en-US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433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00DF1-38B9-46E4-918B-8C8D93EA325B}" type="slidenum">
              <a:rPr lang="en-GB" altLang="en-US" smtClean="0"/>
              <a:pPr/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4931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93A5E-D33D-4546-8905-8636E95376C5}" type="slidenum">
              <a:rPr lang="en-GB" altLang="en-US"/>
              <a:pPr/>
              <a:t>38</a:t>
            </a:fld>
            <a:endParaRPr lang="en-GB" altLang="en-US"/>
          </a:p>
        </p:txBody>
      </p:sp>
      <p:sp>
        <p:nvSpPr>
          <p:cNvPr id="75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36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B462CC-856B-4B2B-B504-DD0C805786F1}" type="slidenum">
              <a:rPr lang="en-GB" altLang="en-US"/>
              <a:pPr/>
              <a:t>39</a:t>
            </a:fld>
            <a:endParaRPr lang="en-GB" altLang="en-US"/>
          </a:p>
        </p:txBody>
      </p:sp>
      <p:sp>
        <p:nvSpPr>
          <p:cNvPr id="76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545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961E8A-B32A-4567-942D-4494A1DD9B5D}" type="slidenum">
              <a:rPr lang="en-GB" altLang="en-US"/>
              <a:pPr/>
              <a:t>40</a:t>
            </a:fld>
            <a:endParaRPr lang="en-GB" altLang="en-US"/>
          </a:p>
        </p:txBody>
      </p:sp>
      <p:sp>
        <p:nvSpPr>
          <p:cNvPr id="76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597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E9CCAB-3DFD-4279-81B8-8F972FCABC33}" type="slidenum">
              <a:rPr lang="en-GB" altLang="en-US"/>
              <a:pPr/>
              <a:t>41</a:t>
            </a:fld>
            <a:endParaRPr lang="en-GB" altLang="en-US"/>
          </a:p>
        </p:txBody>
      </p:sp>
      <p:sp>
        <p:nvSpPr>
          <p:cNvPr id="76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0918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C6E7C-CDAF-4501-98BD-1294EE8CAD30}" type="slidenum">
              <a:rPr lang="en-GB" altLang="en-US"/>
              <a:pPr/>
              <a:t>45</a:t>
            </a:fld>
            <a:endParaRPr lang="en-GB" altLang="en-US"/>
          </a:p>
        </p:txBody>
      </p:sp>
      <p:sp>
        <p:nvSpPr>
          <p:cNvPr id="77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186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6168A4-20DF-4576-AB33-EB7ABFD3C2A7}" type="slidenum">
              <a:rPr lang="en-GB" altLang="en-US"/>
              <a:pPr/>
              <a:t>46</a:t>
            </a:fld>
            <a:endParaRPr lang="en-GB" altLang="en-US"/>
          </a:p>
        </p:txBody>
      </p:sp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23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02945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8177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42583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4734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67604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15454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18442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6590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9660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96210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82768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587137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103461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18923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4788" y="458788"/>
            <a:ext cx="1955800" cy="5637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8788"/>
            <a:ext cx="5716588" cy="5637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7636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78935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40488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32409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02181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14722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91793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52499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75" name="Line 11"/>
          <p:cNvSpPr>
            <a:spLocks noChangeShapeType="1"/>
          </p:cNvSpPr>
          <p:nvPr/>
        </p:nvSpPr>
        <p:spPr bwMode="auto">
          <a:xfrm>
            <a:off x="304800" y="1371600"/>
            <a:ext cx="8534400" cy="0"/>
          </a:xfrm>
          <a:prstGeom prst="line">
            <a:avLst/>
          </a:prstGeom>
          <a:noFill/>
          <a:ln w="22225">
            <a:solidFill>
              <a:srgbClr val="9169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446477" name="Picture 13" descr="Docs-presentations-WG10-BU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60350"/>
            <a:ext cx="2652712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6478" name="Picture 14" descr="mrc_powerpoint_logo_warm_gray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524625"/>
            <a:ext cx="1728787" cy="1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•"/>
        <a:defRPr sz="16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–"/>
        <a:defRPr sz="14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8788"/>
            <a:ext cx="7824788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421892" name="Line 4"/>
          <p:cNvSpPr>
            <a:spLocks noChangeShapeType="1"/>
          </p:cNvSpPr>
          <p:nvPr/>
        </p:nvSpPr>
        <p:spPr bwMode="auto">
          <a:xfrm>
            <a:off x="304800" y="1371600"/>
            <a:ext cx="8534400" cy="0"/>
          </a:xfrm>
          <a:prstGeom prst="line">
            <a:avLst/>
          </a:prstGeom>
          <a:noFill/>
          <a:ln w="22225">
            <a:solidFill>
              <a:srgbClr val="9169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421897" name="Picture 9" descr="mrc_powerpoint_logo_warm_gra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453188"/>
            <a:ext cx="1728787" cy="15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–"/>
        <a:defRPr>
          <a:solidFill>
            <a:schemeClr val="tx1"/>
          </a:solidFill>
          <a:latin typeface="+mn-lt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17.emf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6.emf"/><Relationship Id="rId4" Type="http://schemas.openxmlformats.org/officeDocument/2006/relationships/oleObject" Target="???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2" name="Text Box 4"/>
          <p:cNvSpPr txBox="1">
            <a:spLocks noChangeArrowheads="1"/>
          </p:cNvSpPr>
          <p:nvPr/>
        </p:nvSpPr>
        <p:spPr bwMode="auto">
          <a:xfrm>
            <a:off x="415458" y="2276872"/>
            <a:ext cx="81026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dirty="0" smtClean="0">
                <a:solidFill>
                  <a:srgbClr val="9A044B"/>
                </a:solidFill>
                <a:latin typeface="Verdana" pitchFamily="34" charset="0"/>
              </a:rPr>
              <a:t>Mapping Health</a:t>
            </a:r>
          </a:p>
          <a:p>
            <a:pPr>
              <a:spcBef>
                <a:spcPct val="50000"/>
              </a:spcBef>
            </a:pPr>
            <a:endParaRPr lang="en-GB" altLang="en-US" sz="2800" dirty="0" smtClean="0">
              <a:solidFill>
                <a:srgbClr val="9A044B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2800" dirty="0" smtClean="0">
                <a:solidFill>
                  <a:srgbClr val="9A044B"/>
                </a:solidFill>
                <a:latin typeface="Verdana" pitchFamily="34" charset="0"/>
              </a:rPr>
              <a:t>Why, How, Considering what ...</a:t>
            </a:r>
          </a:p>
          <a:p>
            <a:pPr>
              <a:spcBef>
                <a:spcPct val="50000"/>
              </a:spcBef>
            </a:pPr>
            <a:endParaRPr lang="en-GB" altLang="en-US" sz="2800" dirty="0" smtClean="0">
              <a:solidFill>
                <a:srgbClr val="9A044B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2800" dirty="0" smtClean="0">
                <a:solidFill>
                  <a:srgbClr val="9A044B"/>
                </a:solidFill>
                <a:latin typeface="Verdana" pitchFamily="34" charset="0"/>
              </a:rPr>
              <a:t>Sylvia Richardson</a:t>
            </a:r>
            <a:endParaRPr lang="en-GB" altLang="en-US" sz="2800" dirty="0">
              <a:solidFill>
                <a:srgbClr val="9A044B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r>
              <a:rPr lang="en-GB" dirty="0" smtClean="0"/>
              <a:t>Cancer mapping by local</a:t>
            </a:r>
            <a:br>
              <a:rPr lang="en-GB" dirty="0" smtClean="0"/>
            </a:br>
            <a:r>
              <a:rPr lang="en-GB" dirty="0" smtClean="0"/>
              <a:t>authority areas (LEA)</a:t>
            </a:r>
            <a:br>
              <a:rPr lang="en-GB" dirty="0" smtClean="0"/>
            </a:br>
            <a:r>
              <a:rPr lang="en-GB" dirty="0" smtClean="0"/>
              <a:t>Gardner (1984)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4608553" cy="4525963"/>
          </a:xfrm>
        </p:spPr>
      </p:pic>
      <p:sp>
        <p:nvSpPr>
          <p:cNvPr id="5" name="TextBox 4"/>
          <p:cNvSpPr txBox="1"/>
          <p:nvPr/>
        </p:nvSpPr>
        <p:spPr>
          <a:xfrm>
            <a:off x="5580112" y="4293096"/>
            <a:ext cx="300755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kern="0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Here the colour scale</a:t>
            </a:r>
          </a:p>
          <a:p>
            <a:pPr algn="l"/>
            <a:r>
              <a:rPr lang="en-GB" sz="2000" kern="0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is </a:t>
            </a:r>
            <a:r>
              <a:rPr lang="en-GB" sz="2000" kern="0" dirty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b</a:t>
            </a:r>
            <a:r>
              <a:rPr lang="en-GB" sz="2000" kern="0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roken down by</a:t>
            </a:r>
          </a:p>
          <a:p>
            <a:pPr algn="l"/>
            <a:r>
              <a:rPr lang="en-GB" sz="2000" kern="0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significance and rank </a:t>
            </a:r>
          </a:p>
          <a:p>
            <a:pPr algn="l"/>
            <a:r>
              <a:rPr lang="en-GB" sz="2000" kern="0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in the top and bottom</a:t>
            </a:r>
          </a:p>
          <a:p>
            <a:pPr algn="l"/>
            <a:r>
              <a:rPr lang="en-GB" sz="2000" kern="0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 tenth.</a:t>
            </a:r>
            <a:endParaRPr lang="en-GB" sz="2000" kern="0" dirty="0">
              <a:solidFill>
                <a:srgbClr val="000000"/>
              </a:solidFill>
              <a:latin typeface="Verdana"/>
              <a:ea typeface="+mj-ea"/>
              <a:cs typeface="+mj-cs"/>
            </a:endParaRP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412776"/>
            <a:ext cx="4816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Cancer of the ovary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smtClean="0">
                <a:latin typeface="+mn-lt"/>
              </a:rPr>
              <a:t>(1968-1978)</a:t>
            </a:r>
            <a:endParaRPr lang="en-GB"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3146" y="2060848"/>
            <a:ext cx="31149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kern="0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Similar geographical</a:t>
            </a:r>
          </a:p>
          <a:p>
            <a:pPr algn="l"/>
            <a:r>
              <a:rPr lang="en-GB" sz="2000" kern="0" dirty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p</a:t>
            </a:r>
            <a:r>
              <a:rPr lang="en-GB" sz="2000" kern="0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attern as in the maps</a:t>
            </a:r>
          </a:p>
          <a:p>
            <a:pPr algn="l"/>
            <a:r>
              <a:rPr lang="en-GB" sz="2000" kern="0" dirty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p</a:t>
            </a:r>
            <a:r>
              <a:rPr lang="en-GB" sz="2000" kern="0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roduced by Stock</a:t>
            </a:r>
          </a:p>
          <a:p>
            <a:pPr algn="l"/>
            <a:endParaRPr lang="en-GB" sz="2000" kern="0" dirty="0">
              <a:solidFill>
                <a:srgbClr val="000000"/>
              </a:solidFill>
              <a:latin typeface="Verdan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27703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US cancer mort lung white males by County"/>
          <p:cNvPicPr>
            <a:picLocks noChangeAspect="1" noChangeArrowheads="1"/>
          </p:cNvPicPr>
          <p:nvPr/>
        </p:nvPicPr>
        <p:blipFill>
          <a:blip r:embed="rId3" cstate="print"/>
          <a:srcRect b="40242"/>
          <a:stretch>
            <a:fillRect/>
          </a:stretch>
        </p:blipFill>
        <p:spPr bwMode="auto">
          <a:xfrm>
            <a:off x="899592" y="1476884"/>
            <a:ext cx="7200478" cy="5400359"/>
          </a:xfrm>
          <a:prstGeom prst="rect">
            <a:avLst/>
          </a:prstGeom>
          <a:noFill/>
        </p:spPr>
      </p:pic>
      <p:pic>
        <p:nvPicPr>
          <p:cNvPr id="81923" name="Picture 3" descr="US cancer mort lung white males by County"/>
          <p:cNvPicPr>
            <a:picLocks noChangeAspect="1" noChangeArrowheads="1"/>
          </p:cNvPicPr>
          <p:nvPr/>
        </p:nvPicPr>
        <p:blipFill>
          <a:blip r:embed="rId3" cstate="print"/>
          <a:srcRect t="59758" r="67809" b="-2446"/>
          <a:stretch>
            <a:fillRect/>
          </a:stretch>
        </p:blipFill>
        <p:spPr bwMode="auto">
          <a:xfrm>
            <a:off x="323850" y="3716338"/>
            <a:ext cx="1655763" cy="252095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24674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/>
              <a:t>US Cancer atlas 1970-1994</a:t>
            </a:r>
          </a:p>
          <a:p>
            <a:r>
              <a:rPr lang="en-GB" kern="0" dirty="0" smtClean="0"/>
              <a:t>Cancer of lung, trachea,</a:t>
            </a:r>
          </a:p>
          <a:p>
            <a:r>
              <a:rPr lang="en-GB" kern="0" dirty="0" smtClean="0"/>
              <a:t>Bronchus and pleura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6996077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1462" y="404664"/>
            <a:ext cx="7824788" cy="809625"/>
          </a:xfrm>
        </p:spPr>
        <p:txBody>
          <a:bodyPr/>
          <a:lstStyle/>
          <a:p>
            <a:r>
              <a:rPr lang="en-GB" dirty="0" smtClean="0"/>
              <a:t>WHO cancer atlas: GLOBOCAN 2012</a:t>
            </a:r>
            <a:br>
              <a:rPr lang="en-GB" dirty="0" smtClean="0"/>
            </a:br>
            <a:r>
              <a:rPr lang="en-GB" dirty="0" smtClean="0"/>
              <a:t>Incidence (ASR) All cancers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700808"/>
            <a:ext cx="70485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463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2129" y="404664"/>
            <a:ext cx="7824788" cy="809625"/>
          </a:xfrm>
        </p:spPr>
        <p:txBody>
          <a:bodyPr/>
          <a:lstStyle/>
          <a:p>
            <a:r>
              <a:rPr lang="en-GB" dirty="0" smtClean="0"/>
              <a:t>WHO cancer atlas: GLOBOCAN 2012</a:t>
            </a:r>
            <a:br>
              <a:rPr lang="en-GB" dirty="0" smtClean="0"/>
            </a:br>
            <a:r>
              <a:rPr lang="en-GB" dirty="0" smtClean="0"/>
              <a:t>Incidence (ASR) Stomach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40" y="1772816"/>
            <a:ext cx="70485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554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en-GB" dirty="0" smtClean="0"/>
              <a:t>II - Statistical framework for</a:t>
            </a:r>
            <a:br>
              <a:rPr lang="en-GB" dirty="0" smtClean="0"/>
            </a:br>
            <a:r>
              <a:rPr lang="en-GB" dirty="0" smtClean="0"/>
              <a:t>disease mapping studies</a:t>
            </a:r>
            <a:endParaRPr lang="en-US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6363"/>
            <a:ext cx="5148064" cy="5481637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Uses </a:t>
            </a:r>
            <a:r>
              <a:rPr lang="en-GB" sz="2400" dirty="0"/>
              <a:t>count data </a:t>
            </a:r>
            <a:r>
              <a:rPr lang="en-GB" sz="2400" dirty="0">
                <a:solidFill>
                  <a:srgbClr val="FF0000"/>
                </a:solidFill>
              </a:rPr>
              <a:t>aggregated over  space x time units</a:t>
            </a:r>
          </a:p>
          <a:p>
            <a:pPr lvl="1"/>
            <a:r>
              <a:rPr lang="en-GB" sz="2200" dirty="0" smtClean="0"/>
              <a:t>Typically routinely </a:t>
            </a:r>
            <a:r>
              <a:rPr lang="en-GB" sz="2200" dirty="0"/>
              <a:t>collected data from e.g. registers</a:t>
            </a:r>
          </a:p>
          <a:p>
            <a:pPr lvl="1"/>
            <a:r>
              <a:rPr lang="en-GB" sz="2200" dirty="0"/>
              <a:t>aggregation level often determined by administrative criteria</a:t>
            </a:r>
          </a:p>
          <a:p>
            <a:pPr lvl="1"/>
            <a:r>
              <a:rPr lang="en-GB" sz="2200" dirty="0"/>
              <a:t>breakdown of cases in age, sex, (socio-economic) strata</a:t>
            </a:r>
          </a:p>
          <a:p>
            <a:pPr lvl="1"/>
            <a:r>
              <a:rPr lang="en-GB" sz="2200" dirty="0"/>
              <a:t>need </a:t>
            </a:r>
            <a:r>
              <a:rPr lang="en-GB" sz="2200" dirty="0" smtClean="0"/>
              <a:t>demographic </a:t>
            </a:r>
            <a:r>
              <a:rPr lang="en-GB" sz="2200" dirty="0"/>
              <a:t>data to get a denominator, i.e. population at risk per strata</a:t>
            </a:r>
          </a:p>
          <a:p>
            <a:pPr lvl="1"/>
            <a:r>
              <a:rPr lang="en-GB" sz="2200" dirty="0"/>
              <a:t>size of population at risk </a:t>
            </a:r>
            <a:r>
              <a:rPr lang="en-GB" sz="2200" dirty="0" smtClean="0"/>
              <a:t>varies</a:t>
            </a:r>
          </a:p>
          <a:p>
            <a:pPr lvl="1"/>
            <a:endParaRPr lang="en-GB" sz="2000" dirty="0"/>
          </a:p>
          <a:p>
            <a:pPr lvl="1"/>
            <a:endParaRPr lang="en-US" sz="2000" dirty="0"/>
          </a:p>
          <a:p>
            <a:endParaRPr lang="en-GB" dirty="0"/>
          </a:p>
          <a:p>
            <a:endParaRPr lang="en-GB" dirty="0"/>
          </a:p>
          <a:p>
            <a:pPr lvl="1"/>
            <a:endParaRPr lang="en-US" dirty="0"/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004049" y="1628800"/>
            <a:ext cx="4139952" cy="530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GB" dirty="0">
                <a:latin typeface="+mn-lt"/>
              </a:rPr>
              <a:t>O</a:t>
            </a:r>
            <a:r>
              <a:rPr lang="en-GB" b="0" baseline="-25000" dirty="0" smtClean="0">
                <a:latin typeface="+mn-lt"/>
              </a:rPr>
              <a:t>i</a:t>
            </a:r>
            <a:r>
              <a:rPr lang="en-GB" b="0" dirty="0">
                <a:latin typeface="+mn-lt"/>
              </a:rPr>
              <a:t>: observed </a:t>
            </a:r>
            <a:r>
              <a:rPr lang="en-GB" b="0" dirty="0" err="1">
                <a:latin typeface="+mn-lt"/>
              </a:rPr>
              <a:t>nb</a:t>
            </a:r>
            <a:r>
              <a:rPr lang="en-GB" b="0" dirty="0">
                <a:latin typeface="+mn-lt"/>
              </a:rPr>
              <a:t> of cases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GB" b="0" dirty="0" err="1">
                <a:latin typeface="+mn-lt"/>
              </a:rPr>
              <a:t>E</a:t>
            </a:r>
            <a:r>
              <a:rPr lang="en-GB" b="0" baseline="-25000" dirty="0" err="1">
                <a:latin typeface="+mn-lt"/>
              </a:rPr>
              <a:t>i</a:t>
            </a:r>
            <a:r>
              <a:rPr lang="en-GB" b="0" dirty="0">
                <a:latin typeface="+mn-lt"/>
              </a:rPr>
              <a:t>: expected </a:t>
            </a:r>
            <a:r>
              <a:rPr lang="en-GB" b="0" dirty="0" err="1">
                <a:latin typeface="+mn-lt"/>
              </a:rPr>
              <a:t>nb</a:t>
            </a:r>
            <a:r>
              <a:rPr lang="en-GB" b="0" dirty="0">
                <a:latin typeface="+mn-lt"/>
              </a:rPr>
              <a:t> of cases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GB" b="0" dirty="0">
                <a:latin typeface="+mn-lt"/>
              </a:rPr>
              <a:t>(adjusted for </a:t>
            </a:r>
            <a:r>
              <a:rPr lang="en-GB" b="0" dirty="0" smtClean="0">
                <a:latin typeface="+mn-lt"/>
              </a:rPr>
              <a:t>age, sex,…)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GB" dirty="0"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GB" b="0" dirty="0" smtClean="0">
                <a:latin typeface="+mn-lt"/>
              </a:rPr>
              <a:t>Basic model:</a:t>
            </a:r>
            <a:r>
              <a:rPr lang="en-GB" dirty="0"/>
              <a:t> </a:t>
            </a:r>
            <a:endParaRPr lang="en-GB" dirty="0" smtClean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GB" dirty="0" smtClean="0">
                <a:latin typeface="+mn-lt"/>
              </a:rPr>
              <a:t>O</a:t>
            </a:r>
            <a:r>
              <a:rPr lang="en-GB" baseline="-25000" dirty="0" smtClean="0">
                <a:latin typeface="+mn-lt"/>
              </a:rPr>
              <a:t>i</a:t>
            </a:r>
            <a:r>
              <a:rPr lang="en-GB" dirty="0" smtClean="0">
                <a:latin typeface="+mn-lt"/>
              </a:rPr>
              <a:t> </a:t>
            </a:r>
            <a:r>
              <a:rPr lang="en-GB" dirty="0" smtClean="0">
                <a:latin typeface="+mn-lt"/>
                <a:cs typeface="Times New Roman"/>
              </a:rPr>
              <a:t>~ Poisson (</a:t>
            </a:r>
            <a:r>
              <a:rPr lang="el-GR" dirty="0" smtClean="0">
                <a:solidFill>
                  <a:srgbClr val="FF0000"/>
                </a:solidFill>
                <a:latin typeface="+mn-lt"/>
                <a:cs typeface="Times New Roman"/>
              </a:rPr>
              <a:t>θ</a:t>
            </a:r>
            <a:r>
              <a:rPr lang="en-GB" baseline="-25000" dirty="0" smtClean="0">
                <a:solidFill>
                  <a:srgbClr val="FF0000"/>
                </a:solidFill>
                <a:latin typeface="+mn-lt"/>
                <a:cs typeface="Times New Roman"/>
              </a:rPr>
              <a:t>i</a:t>
            </a:r>
            <a:r>
              <a:rPr lang="en-GB" dirty="0">
                <a:solidFill>
                  <a:srgbClr val="FF0000"/>
                </a:solidFill>
                <a:latin typeface="+mn-lt"/>
                <a:cs typeface="Times New Roman"/>
              </a:rPr>
              <a:t> </a:t>
            </a:r>
            <a:r>
              <a:rPr lang="en-GB" dirty="0" err="1" smtClean="0">
                <a:latin typeface="+mn-lt"/>
              </a:rPr>
              <a:t>E</a:t>
            </a:r>
            <a:r>
              <a:rPr lang="en-GB" baseline="-25000" dirty="0" err="1" smtClean="0">
                <a:latin typeface="+mn-lt"/>
              </a:rPr>
              <a:t>i</a:t>
            </a:r>
            <a:r>
              <a:rPr lang="en-GB" dirty="0" smtClean="0">
                <a:latin typeface="+mn-lt"/>
              </a:rPr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GB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l-GR" dirty="0" smtClean="0">
                <a:solidFill>
                  <a:srgbClr val="FF0000"/>
                </a:solidFill>
                <a:latin typeface="+mn-lt"/>
                <a:cs typeface="Times New Roman"/>
              </a:rPr>
              <a:t>θ</a:t>
            </a:r>
            <a:r>
              <a:rPr lang="en-GB" baseline="-25000" dirty="0" smtClean="0">
                <a:solidFill>
                  <a:srgbClr val="FF0000"/>
                </a:solidFill>
                <a:latin typeface="+mn-lt"/>
                <a:cs typeface="Times New Roman"/>
              </a:rPr>
              <a:t>i</a:t>
            </a:r>
            <a:r>
              <a:rPr lang="el-GR" dirty="0" smtClean="0">
                <a:solidFill>
                  <a:srgbClr val="FF0000"/>
                </a:solidFill>
                <a:latin typeface="+mn-lt"/>
                <a:cs typeface="Times New Roman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+mn-lt"/>
                <a:cs typeface="Times New Roman"/>
              </a:rPr>
              <a:t>= </a:t>
            </a:r>
            <a:r>
              <a:rPr lang="en-GB" dirty="0" smtClean="0">
                <a:solidFill>
                  <a:srgbClr val="FF0000"/>
                </a:solidFill>
                <a:latin typeface="+mn-lt"/>
              </a:rPr>
              <a:t>Relative Risk (RR) for area </a:t>
            </a:r>
            <a:r>
              <a:rPr lang="en-GB" sz="2000" dirty="0" smtClean="0">
                <a:solidFill>
                  <a:srgbClr val="FF0000"/>
                </a:solidFill>
                <a:latin typeface="+mn-lt"/>
              </a:rPr>
              <a:t>i </a:t>
            </a:r>
            <a:r>
              <a:rPr lang="en-GB" sz="2000" b="0" dirty="0" smtClean="0">
                <a:latin typeface="+mn-lt"/>
              </a:rPr>
              <a:t>(parameter of interest)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GB" b="0" dirty="0" smtClean="0">
                <a:latin typeface="+mn-lt"/>
              </a:rPr>
              <a:t>= </a:t>
            </a:r>
            <a:r>
              <a:rPr lang="en-GB" b="0" dirty="0" err="1" smtClean="0">
                <a:latin typeface="+mn-lt"/>
              </a:rPr>
              <a:t>SMR</a:t>
            </a:r>
            <a:r>
              <a:rPr lang="en-GB" b="0" baseline="-25000" dirty="0" err="1" smtClean="0">
                <a:latin typeface="+mn-lt"/>
              </a:rPr>
              <a:t>i</a:t>
            </a:r>
            <a:r>
              <a:rPr lang="en-GB" b="0" dirty="0" smtClean="0">
                <a:latin typeface="+mn-lt"/>
              </a:rPr>
              <a:t> </a:t>
            </a:r>
            <a:r>
              <a:rPr lang="en-GB" b="0" dirty="0">
                <a:latin typeface="+mn-lt"/>
              </a:rPr>
              <a:t>= </a:t>
            </a:r>
            <a:r>
              <a:rPr lang="en-GB" b="0" dirty="0" smtClean="0">
                <a:latin typeface="+mn-lt"/>
              </a:rPr>
              <a:t>O</a:t>
            </a:r>
            <a:r>
              <a:rPr lang="en-GB" b="0" baseline="-25000" dirty="0" smtClean="0">
                <a:latin typeface="+mn-lt"/>
              </a:rPr>
              <a:t>i </a:t>
            </a:r>
            <a:r>
              <a:rPr lang="en-GB" b="0" dirty="0">
                <a:latin typeface="+mn-lt"/>
              </a:rPr>
              <a:t>/ </a:t>
            </a:r>
            <a:r>
              <a:rPr lang="en-GB" b="0" dirty="0" err="1">
                <a:latin typeface="+mn-lt"/>
              </a:rPr>
              <a:t>E</a:t>
            </a:r>
            <a:r>
              <a:rPr lang="en-GB" b="0" baseline="-25000" dirty="0" err="1">
                <a:latin typeface="+mn-lt"/>
              </a:rPr>
              <a:t>i</a:t>
            </a:r>
            <a:endParaRPr lang="en-GB" b="0" baseline="-25000" dirty="0">
              <a:latin typeface="+mn-lt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GB" b="0" dirty="0">
                <a:latin typeface="+mn-lt"/>
              </a:rPr>
              <a:t>SE(</a:t>
            </a:r>
            <a:r>
              <a:rPr lang="en-GB" b="0" dirty="0" err="1">
                <a:latin typeface="+mn-lt"/>
              </a:rPr>
              <a:t>SMR</a:t>
            </a:r>
            <a:r>
              <a:rPr lang="en-GB" b="0" baseline="-25000" dirty="0" err="1">
                <a:latin typeface="+mn-lt"/>
              </a:rPr>
              <a:t>i</a:t>
            </a:r>
            <a:r>
              <a:rPr lang="en-GB" b="0" dirty="0">
                <a:latin typeface="+mn-lt"/>
              </a:rPr>
              <a:t>) </a:t>
            </a:r>
            <a:r>
              <a:rPr lang="en-GB" b="0" dirty="0">
                <a:latin typeface="+mn-lt"/>
                <a:sym typeface="Symbol" pitchFamily="18" charset="2"/>
              </a:rPr>
              <a:t></a:t>
            </a:r>
            <a:r>
              <a:rPr lang="en-GB" b="0" dirty="0">
                <a:latin typeface="+mn-lt"/>
              </a:rPr>
              <a:t> 1 / </a:t>
            </a:r>
            <a:r>
              <a:rPr lang="en-GB" b="0" dirty="0" err="1">
                <a:latin typeface="+mn-lt"/>
              </a:rPr>
              <a:t>E</a:t>
            </a:r>
            <a:r>
              <a:rPr lang="en-GB" b="0" baseline="-25000" dirty="0" err="1">
                <a:latin typeface="+mn-lt"/>
              </a:rPr>
              <a:t>i</a:t>
            </a:r>
            <a:endParaRPr lang="en-GB" b="0" baseline="-25000" dirty="0">
              <a:latin typeface="+mn-lt"/>
            </a:endParaRPr>
          </a:p>
          <a:p>
            <a:endParaRPr lang="en-US" b="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758347"/>
              </p:ext>
            </p:extLst>
          </p:nvPr>
        </p:nvGraphicFramePr>
        <p:xfrm>
          <a:off x="5508104" y="5445224"/>
          <a:ext cx="279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6" name="Equation" r:id="rId3" imgW="279360" imgH="533160" progId="Equation.DSMT4">
                  <p:embed/>
                </p:oleObj>
              </mc:Choice>
              <mc:Fallback>
                <p:oleObj name="Equation" r:id="rId3" imgW="279360" imgH="533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5445224"/>
                        <a:ext cx="279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Small area studies</a:t>
            </a:r>
            <a:endParaRPr lang="en-US" sz="2800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In the last two decades, interest has focused in conducting spatial analyses of health outcomes at the </a:t>
            </a:r>
            <a:r>
              <a:rPr lang="en-US" sz="2400" dirty="0">
                <a:solidFill>
                  <a:srgbClr val="FF0000"/>
                </a:solidFill>
              </a:rPr>
              <a:t>small area scale</a:t>
            </a:r>
          </a:p>
          <a:p>
            <a:r>
              <a:rPr lang="en-US" sz="2400" dirty="0"/>
              <a:t>Small scale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“exposure of population” is more homogeneous  more interpretability?</a:t>
            </a:r>
            <a:endParaRPr lang="en-US" sz="2400" dirty="0"/>
          </a:p>
          <a:p>
            <a:pPr lvl="1"/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better</a:t>
            </a:r>
            <a:r>
              <a:rPr lang="en-US" sz="2400" dirty="0"/>
              <a:t> able to detect highly </a:t>
            </a:r>
            <a:r>
              <a:rPr lang="en-US" sz="2400" dirty="0" err="1"/>
              <a:t>localised</a:t>
            </a:r>
            <a:r>
              <a:rPr lang="en-US" sz="2400" dirty="0"/>
              <a:t> effects</a:t>
            </a:r>
          </a:p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BUT sparse data need more sophisticated statistical analysis techniques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751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</a:rPr>
              <a:t>Statistical considerations for</a:t>
            </a:r>
            <a:br>
              <a:rPr lang="en-GB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</a:rPr>
              <a:t>disease 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mapping studies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71563"/>
            <a:ext cx="8892480" cy="54816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i="1" dirty="0">
              <a:solidFill>
                <a:srgbClr val="FF0000"/>
              </a:solidFill>
            </a:endParaRPr>
          </a:p>
          <a:p>
            <a:r>
              <a:rPr lang="en-GB" sz="2400" dirty="0" smtClean="0"/>
              <a:t>Mapping </a:t>
            </a:r>
            <a:r>
              <a:rPr lang="en-GB" sz="2400" dirty="0"/>
              <a:t>SMRs for small areas can be </a:t>
            </a:r>
            <a:r>
              <a:rPr lang="en-GB" sz="2400" dirty="0" smtClean="0"/>
              <a:t>misleading: </a:t>
            </a:r>
          </a:p>
          <a:p>
            <a:pPr marL="0" indent="0">
              <a:buNone/>
            </a:pPr>
            <a:r>
              <a:rPr lang="en-GB" sz="2400" dirty="0" smtClean="0"/>
              <a:t>as </a:t>
            </a:r>
            <a:r>
              <a:rPr lang="en-GB" sz="2400" dirty="0"/>
              <a:t>SE(</a:t>
            </a:r>
            <a:r>
              <a:rPr lang="en-GB" sz="2400" dirty="0" err="1"/>
              <a:t>SMR</a:t>
            </a:r>
            <a:r>
              <a:rPr lang="en-GB" sz="2400" baseline="-25000" dirty="0" err="1"/>
              <a:t>i</a:t>
            </a:r>
            <a:r>
              <a:rPr lang="en-GB" sz="2400" dirty="0"/>
              <a:t>) </a:t>
            </a:r>
            <a:r>
              <a:rPr lang="en-GB" sz="2400" dirty="0">
                <a:sym typeface="Symbol" pitchFamily="18" charset="2"/>
              </a:rPr>
              <a:t></a:t>
            </a:r>
            <a:r>
              <a:rPr lang="en-GB" sz="2400" dirty="0"/>
              <a:t> 1 / </a:t>
            </a:r>
            <a:r>
              <a:rPr lang="en-GB" sz="2400" dirty="0" err="1"/>
              <a:t>E</a:t>
            </a:r>
            <a:r>
              <a:rPr lang="en-GB" sz="2400" baseline="-25000" dirty="0" err="1"/>
              <a:t>i</a:t>
            </a:r>
            <a:endParaRPr lang="en-GB" sz="2400" baseline="-25000" dirty="0"/>
          </a:p>
          <a:p>
            <a:pPr marL="0" indent="0">
              <a:buNone/>
            </a:pPr>
            <a:r>
              <a:rPr lang="en-GB" sz="2400" dirty="0" smtClean="0">
                <a:sym typeface="Wingdings" panose="05000000000000000000" pitchFamily="2" charset="2"/>
              </a:rPr>
              <a:t> </a:t>
            </a:r>
            <a:r>
              <a:rPr lang="en-GB" sz="2400" dirty="0" smtClean="0">
                <a:solidFill>
                  <a:srgbClr val="FF0000"/>
                </a:solidFill>
              </a:rPr>
              <a:t>SMR </a:t>
            </a:r>
            <a:r>
              <a:rPr lang="en-GB" sz="2400" dirty="0">
                <a:solidFill>
                  <a:srgbClr val="FF0000"/>
                </a:solidFill>
              </a:rPr>
              <a:t>can be </a:t>
            </a:r>
            <a:r>
              <a:rPr lang="en-GB" sz="2400" dirty="0" smtClean="0">
                <a:solidFill>
                  <a:srgbClr val="FF0000"/>
                </a:solidFill>
              </a:rPr>
              <a:t>highly </a:t>
            </a:r>
            <a:r>
              <a:rPr lang="en-GB" sz="2400" dirty="0">
                <a:solidFill>
                  <a:srgbClr val="FF0000"/>
                </a:solidFill>
              </a:rPr>
              <a:t>imprecise for areas with small </a:t>
            </a:r>
            <a:r>
              <a:rPr lang="en-GB" sz="2400" dirty="0" smtClean="0">
                <a:solidFill>
                  <a:srgbClr val="FF0000"/>
                </a:solidFill>
              </a:rPr>
              <a:t>population and/or </a:t>
            </a:r>
            <a:r>
              <a:rPr lang="en-GB" sz="2400" dirty="0">
                <a:solidFill>
                  <a:srgbClr val="FF0000"/>
                </a:solidFill>
              </a:rPr>
              <a:t>rare </a:t>
            </a:r>
            <a:r>
              <a:rPr lang="en-GB" sz="2400" dirty="0" smtClean="0">
                <a:solidFill>
                  <a:srgbClr val="FF0000"/>
                </a:solidFill>
              </a:rPr>
              <a:t>diseases</a:t>
            </a:r>
          </a:p>
          <a:p>
            <a:r>
              <a:rPr lang="en-GB" sz="2400" dirty="0"/>
              <a:t>Small-area maps of SMRs tend to be </a:t>
            </a:r>
            <a:r>
              <a:rPr lang="en-GB" sz="2400" dirty="0" smtClean="0"/>
              <a:t>visually dominated </a:t>
            </a:r>
            <a:r>
              <a:rPr lang="en-GB" sz="2400" dirty="0"/>
              <a:t>by the </a:t>
            </a:r>
            <a:r>
              <a:rPr lang="en-GB" sz="2400" dirty="0" smtClean="0"/>
              <a:t>most imprecise </a:t>
            </a:r>
            <a:r>
              <a:rPr lang="en-GB" sz="2400" dirty="0"/>
              <a:t>estimates in rural areas with the smallest </a:t>
            </a:r>
            <a:r>
              <a:rPr lang="en-GB" sz="2400" dirty="0" smtClean="0"/>
              <a:t>populations</a:t>
            </a:r>
          </a:p>
          <a:p>
            <a:r>
              <a:rPr lang="en-GB" sz="2400" dirty="0"/>
              <a:t>Small-area maps of statistical significance (i.e. showing areas with SMR significantly different from 1) tend to be dominated by the most precise estimates in urban areas with large </a:t>
            </a:r>
            <a:r>
              <a:rPr lang="en-GB" sz="2400" dirty="0" smtClean="0"/>
              <a:t>populations </a:t>
            </a:r>
          </a:p>
          <a:p>
            <a:pPr lvl="1"/>
            <a:r>
              <a:rPr lang="en-GB" sz="2400" dirty="0"/>
              <a:t>Problems of </a:t>
            </a:r>
            <a:r>
              <a:rPr lang="en-GB" sz="2400" dirty="0">
                <a:solidFill>
                  <a:srgbClr val="FF0000"/>
                </a:solidFill>
              </a:rPr>
              <a:t>multiple significance testing</a:t>
            </a:r>
          </a:p>
          <a:p>
            <a:endParaRPr lang="en-GB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</a:rPr>
              <a:t>Statistical considerations for</a:t>
            </a:r>
            <a:br>
              <a:rPr lang="en-GB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</a:rPr>
              <a:t>disease 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mapping studies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71563"/>
            <a:ext cx="8625780" cy="54816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i="1" dirty="0">
              <a:solidFill>
                <a:srgbClr val="FF0000"/>
              </a:solidFill>
            </a:endParaRPr>
          </a:p>
          <a:p>
            <a:r>
              <a:rPr lang="en-GB" sz="2400" dirty="0" err="1" smtClean="0"/>
              <a:t>SMR</a:t>
            </a:r>
            <a:r>
              <a:rPr lang="en-GB" sz="2400" baseline="-25000" dirty="0" err="1" smtClean="0"/>
              <a:t>i</a:t>
            </a:r>
            <a:r>
              <a:rPr lang="en-GB" sz="2400" dirty="0" smtClean="0"/>
              <a:t> makes no use of data on disease rates in other areas, even though these are likely to be </a:t>
            </a:r>
            <a:r>
              <a:rPr lang="en-GB" sz="2400" dirty="0" smtClean="0">
                <a:solidFill>
                  <a:srgbClr val="FF0000"/>
                </a:solidFill>
              </a:rPr>
              <a:t>similar</a:t>
            </a:r>
            <a:r>
              <a:rPr lang="en-GB" sz="2400" dirty="0" smtClean="0"/>
              <a:t> to rate in area i</a:t>
            </a:r>
          </a:p>
          <a:p>
            <a:r>
              <a:rPr lang="en-GB" sz="2400" dirty="0" smtClean="0"/>
              <a:t>Ignores possible </a:t>
            </a:r>
            <a:r>
              <a:rPr lang="en-GB" sz="2400" dirty="0" smtClean="0">
                <a:solidFill>
                  <a:srgbClr val="FF0000"/>
                </a:solidFill>
              </a:rPr>
              <a:t>spatial correlation </a:t>
            </a:r>
            <a:r>
              <a:rPr lang="en-GB" sz="2400" dirty="0" smtClean="0"/>
              <a:t>between disease risk in nearby areas due to possible dependence on shared spatially varying risk factors</a:t>
            </a:r>
          </a:p>
          <a:p>
            <a:pPr lvl="1"/>
            <a:endParaRPr lang="en-US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933056"/>
            <a:ext cx="3881667" cy="274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4397" y="6373283"/>
            <a:ext cx="2629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+mn-lt"/>
              </a:rPr>
              <a:t>Best et al, JRSSA, 2001</a:t>
            </a:r>
            <a:endParaRPr lang="en-GB" sz="16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2" y="4149080"/>
            <a:ext cx="44919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b="1" dirty="0">
                <a:latin typeface="+mn-lt"/>
              </a:rPr>
              <a:t>Is the variability real </a:t>
            </a:r>
            <a:endParaRPr lang="en-GB" sz="2000" b="1" dirty="0" smtClean="0">
              <a:latin typeface="+mn-lt"/>
            </a:endParaRPr>
          </a:p>
          <a:p>
            <a:pPr algn="l"/>
            <a:r>
              <a:rPr lang="en-GB" sz="2000" b="1" dirty="0" smtClean="0">
                <a:latin typeface="+mn-lt"/>
              </a:rPr>
              <a:t>or </a:t>
            </a:r>
            <a:r>
              <a:rPr lang="en-GB" sz="2000" b="1" dirty="0">
                <a:latin typeface="+mn-lt"/>
              </a:rPr>
              <a:t>simply </a:t>
            </a:r>
            <a:r>
              <a:rPr lang="en-GB" sz="2000" b="1" dirty="0" smtClean="0">
                <a:latin typeface="+mn-lt"/>
              </a:rPr>
              <a:t>reflecting estimates</a:t>
            </a:r>
          </a:p>
          <a:p>
            <a:pPr algn="l"/>
            <a:r>
              <a:rPr lang="en-GB" sz="2000" b="1" dirty="0" smtClean="0">
                <a:latin typeface="+mn-lt"/>
              </a:rPr>
              <a:t> with different precision?</a:t>
            </a:r>
            <a:endParaRPr lang="en-US" sz="2000" b="1" dirty="0">
              <a:latin typeface="+mn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9940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34169" y="116632"/>
            <a:ext cx="7010400" cy="1527176"/>
          </a:xfrm>
        </p:spPr>
        <p:txBody>
          <a:bodyPr/>
          <a:lstStyle/>
          <a:p>
            <a:r>
              <a:rPr lang="en-GB" altLang="en-US" dirty="0" smtClean="0"/>
              <a:t>Stabilising estimates via a  </a:t>
            </a:r>
            <a:br>
              <a:rPr lang="en-GB" altLang="en-US" dirty="0" smtClean="0"/>
            </a:br>
            <a:r>
              <a:rPr lang="en-GB" altLang="en-US" dirty="0" smtClean="0"/>
              <a:t>Bayesian hierarchical model</a:t>
            </a:r>
          </a:p>
        </p:txBody>
      </p:sp>
      <p:sp>
        <p:nvSpPr>
          <p:cNvPr id="18" name="Oval 68"/>
          <p:cNvSpPr>
            <a:spLocks noChangeArrowheads="1"/>
          </p:cNvSpPr>
          <p:nvPr/>
        </p:nvSpPr>
        <p:spPr bwMode="auto">
          <a:xfrm>
            <a:off x="3452813" y="2019300"/>
            <a:ext cx="773112" cy="544513"/>
          </a:xfrm>
          <a:prstGeom prst="ellipse">
            <a:avLst/>
          </a:prstGeom>
          <a:solidFill>
            <a:srgbClr val="00FFFF"/>
          </a:solidFill>
          <a:ln w="63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69"/>
          <p:cNvSpPr>
            <a:spLocks noChangeArrowheads="1"/>
          </p:cNvSpPr>
          <p:nvPr/>
        </p:nvSpPr>
        <p:spPr bwMode="auto">
          <a:xfrm>
            <a:off x="2003425" y="3817938"/>
            <a:ext cx="484188" cy="379412"/>
          </a:xfrm>
          <a:prstGeom prst="ellipse">
            <a:avLst/>
          </a:pr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70"/>
          <p:cNvSpPr>
            <a:spLocks noChangeArrowheads="1"/>
          </p:cNvSpPr>
          <p:nvPr/>
        </p:nvSpPr>
        <p:spPr bwMode="auto">
          <a:xfrm>
            <a:off x="3938588" y="3886200"/>
            <a:ext cx="482600" cy="381000"/>
          </a:xfrm>
          <a:prstGeom prst="ellipse">
            <a:avLst/>
          </a:pr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71"/>
          <p:cNvSpPr>
            <a:spLocks noChangeArrowheads="1"/>
          </p:cNvSpPr>
          <p:nvPr/>
        </p:nvSpPr>
        <p:spPr bwMode="auto">
          <a:xfrm>
            <a:off x="5048250" y="3957638"/>
            <a:ext cx="485775" cy="382587"/>
          </a:xfrm>
          <a:prstGeom prst="ellipse">
            <a:avLst/>
          </a:pr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72"/>
          <p:cNvSpPr>
            <a:spLocks noChangeArrowheads="1"/>
          </p:cNvSpPr>
          <p:nvPr/>
        </p:nvSpPr>
        <p:spPr bwMode="auto">
          <a:xfrm>
            <a:off x="6303963" y="3957638"/>
            <a:ext cx="482600" cy="384175"/>
          </a:xfrm>
          <a:prstGeom prst="ellipse">
            <a:avLst/>
          </a:pr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73"/>
          <p:cNvSpPr>
            <a:spLocks noChangeArrowheads="1"/>
          </p:cNvSpPr>
          <p:nvPr/>
        </p:nvSpPr>
        <p:spPr bwMode="auto">
          <a:xfrm>
            <a:off x="2935288" y="3916363"/>
            <a:ext cx="482600" cy="382587"/>
          </a:xfrm>
          <a:prstGeom prst="ellipse">
            <a:avLst/>
          </a:prstGeom>
          <a:solidFill>
            <a:srgbClr val="FF33CC"/>
          </a:solidFill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321" name="Group 86"/>
          <p:cNvGrpSpPr>
            <a:grpSpLocks/>
          </p:cNvGrpSpPr>
          <p:nvPr/>
        </p:nvGrpSpPr>
        <p:grpSpPr bwMode="auto">
          <a:xfrm>
            <a:off x="2000250" y="5541963"/>
            <a:ext cx="4786313" cy="430212"/>
            <a:chOff x="480" y="2928"/>
            <a:chExt cx="3360" cy="288"/>
          </a:xfrm>
        </p:grpSpPr>
        <p:sp>
          <p:nvSpPr>
            <p:cNvPr id="13" name="Rectangle 87"/>
            <p:cNvSpPr>
              <a:spLocks noChangeArrowheads="1"/>
            </p:cNvSpPr>
            <p:nvPr/>
          </p:nvSpPr>
          <p:spPr bwMode="auto">
            <a:xfrm>
              <a:off x="480" y="2928"/>
              <a:ext cx="288" cy="288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E207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 ker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88"/>
            <p:cNvSpPr>
              <a:spLocks noChangeArrowheads="1"/>
            </p:cNvSpPr>
            <p:nvPr/>
          </p:nvSpPr>
          <p:spPr bwMode="auto">
            <a:xfrm>
              <a:off x="1200" y="2928"/>
              <a:ext cx="289" cy="288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E207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 ker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89"/>
            <p:cNvSpPr>
              <a:spLocks noChangeArrowheads="1"/>
            </p:cNvSpPr>
            <p:nvPr/>
          </p:nvSpPr>
          <p:spPr bwMode="auto">
            <a:xfrm>
              <a:off x="1968" y="2928"/>
              <a:ext cx="290" cy="288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E207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 ker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90"/>
            <p:cNvSpPr>
              <a:spLocks noChangeArrowheads="1"/>
            </p:cNvSpPr>
            <p:nvPr/>
          </p:nvSpPr>
          <p:spPr bwMode="auto">
            <a:xfrm>
              <a:off x="2748" y="2928"/>
              <a:ext cx="289" cy="288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E207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 ker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91"/>
            <p:cNvSpPr>
              <a:spLocks noChangeArrowheads="1"/>
            </p:cNvSpPr>
            <p:nvPr/>
          </p:nvSpPr>
          <p:spPr bwMode="auto">
            <a:xfrm>
              <a:off x="3552" y="2928"/>
              <a:ext cx="283" cy="288"/>
            </a:xfrm>
            <a:prstGeom prst="rect">
              <a:avLst/>
            </a:prstGeom>
            <a:solidFill>
              <a:srgbClr val="008080"/>
            </a:solidFill>
            <a:ln w="12700">
              <a:solidFill>
                <a:srgbClr val="0E207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 ker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Line 92"/>
          <p:cNvSpPr>
            <a:spLocks noChangeShapeType="1"/>
          </p:cNvSpPr>
          <p:nvPr/>
        </p:nvSpPr>
        <p:spPr bwMode="auto">
          <a:xfrm flipH="1">
            <a:off x="2116138" y="4421188"/>
            <a:ext cx="0" cy="1077912"/>
          </a:xfrm>
          <a:prstGeom prst="line">
            <a:avLst/>
          </a:prstGeom>
          <a:noFill/>
          <a:ln w="9525">
            <a:solidFill>
              <a:srgbClr val="0E207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Line 92"/>
          <p:cNvSpPr>
            <a:spLocks noChangeShapeType="1"/>
          </p:cNvSpPr>
          <p:nvPr/>
        </p:nvSpPr>
        <p:spPr bwMode="auto">
          <a:xfrm flipH="1">
            <a:off x="6486525" y="4422775"/>
            <a:ext cx="0" cy="1076325"/>
          </a:xfrm>
          <a:prstGeom prst="line">
            <a:avLst/>
          </a:prstGeom>
          <a:noFill/>
          <a:ln w="9525">
            <a:solidFill>
              <a:srgbClr val="0E207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Line 92"/>
          <p:cNvSpPr>
            <a:spLocks noChangeShapeType="1"/>
          </p:cNvSpPr>
          <p:nvPr/>
        </p:nvSpPr>
        <p:spPr bwMode="auto">
          <a:xfrm flipH="1">
            <a:off x="5351463" y="4421188"/>
            <a:ext cx="0" cy="1077912"/>
          </a:xfrm>
          <a:prstGeom prst="line">
            <a:avLst/>
          </a:prstGeom>
          <a:noFill/>
          <a:ln w="9525">
            <a:solidFill>
              <a:srgbClr val="0E207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Line 92"/>
          <p:cNvSpPr>
            <a:spLocks noChangeShapeType="1"/>
          </p:cNvSpPr>
          <p:nvPr/>
        </p:nvSpPr>
        <p:spPr bwMode="auto">
          <a:xfrm flipH="1">
            <a:off x="4324350" y="4422775"/>
            <a:ext cx="0" cy="1076325"/>
          </a:xfrm>
          <a:prstGeom prst="line">
            <a:avLst/>
          </a:prstGeom>
          <a:noFill/>
          <a:ln w="9525">
            <a:solidFill>
              <a:srgbClr val="0E207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Line 92"/>
          <p:cNvSpPr>
            <a:spLocks noChangeShapeType="1"/>
          </p:cNvSpPr>
          <p:nvPr/>
        </p:nvSpPr>
        <p:spPr bwMode="auto">
          <a:xfrm flipH="1">
            <a:off x="3214688" y="4422775"/>
            <a:ext cx="0" cy="1076325"/>
          </a:xfrm>
          <a:prstGeom prst="line">
            <a:avLst/>
          </a:prstGeom>
          <a:noFill/>
          <a:ln w="9525">
            <a:solidFill>
              <a:srgbClr val="0E207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>
            <a:off x="2409825" y="2563813"/>
            <a:ext cx="1042988" cy="1116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 flipH="1">
            <a:off x="3230563" y="2709863"/>
            <a:ext cx="461962" cy="1109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 bwMode="auto">
          <a:xfrm>
            <a:off x="3937000" y="2709863"/>
            <a:ext cx="242888" cy="969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 bwMode="auto">
          <a:xfrm>
            <a:off x="4225925" y="2495550"/>
            <a:ext cx="1004888" cy="1323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 bwMode="auto">
          <a:xfrm>
            <a:off x="4324350" y="2292350"/>
            <a:ext cx="2162175" cy="1527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66"/>
          <p:cNvSpPr txBox="1">
            <a:spLocks noChangeArrowheads="1"/>
          </p:cNvSpPr>
          <p:nvPr/>
        </p:nvSpPr>
        <p:spPr bwMode="auto">
          <a:xfrm>
            <a:off x="6710363" y="3398838"/>
            <a:ext cx="2120900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008F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‘True’ (latent) relative risk </a:t>
            </a:r>
            <a:r>
              <a:rPr lang="en-GB" altLang="en-US" sz="2400" dirty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q</a:t>
            </a:r>
            <a:r>
              <a:rPr lang="en-GB" altLang="en-US" sz="32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</a:p>
        </p:txBody>
      </p:sp>
      <p:sp>
        <p:nvSpPr>
          <p:cNvPr id="56" name="Text Box 44"/>
          <p:cNvSpPr txBox="1">
            <a:spLocks noChangeArrowheads="1"/>
          </p:cNvSpPr>
          <p:nvPr/>
        </p:nvSpPr>
        <p:spPr bwMode="auto">
          <a:xfrm>
            <a:off x="6489700" y="1968500"/>
            <a:ext cx="2325688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Overall disease risk</a:t>
            </a:r>
            <a:endParaRPr lang="en-GB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6923088" y="5167313"/>
            <a:ext cx="1971675" cy="111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Observed</a:t>
            </a:r>
            <a:r>
              <a:rPr lang="en-GB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disease risks SMR</a:t>
            </a:r>
            <a:r>
              <a:rPr lang="en-GB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en-GB" altLang="en-US" sz="2400" dirty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335" name="Rectangle 59"/>
          <p:cNvSpPr>
            <a:spLocks noChangeArrowheads="1"/>
          </p:cNvSpPr>
          <p:nvPr/>
        </p:nvSpPr>
        <p:spPr bwMode="auto">
          <a:xfrm>
            <a:off x="642938" y="2973388"/>
            <a:ext cx="16843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b="1">
                <a:solidFill>
                  <a:srgbClr val="000000"/>
                </a:solidFill>
                <a:latin typeface="Verdana" pitchFamily="34" charset="0"/>
              </a:rPr>
              <a:t>Borrowing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b="1">
                <a:solidFill>
                  <a:srgbClr val="000000"/>
                </a:solidFill>
                <a:latin typeface="Verdana" pitchFamily="34" charset="0"/>
              </a:rPr>
              <a:t>information</a:t>
            </a:r>
          </a:p>
        </p:txBody>
      </p:sp>
      <p:sp>
        <p:nvSpPr>
          <p:cNvPr id="13336" name="Rectangle 61"/>
          <p:cNvSpPr>
            <a:spLocks noChangeArrowheads="1"/>
          </p:cNvSpPr>
          <p:nvPr/>
        </p:nvSpPr>
        <p:spPr bwMode="auto">
          <a:xfrm>
            <a:off x="701675" y="5429250"/>
            <a:ext cx="11668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b="1">
                <a:solidFill>
                  <a:srgbClr val="000000"/>
                </a:solidFill>
                <a:latin typeface="Verdana" pitchFamily="34" charset="0"/>
              </a:rPr>
              <a:t>Poisson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b="1">
                <a:solidFill>
                  <a:srgbClr val="000000"/>
                </a:solidFill>
                <a:latin typeface="Verdana" pitchFamily="34" charset="0"/>
              </a:rPr>
              <a:t>noise</a:t>
            </a:r>
          </a:p>
        </p:txBody>
      </p:sp>
      <p:sp>
        <p:nvSpPr>
          <p:cNvPr id="63" name="Text Box 64"/>
          <p:cNvSpPr txBox="1">
            <a:spLocks noChangeArrowheads="1"/>
          </p:cNvSpPr>
          <p:nvPr/>
        </p:nvSpPr>
        <p:spPr bwMode="auto">
          <a:xfrm>
            <a:off x="854075" y="2495550"/>
            <a:ext cx="1262063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en-US" sz="24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2nd </a:t>
            </a:r>
            <a:r>
              <a:rPr lang="fr-FR" altLang="en-US" sz="2400" i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level</a:t>
            </a:r>
            <a:endParaRPr lang="fr-FR" altLang="en-US" sz="2400" i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38" name="Text Box 65"/>
          <p:cNvSpPr txBox="1">
            <a:spLocks noChangeArrowheads="1"/>
          </p:cNvSpPr>
          <p:nvPr/>
        </p:nvSpPr>
        <p:spPr bwMode="auto">
          <a:xfrm>
            <a:off x="698500" y="4754563"/>
            <a:ext cx="1169988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i="1">
                <a:solidFill>
                  <a:srgbClr val="000000"/>
                </a:solidFill>
                <a:cs typeface="Arial" charset="0"/>
              </a:rPr>
              <a:t>1st level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47875" y="4760913"/>
            <a:ext cx="4886325" cy="4238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txBody>
          <a:bodyPr wrap="none">
            <a:spAutoFit/>
          </a:bodyPr>
          <a:lstStyle/>
          <a:p>
            <a:pPr lvl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bg1"/>
              </a:buClr>
              <a:defRPr/>
            </a:pPr>
            <a:r>
              <a:rPr lang="en-GB" altLang="en-US" sz="2400" dirty="0"/>
              <a:t>   </a:t>
            </a:r>
            <a:r>
              <a:rPr lang="en-GB" altLang="en-US" dirty="0">
                <a:solidFill>
                  <a:schemeClr val="tx2"/>
                </a:solidFill>
              </a:rPr>
              <a:t>O</a:t>
            </a:r>
            <a:r>
              <a:rPr lang="en-GB" altLang="en-US" sz="2400" baseline="-25000" dirty="0" smtClean="0">
                <a:solidFill>
                  <a:schemeClr val="tx2"/>
                </a:solidFill>
              </a:rPr>
              <a:t>i</a:t>
            </a:r>
            <a:r>
              <a:rPr lang="en-GB" altLang="en-US" sz="2400" dirty="0" smtClean="0">
                <a:solidFill>
                  <a:schemeClr val="tx2"/>
                </a:solidFill>
              </a:rPr>
              <a:t> </a:t>
            </a:r>
            <a:r>
              <a:rPr lang="en-GB" altLang="en-US" sz="2400" dirty="0">
                <a:solidFill>
                  <a:schemeClr val="tx2"/>
                </a:solidFill>
              </a:rPr>
              <a:t>~ Poisson(</a:t>
            </a:r>
            <a:r>
              <a:rPr lang="en-GB" altLang="en-US" sz="2400" dirty="0">
                <a:solidFill>
                  <a:schemeClr val="tx2"/>
                </a:solidFill>
                <a:latin typeface="Symbol" pitchFamily="18" charset="2"/>
              </a:rPr>
              <a:t>q</a:t>
            </a:r>
            <a:r>
              <a:rPr lang="en-GB" altLang="en-US" sz="2400" baseline="-25000" dirty="0">
                <a:solidFill>
                  <a:schemeClr val="tx2"/>
                </a:solidFill>
              </a:rPr>
              <a:t>i</a:t>
            </a:r>
            <a:r>
              <a:rPr lang="en-GB" altLang="en-US" sz="2400" dirty="0">
                <a:solidFill>
                  <a:schemeClr val="tx2"/>
                </a:solidFill>
              </a:rPr>
              <a:t> </a:t>
            </a:r>
            <a:r>
              <a:rPr lang="en-GB" altLang="en-US" sz="2400" dirty="0" err="1">
                <a:solidFill>
                  <a:schemeClr val="tx2"/>
                </a:solidFill>
              </a:rPr>
              <a:t>E</a:t>
            </a:r>
            <a:r>
              <a:rPr lang="en-GB" altLang="en-US" sz="2400" baseline="-25000" dirty="0" err="1">
                <a:solidFill>
                  <a:schemeClr val="tx2"/>
                </a:solidFill>
              </a:rPr>
              <a:t>i</a:t>
            </a:r>
            <a:r>
              <a:rPr lang="en-GB" altLang="en-US" sz="2400" dirty="0">
                <a:solidFill>
                  <a:schemeClr val="tx2"/>
                </a:solidFill>
              </a:rPr>
              <a:t>),		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25700" y="3052763"/>
            <a:ext cx="3878263" cy="425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bg1"/>
              </a:buClr>
              <a:defRPr/>
            </a:pPr>
            <a:r>
              <a:rPr lang="en-GB" altLang="en-US" sz="2400" dirty="0">
                <a:solidFill>
                  <a:schemeClr val="tx2"/>
                </a:solidFill>
              </a:rPr>
              <a:t>log (</a:t>
            </a:r>
            <a:r>
              <a:rPr lang="en-GB" altLang="en-US" sz="2400" dirty="0">
                <a:solidFill>
                  <a:schemeClr val="tx2"/>
                </a:solidFill>
                <a:latin typeface="Symbol" pitchFamily="18" charset="2"/>
              </a:rPr>
              <a:t>q</a:t>
            </a:r>
            <a:r>
              <a:rPr lang="en-GB" altLang="en-US" sz="2400" baseline="-25000" dirty="0">
                <a:solidFill>
                  <a:schemeClr val="tx2"/>
                </a:solidFill>
              </a:rPr>
              <a:t>i </a:t>
            </a:r>
            <a:r>
              <a:rPr lang="en-GB" altLang="en-US" sz="2400" dirty="0">
                <a:solidFill>
                  <a:schemeClr val="tx2"/>
                </a:solidFill>
              </a:rPr>
              <a:t>)</a:t>
            </a:r>
            <a:r>
              <a:rPr lang="en-GB" altLang="en-US" sz="2400" baseline="-25000" dirty="0">
                <a:solidFill>
                  <a:schemeClr val="tx2"/>
                </a:solidFill>
              </a:rPr>
              <a:t> </a:t>
            </a:r>
            <a:r>
              <a:rPr lang="en-GB" altLang="en-US" sz="2400" dirty="0">
                <a:solidFill>
                  <a:schemeClr val="tx2"/>
                </a:solidFill>
              </a:rPr>
              <a:t>~ Normal (</a:t>
            </a:r>
            <a:r>
              <a:rPr lang="en-GB" altLang="en-US" sz="2400" dirty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GB" altLang="en-US" sz="2400" dirty="0">
                <a:solidFill>
                  <a:schemeClr val="tx2"/>
                </a:solidFill>
              </a:rPr>
              <a:t>, </a:t>
            </a:r>
            <a:r>
              <a:rPr lang="en-GB" altLang="en-US" sz="2400" dirty="0">
                <a:solidFill>
                  <a:schemeClr val="tx2"/>
                </a:solidFill>
                <a:latin typeface="Symbol" pitchFamily="18" charset="2"/>
              </a:rPr>
              <a:t>s</a:t>
            </a:r>
            <a:r>
              <a:rPr lang="en-GB" altLang="en-US" sz="2400" baseline="30000" dirty="0">
                <a:solidFill>
                  <a:schemeClr val="tx2"/>
                </a:solidFill>
              </a:rPr>
              <a:t>2</a:t>
            </a:r>
            <a:r>
              <a:rPr lang="en-GB" altLang="en-US" sz="2400" dirty="0">
                <a:solidFill>
                  <a:schemeClr val="tx2"/>
                </a:solidFill>
              </a:rPr>
              <a:t>)	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336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46063" y="209303"/>
            <a:ext cx="7550150" cy="1152525"/>
          </a:xfrm>
        </p:spPr>
        <p:txBody>
          <a:bodyPr/>
          <a:lstStyle/>
          <a:p>
            <a:r>
              <a:rPr lang="en-GB" altLang="en-US" sz="3600" dirty="0" smtClean="0"/>
              <a:t> </a:t>
            </a:r>
            <a:r>
              <a:rPr lang="en-GB" altLang="en-US" dirty="0" smtClean="0"/>
              <a:t>Bias-variance trade off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93725" y="3948113"/>
            <a:ext cx="2225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" t="9512" r="29028" b="6342"/>
          <a:stretch>
            <a:fillRect/>
          </a:stretch>
        </p:blipFill>
        <p:spPr bwMode="auto">
          <a:xfrm>
            <a:off x="5481638" y="1722438"/>
            <a:ext cx="35433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41" name="Group 8"/>
          <p:cNvGrpSpPr>
            <a:grpSpLocks/>
          </p:cNvGrpSpPr>
          <p:nvPr/>
        </p:nvGrpSpPr>
        <p:grpSpPr bwMode="auto">
          <a:xfrm>
            <a:off x="-127000" y="1719263"/>
            <a:ext cx="4768850" cy="3060700"/>
            <a:chOff x="-80" y="1623"/>
            <a:chExt cx="3104" cy="1968"/>
          </a:xfrm>
        </p:grpSpPr>
        <p:grpSp>
          <p:nvGrpSpPr>
            <p:cNvPr id="14345" name="Group 9"/>
            <p:cNvGrpSpPr>
              <a:grpSpLocks/>
            </p:cNvGrpSpPr>
            <p:nvPr/>
          </p:nvGrpSpPr>
          <p:grpSpPr bwMode="auto">
            <a:xfrm>
              <a:off x="0" y="1623"/>
              <a:ext cx="3024" cy="1968"/>
              <a:chOff x="144" y="2256"/>
              <a:chExt cx="2880" cy="1968"/>
            </a:xfrm>
          </p:grpSpPr>
          <p:grpSp>
            <p:nvGrpSpPr>
              <p:cNvPr id="14347" name="Group 10"/>
              <p:cNvGrpSpPr>
                <a:grpSpLocks/>
              </p:cNvGrpSpPr>
              <p:nvPr/>
            </p:nvGrpSpPr>
            <p:grpSpPr bwMode="auto">
              <a:xfrm>
                <a:off x="144" y="2256"/>
                <a:ext cx="2880" cy="1968"/>
                <a:chOff x="144" y="2256"/>
                <a:chExt cx="2880" cy="1968"/>
              </a:xfrm>
            </p:grpSpPr>
            <p:sp>
              <p:nvSpPr>
                <p:cNvPr id="14349" name="Rectangle 11"/>
                <p:cNvSpPr>
                  <a:spLocks noChangeArrowheads="1"/>
                </p:cNvSpPr>
                <p:nvPr/>
              </p:nvSpPr>
              <p:spPr bwMode="auto">
                <a:xfrm>
                  <a:off x="144" y="2256"/>
                  <a:ext cx="2880" cy="19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graphicFrame>
              <p:nvGraphicFramePr>
                <p:cNvPr id="14350" name="Object 12"/>
                <p:cNvGraphicFramePr>
                  <a:graphicFrameLocks noChangeAspect="1"/>
                </p:cNvGraphicFramePr>
                <p:nvPr/>
              </p:nvGraphicFramePr>
              <p:xfrm>
                <a:off x="302" y="2421"/>
                <a:ext cx="2088" cy="164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650" r:id="rId4" imgW="5448300" imgH="3400425" progId="">
                        <p:embed/>
                      </p:oleObj>
                    </mc:Choice>
                    <mc:Fallback>
                      <p:oleObj r:id="rId4" imgW="5448300" imgH="3400425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 l="5028" t="8054" r="28487" b="8054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2" y="2421"/>
                              <a:ext cx="2088" cy="1645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4351" name="Group 13"/>
                <p:cNvGrpSpPr>
                  <a:grpSpLocks/>
                </p:cNvGrpSpPr>
                <p:nvPr/>
              </p:nvGrpSpPr>
              <p:grpSpPr bwMode="auto">
                <a:xfrm>
                  <a:off x="2352" y="2688"/>
                  <a:ext cx="624" cy="1216"/>
                  <a:chOff x="2496" y="912"/>
                  <a:chExt cx="624" cy="1216"/>
                </a:xfrm>
              </p:grpSpPr>
              <p:graphicFrame>
                <p:nvGraphicFramePr>
                  <p:cNvPr id="14352" name="Object 14"/>
                  <p:cNvGraphicFramePr>
                    <a:graphicFrameLocks noChangeAspect="1"/>
                  </p:cNvGraphicFramePr>
                  <p:nvPr/>
                </p:nvGraphicFramePr>
                <p:xfrm>
                  <a:off x="2496" y="912"/>
                  <a:ext cx="374" cy="121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3651" r:id="rId6" imgW="5448300" imgH="3400425" progId="">
                          <p:embed/>
                        </p:oleObj>
                      </mc:Choice>
                      <mc:Fallback>
                        <p:oleObj r:id="rId6" imgW="5448300" imgH="3400425" progId="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 l="73730" r="15416" b="42955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496" y="912"/>
                                <a:ext cx="374" cy="1216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12700">
                                    <a:solidFill>
                                      <a:schemeClr val="tx1"/>
                                    </a:solidFill>
                                    <a:miter lim="800000"/>
                                    <a:headEnd type="none" w="sm" len="sm"/>
                                    <a:tailEnd type="none" w="sm" len="sm"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14353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88" y="912"/>
                    <a:ext cx="432" cy="1211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SzPct val="70000"/>
                      <a:buFont typeface="Wingdings" pitchFamily="2" charset="2"/>
                      <a:buChar char="¢"/>
                      <a:defRPr sz="3000">
                        <a:solidFill>
                          <a:schemeClr val="tx2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l"/>
                      <a:defRPr sz="2800">
                        <a:solidFill>
                          <a:schemeClr val="tx2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sz="2400">
                        <a:solidFill>
                          <a:schemeClr val="tx2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Char char="•"/>
                      <a:defRPr sz="2000">
                        <a:solidFill>
                          <a:schemeClr val="tx2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2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2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2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2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2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en-GB" altLang="en-US" sz="1200">
                        <a:solidFill>
                          <a:srgbClr val="000000"/>
                        </a:solidFill>
                      </a:rPr>
                      <a:t>&lt;0.5</a:t>
                    </a:r>
                  </a:p>
                  <a:p>
                    <a:pPr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en-GB" altLang="en-US" sz="1200">
                        <a:solidFill>
                          <a:srgbClr val="000000"/>
                        </a:solidFill>
                      </a:rPr>
                      <a:t>0.5-0.7</a:t>
                    </a:r>
                  </a:p>
                  <a:p>
                    <a:pPr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en-GB" altLang="en-US" sz="1200">
                        <a:solidFill>
                          <a:srgbClr val="000000"/>
                        </a:solidFill>
                      </a:rPr>
                      <a:t>0.7-0.9</a:t>
                    </a:r>
                  </a:p>
                  <a:p>
                    <a:pPr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en-GB" altLang="en-US" sz="1200">
                        <a:solidFill>
                          <a:srgbClr val="000000"/>
                        </a:solidFill>
                      </a:rPr>
                      <a:t>0.9-1.1</a:t>
                    </a:r>
                  </a:p>
                  <a:p>
                    <a:pPr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en-GB" altLang="en-US" sz="1200">
                        <a:solidFill>
                          <a:srgbClr val="000000"/>
                        </a:solidFill>
                      </a:rPr>
                      <a:t>1.1-1.4</a:t>
                    </a:r>
                  </a:p>
                  <a:p>
                    <a:pPr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en-GB" altLang="en-US" sz="1200">
                        <a:solidFill>
                          <a:srgbClr val="000000"/>
                        </a:solidFill>
                      </a:rPr>
                      <a:t>1.4-2.0</a:t>
                    </a:r>
                  </a:p>
                  <a:p>
                    <a:pPr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en-GB" altLang="en-US" sz="1200">
                        <a:solidFill>
                          <a:srgbClr val="000000"/>
                        </a:solidFill>
                      </a:rPr>
                      <a:t>&gt;2.0</a:t>
                    </a:r>
                  </a:p>
                </p:txBody>
              </p:sp>
            </p:grpSp>
          </p:grpSp>
          <p:sp>
            <p:nvSpPr>
              <p:cNvPr id="14348" name="Text Box 16"/>
              <p:cNvSpPr txBox="1">
                <a:spLocks noChangeArrowheads="1"/>
              </p:cNvSpPr>
              <p:nvPr/>
            </p:nvSpPr>
            <p:spPr bwMode="auto">
              <a:xfrm>
                <a:off x="2592" y="2544"/>
                <a:ext cx="288" cy="17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¢"/>
                  <a:defRPr sz="30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l"/>
                  <a:defRPr sz="28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GB" altLang="en-US" sz="1200">
                    <a:solidFill>
                      <a:srgbClr val="000000"/>
                    </a:solidFill>
                  </a:rPr>
                  <a:t>RR</a:t>
                </a:r>
                <a:endParaRPr lang="en-GB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4346" name="Text Box 17"/>
            <p:cNvSpPr txBox="1">
              <a:spLocks noChangeArrowheads="1"/>
            </p:cNvSpPr>
            <p:nvPr/>
          </p:nvSpPr>
          <p:spPr bwMode="auto">
            <a:xfrm>
              <a:off x="-80" y="1643"/>
              <a:ext cx="294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¢"/>
                <a:defRPr sz="3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  <a:latin typeface="Arial Unicode MS" pitchFamily="34" charset="-128"/>
                </a:rPr>
                <a:t>Childhood leukaemia, London 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  <a:latin typeface="Arial Unicode MS" pitchFamily="34" charset="-128"/>
                </a:rPr>
                <a:t>                     (SMR)</a:t>
              </a:r>
            </a:p>
          </p:txBody>
        </p:sp>
      </p:grpSp>
      <p:sp>
        <p:nvSpPr>
          <p:cNvPr id="14342" name="TextBox 19"/>
          <p:cNvSpPr txBox="1">
            <a:spLocks noChangeArrowheads="1"/>
          </p:cNvSpPr>
          <p:nvPr/>
        </p:nvSpPr>
        <p:spPr bwMode="auto">
          <a:xfrm>
            <a:off x="6516688" y="4400550"/>
            <a:ext cx="200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chemeClr val="tx1"/>
                </a:solidFill>
              </a:rPr>
              <a:t>SASHU Key et al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6063" y="4714875"/>
            <a:ext cx="8778875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336666"/>
              </a:buClr>
              <a:buSzPct val="70000"/>
              <a:defRPr/>
            </a:pPr>
            <a:r>
              <a:rPr lang="en-GB" altLang="en-US" sz="2400" kern="0" dirty="0">
                <a:solidFill>
                  <a:srgbClr val="000000"/>
                </a:solidFill>
                <a:latin typeface="Arial Unicode MS" pitchFamily="34" charset="-128"/>
              </a:rPr>
              <a:t>Estimate of </a:t>
            </a:r>
            <a:r>
              <a:rPr lang="en-GB" altLang="en-US" sz="2400" kern="0" dirty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en-GB" altLang="en-US" sz="2400" kern="0" baseline="-25000" dirty="0">
                <a:solidFill>
                  <a:srgbClr val="000000"/>
                </a:solidFill>
                <a:latin typeface="Arial"/>
              </a:rPr>
              <a:t>i  </a:t>
            </a:r>
            <a:r>
              <a:rPr lang="en-GB" altLang="en-US" sz="2400" kern="0" dirty="0">
                <a:solidFill>
                  <a:srgbClr val="000000"/>
                </a:solidFill>
                <a:latin typeface="Arial Unicode MS" pitchFamily="34" charset="-128"/>
              </a:rPr>
              <a:t>the ‘true’ relative risk in area i is a weighted average of: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99CCCC"/>
              </a:buClr>
              <a:buSzPct val="75000"/>
              <a:buFont typeface="Wingdings" pitchFamily="2" charset="2"/>
              <a:buChar char="l"/>
              <a:defRPr/>
            </a:pPr>
            <a:r>
              <a:rPr lang="en-GB" altLang="en-US" sz="2200" kern="0" dirty="0">
                <a:solidFill>
                  <a:srgbClr val="000000"/>
                </a:solidFill>
                <a:latin typeface="Arial Unicode MS" pitchFamily="34" charset="-128"/>
              </a:rPr>
              <a:t>observed area-level risk ratio (</a:t>
            </a:r>
            <a:r>
              <a:rPr lang="en-GB" altLang="en-US" sz="2200" kern="0" dirty="0" err="1">
                <a:solidFill>
                  <a:srgbClr val="000000"/>
                </a:solidFill>
                <a:latin typeface="Arial Unicode MS" pitchFamily="34" charset="-128"/>
              </a:rPr>
              <a:t>SMR</a:t>
            </a:r>
            <a:r>
              <a:rPr lang="en-GB" altLang="en-US" sz="2400" kern="0" baseline="-25000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GB" altLang="en-US" sz="2200" kern="0" dirty="0">
                <a:solidFill>
                  <a:srgbClr val="000000"/>
                </a:solidFill>
                <a:latin typeface="Arial Unicode MS" pitchFamily="34" charset="-128"/>
              </a:rPr>
              <a:t>)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99CCCC"/>
              </a:buClr>
              <a:buSzPct val="75000"/>
              <a:buFont typeface="Wingdings" pitchFamily="2" charset="2"/>
              <a:buChar char="l"/>
              <a:defRPr/>
            </a:pPr>
            <a:r>
              <a:rPr lang="en-GB" altLang="en-US" sz="2200" kern="0" dirty="0">
                <a:solidFill>
                  <a:srgbClr val="000000"/>
                </a:solidFill>
                <a:latin typeface="Arial Unicode MS" pitchFamily="34" charset="-128"/>
              </a:rPr>
              <a:t>parameters </a:t>
            </a:r>
            <a:r>
              <a:rPr lang="en-GB" altLang="en-US" sz="2400" dirty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GB" altLang="en-US" sz="24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GB" altLang="en-US" sz="2400" dirty="0">
                <a:solidFill>
                  <a:srgbClr val="000000"/>
                </a:solidFill>
                <a:latin typeface="Symbol" pitchFamily="18" charset="2"/>
              </a:rPr>
              <a:t>s</a:t>
            </a:r>
            <a:r>
              <a:rPr lang="en-GB" altLang="en-US" sz="2400" baseline="30000" dirty="0">
                <a:solidFill>
                  <a:srgbClr val="000000"/>
                </a:solidFill>
                <a:latin typeface="Arial"/>
              </a:rPr>
              <a:t>2  </a:t>
            </a:r>
            <a:r>
              <a:rPr lang="en-GB" altLang="en-US" sz="2200" kern="0" dirty="0">
                <a:solidFill>
                  <a:srgbClr val="000000"/>
                </a:solidFill>
                <a:latin typeface="Arial Unicode MS" pitchFamily="34" charset="-128"/>
              </a:rPr>
              <a:t>reflecting the </a:t>
            </a:r>
            <a:r>
              <a:rPr lang="en-GB" altLang="en-US" sz="2200" kern="0" dirty="0">
                <a:solidFill>
                  <a:srgbClr val="FF0000"/>
                </a:solidFill>
                <a:latin typeface="Arial Unicode MS" pitchFamily="34" charset="-128"/>
              </a:rPr>
              <a:t>overall distribution </a:t>
            </a:r>
            <a:r>
              <a:rPr lang="en-GB" altLang="en-US" sz="2200" kern="0" dirty="0">
                <a:solidFill>
                  <a:srgbClr val="000000"/>
                </a:solidFill>
                <a:latin typeface="Arial Unicode MS" pitchFamily="34" charset="-128"/>
              </a:rPr>
              <a:t>of the RR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99CCCC"/>
              </a:buClr>
              <a:buSzPct val="75000"/>
              <a:buFont typeface="Wingdings" pitchFamily="2" charset="2"/>
              <a:buChar char="l"/>
              <a:defRPr/>
            </a:pPr>
            <a:r>
              <a:rPr lang="en-GB" altLang="en-US" sz="2400" kern="0" dirty="0">
                <a:solidFill>
                  <a:srgbClr val="000000"/>
                </a:solidFill>
                <a:latin typeface="Arial Unicode MS" pitchFamily="34" charset="-128"/>
              </a:rPr>
              <a:t>weights depending on </a:t>
            </a:r>
            <a:r>
              <a:rPr lang="en-GB" altLang="en-US" sz="2400" dirty="0" err="1">
                <a:solidFill>
                  <a:schemeClr val="tx2"/>
                </a:solidFill>
              </a:rPr>
              <a:t>E</a:t>
            </a:r>
            <a:r>
              <a:rPr lang="en-GB" altLang="en-US" sz="2400" baseline="-25000" dirty="0" err="1">
                <a:solidFill>
                  <a:schemeClr val="tx2"/>
                </a:solidFill>
              </a:rPr>
              <a:t>i</a:t>
            </a:r>
            <a:r>
              <a:rPr lang="en-GB" altLang="en-US" sz="2400" baseline="-25000" dirty="0">
                <a:solidFill>
                  <a:schemeClr val="tx2"/>
                </a:solidFill>
              </a:rPr>
              <a:t>  </a:t>
            </a:r>
            <a:r>
              <a:rPr lang="en-GB" altLang="en-US" sz="2400" kern="0" dirty="0">
                <a:solidFill>
                  <a:srgbClr val="000000"/>
                </a:solidFill>
                <a:latin typeface="Arial Unicode MS" pitchFamily="34" charset="-128"/>
              </a:rPr>
              <a:t>and the population at risk in area </a:t>
            </a:r>
            <a:endParaRPr lang="en-GB" dirty="0"/>
          </a:p>
        </p:txBody>
      </p:sp>
      <p:sp>
        <p:nvSpPr>
          <p:cNvPr id="14344" name="TextBox 6"/>
          <p:cNvSpPr txBox="1">
            <a:spLocks noChangeArrowheads="1"/>
          </p:cNvSpPr>
          <p:nvPr/>
        </p:nvSpPr>
        <p:spPr bwMode="auto">
          <a:xfrm>
            <a:off x="4789488" y="1074887"/>
            <a:ext cx="4246562" cy="7699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200" dirty="0">
                <a:latin typeface="Arial Unicode MS" pitchFamily="34" charset="-128"/>
              </a:rPr>
              <a:t>Relative risks are ‘shrunk’ and stabilised (smoothed)</a:t>
            </a:r>
          </a:p>
        </p:txBody>
      </p:sp>
    </p:spTree>
    <p:extLst>
      <p:ext uri="{BB962C8B-B14F-4D97-AF65-F5344CB8AC3E}">
        <p14:creationId xmlns:p14="http://schemas.microsoft.com/office/powerpoint/2010/main" val="21857576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should we be interested </a:t>
            </a:r>
            <a:br>
              <a:rPr lang="en-GB" dirty="0" smtClean="0"/>
            </a:br>
            <a:r>
              <a:rPr lang="en-GB" dirty="0" smtClean="0"/>
              <a:t>in mapping health  ?</a:t>
            </a:r>
            <a:endParaRPr 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1554163"/>
            <a:ext cx="8267700" cy="48688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 smtClean="0"/>
              <a:t>Geographical </a:t>
            </a:r>
            <a:r>
              <a:rPr lang="en-GB" sz="2400" dirty="0"/>
              <a:t>variations of chronic </a:t>
            </a:r>
            <a:r>
              <a:rPr lang="en-GB" sz="2400" dirty="0" smtClean="0"/>
              <a:t> and infectious diseases </a:t>
            </a:r>
            <a:r>
              <a:rPr lang="en-GB" sz="2400" dirty="0"/>
              <a:t>have been historically used as important sources of knowledge </a:t>
            </a:r>
            <a:r>
              <a:rPr lang="en-GB" sz="2400" dirty="0" smtClean="0"/>
              <a:t>when trying to understand disease determinants</a:t>
            </a:r>
            <a:endParaRPr lang="en-GB" sz="2400" dirty="0"/>
          </a:p>
          <a:p>
            <a:pPr lvl="2">
              <a:lnSpc>
                <a:spcPct val="90000"/>
              </a:lnSpc>
            </a:pPr>
            <a:r>
              <a:rPr lang="en-GB" sz="2400" dirty="0"/>
              <a:t>Highlighting </a:t>
            </a:r>
            <a:r>
              <a:rPr lang="en-GB" sz="2400" dirty="0">
                <a:solidFill>
                  <a:srgbClr val="FF0000"/>
                </a:solidFill>
              </a:rPr>
              <a:t>sources of heterogeneity </a:t>
            </a:r>
            <a:r>
              <a:rPr lang="en-GB" sz="2400" dirty="0" smtClean="0"/>
              <a:t>and spatial patterns (if any)</a:t>
            </a:r>
            <a:endParaRPr lang="en-GB" sz="2400" dirty="0"/>
          </a:p>
          <a:p>
            <a:pPr lvl="2">
              <a:lnSpc>
                <a:spcPct val="90000"/>
              </a:lnSpc>
            </a:pPr>
            <a:r>
              <a:rPr lang="en-GB" sz="2400" dirty="0" smtClean="0"/>
              <a:t>Suggesting </a:t>
            </a:r>
            <a:r>
              <a:rPr lang="en-GB" sz="2400" dirty="0"/>
              <a:t>public health determinants or </a:t>
            </a:r>
            <a:r>
              <a:rPr lang="en-GB" sz="2400" dirty="0">
                <a:solidFill>
                  <a:srgbClr val="FF0000"/>
                </a:solidFill>
              </a:rPr>
              <a:t>aetiological clues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The </a:t>
            </a:r>
            <a:r>
              <a:rPr lang="en-GB" sz="2400" dirty="0">
                <a:solidFill>
                  <a:srgbClr val="FF0000"/>
                </a:solidFill>
              </a:rPr>
              <a:t>geographical scale </a:t>
            </a:r>
            <a:r>
              <a:rPr lang="en-GB" sz="2400" dirty="0"/>
              <a:t>of the analysis </a:t>
            </a:r>
            <a:r>
              <a:rPr lang="en-GB" sz="2400" dirty="0" smtClean="0"/>
              <a:t>and the type of representation chosen has </a:t>
            </a:r>
            <a:r>
              <a:rPr lang="en-GB" sz="2400" dirty="0"/>
              <a:t>been very </a:t>
            </a:r>
            <a:r>
              <a:rPr lang="en-GB" sz="2400" dirty="0" smtClean="0"/>
              <a:t>diverse, ranging from world wide variations to small area studies.</a:t>
            </a:r>
            <a:endParaRPr lang="en-GB" dirty="0"/>
          </a:p>
          <a:p>
            <a:pPr lvl="1">
              <a:lnSpc>
                <a:spcPct val="90000"/>
              </a:lnSpc>
              <a:spcBef>
                <a:spcPct val="50000"/>
              </a:spcBef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592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29600" cy="1143000"/>
          </a:xfrm>
        </p:spPr>
        <p:txBody>
          <a:bodyPr/>
          <a:lstStyle/>
          <a:p>
            <a:r>
              <a:rPr lang="en-GB" altLang="en-US" dirty="0" smtClean="0"/>
              <a:t>Modelling choices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0" y="1627188"/>
            <a:ext cx="9144000" cy="3527425"/>
          </a:xfrm>
        </p:spPr>
        <p:txBody>
          <a:bodyPr/>
          <a:lstStyle/>
          <a:p>
            <a:pPr>
              <a:defRPr/>
            </a:pPr>
            <a:r>
              <a:rPr lang="en-GB" sz="2600" dirty="0" smtClean="0"/>
              <a:t>Choice of distribution at 2</a:t>
            </a:r>
            <a:r>
              <a:rPr lang="en-GB" sz="2600" baseline="30000" dirty="0" smtClean="0"/>
              <a:t>nd</a:t>
            </a:r>
            <a:r>
              <a:rPr lang="en-GB" sz="2600" dirty="0" smtClean="0"/>
              <a:t> level is influential:</a:t>
            </a:r>
          </a:p>
          <a:p>
            <a:pPr lvl="1">
              <a:defRPr/>
            </a:pPr>
            <a:r>
              <a:rPr lang="en-GB" sz="2400" dirty="0" smtClean="0"/>
              <a:t>Balance between </a:t>
            </a:r>
            <a:r>
              <a:rPr lang="en-GB" sz="2400" dirty="0" smtClean="0">
                <a:solidFill>
                  <a:srgbClr val="FF0000"/>
                </a:solidFill>
              </a:rPr>
              <a:t>over-smoothing</a:t>
            </a:r>
            <a:r>
              <a:rPr lang="en-GB" sz="2400" dirty="0" smtClean="0"/>
              <a:t> and allowing necessary </a:t>
            </a:r>
            <a:r>
              <a:rPr lang="en-GB" sz="2400" dirty="0" smtClean="0">
                <a:solidFill>
                  <a:srgbClr val="FF0000"/>
                </a:solidFill>
              </a:rPr>
              <a:t>heterogeneity</a:t>
            </a:r>
          </a:p>
          <a:p>
            <a:pPr lvl="1">
              <a:defRPr/>
            </a:pPr>
            <a:r>
              <a:rPr lang="en-GB" sz="2400" dirty="0" smtClean="0"/>
              <a:t>Input prior information on </a:t>
            </a:r>
            <a:r>
              <a:rPr lang="en-GB" sz="2400" dirty="0" smtClean="0">
                <a:solidFill>
                  <a:srgbClr val="FF0000"/>
                </a:solidFill>
              </a:rPr>
              <a:t>dependence and multivariate structure</a:t>
            </a:r>
          </a:p>
          <a:p>
            <a:pPr marL="457200" lvl="1" indent="0">
              <a:buFont typeface="Wingdings" pitchFamily="2" charset="2"/>
              <a:buNone/>
              <a:defRPr/>
            </a:pPr>
            <a:endParaRPr lang="en-GB" sz="2400" dirty="0" smtClean="0"/>
          </a:p>
          <a:p>
            <a:pPr marL="457200" lvl="1" indent="0">
              <a:buFont typeface="Wingdings" pitchFamily="2" charset="2"/>
              <a:buNone/>
              <a:defRPr/>
            </a:pPr>
            <a:endParaRPr lang="en-GB" dirty="0"/>
          </a:p>
        </p:txBody>
      </p:sp>
      <p:grpSp>
        <p:nvGrpSpPr>
          <p:cNvPr id="15364" name="Group 2"/>
          <p:cNvGrpSpPr>
            <a:grpSpLocks/>
          </p:cNvGrpSpPr>
          <p:nvPr/>
        </p:nvGrpSpPr>
        <p:grpSpPr bwMode="auto">
          <a:xfrm>
            <a:off x="395288" y="4038600"/>
            <a:ext cx="8296275" cy="1487488"/>
            <a:chOff x="395288" y="4489450"/>
            <a:chExt cx="8296275" cy="1487488"/>
          </a:xfrm>
        </p:grpSpPr>
        <p:grpSp>
          <p:nvGrpSpPr>
            <p:cNvPr id="15367" name="Group 50"/>
            <p:cNvGrpSpPr>
              <a:grpSpLocks/>
            </p:cNvGrpSpPr>
            <p:nvPr/>
          </p:nvGrpSpPr>
          <p:grpSpPr bwMode="auto">
            <a:xfrm>
              <a:off x="395288" y="4673600"/>
              <a:ext cx="2592387" cy="1190625"/>
              <a:chOff x="2608" y="1514"/>
              <a:chExt cx="2102" cy="1014"/>
            </a:xfrm>
          </p:grpSpPr>
          <p:grpSp>
            <p:nvGrpSpPr>
              <p:cNvPr id="15389" name="Group 32"/>
              <p:cNvGrpSpPr>
                <a:grpSpLocks/>
              </p:cNvGrpSpPr>
              <p:nvPr/>
            </p:nvGrpSpPr>
            <p:grpSpPr bwMode="auto">
              <a:xfrm>
                <a:off x="2608" y="2319"/>
                <a:ext cx="2102" cy="209"/>
                <a:chOff x="672" y="2544"/>
                <a:chExt cx="3552" cy="336"/>
              </a:xfrm>
            </p:grpSpPr>
            <p:sp>
              <p:nvSpPr>
                <p:cNvPr id="15397" name="Oval 33"/>
                <p:cNvSpPr>
                  <a:spLocks noChangeArrowheads="1"/>
                </p:cNvSpPr>
                <p:nvPr/>
              </p:nvSpPr>
              <p:spPr bwMode="auto">
                <a:xfrm>
                  <a:off x="1392" y="2544"/>
                  <a:ext cx="480" cy="336"/>
                </a:xfrm>
                <a:prstGeom prst="ellipse">
                  <a:avLst/>
                </a:prstGeom>
                <a:solidFill>
                  <a:srgbClr val="FF33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398" name="Oval 34"/>
                <p:cNvSpPr>
                  <a:spLocks noChangeArrowheads="1"/>
                </p:cNvSpPr>
                <p:nvPr/>
              </p:nvSpPr>
              <p:spPr bwMode="auto">
                <a:xfrm>
                  <a:off x="672" y="2544"/>
                  <a:ext cx="480" cy="336"/>
                </a:xfrm>
                <a:prstGeom prst="ellipse">
                  <a:avLst/>
                </a:prstGeom>
                <a:solidFill>
                  <a:srgbClr val="FF33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399" name="Oval 35"/>
                <p:cNvSpPr>
                  <a:spLocks noChangeArrowheads="1"/>
                </p:cNvSpPr>
                <p:nvPr/>
              </p:nvSpPr>
              <p:spPr bwMode="auto">
                <a:xfrm>
                  <a:off x="2160" y="2544"/>
                  <a:ext cx="480" cy="336"/>
                </a:xfrm>
                <a:prstGeom prst="ellipse">
                  <a:avLst/>
                </a:prstGeom>
                <a:solidFill>
                  <a:srgbClr val="FF33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00" name="Oval 36"/>
                <p:cNvSpPr>
                  <a:spLocks noChangeArrowheads="1"/>
                </p:cNvSpPr>
                <p:nvPr/>
              </p:nvSpPr>
              <p:spPr bwMode="auto">
                <a:xfrm>
                  <a:off x="2976" y="2544"/>
                  <a:ext cx="480" cy="336"/>
                </a:xfrm>
                <a:prstGeom prst="ellipse">
                  <a:avLst/>
                </a:prstGeom>
                <a:solidFill>
                  <a:srgbClr val="FF33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01" name="Oval 37"/>
                <p:cNvSpPr>
                  <a:spLocks noChangeArrowheads="1"/>
                </p:cNvSpPr>
                <p:nvPr/>
              </p:nvSpPr>
              <p:spPr bwMode="auto">
                <a:xfrm>
                  <a:off x="3744" y="2544"/>
                  <a:ext cx="480" cy="336"/>
                </a:xfrm>
                <a:prstGeom prst="ellipse">
                  <a:avLst/>
                </a:prstGeom>
                <a:solidFill>
                  <a:srgbClr val="FF33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5390" name="Oval 39"/>
              <p:cNvSpPr>
                <a:spLocks noChangeArrowheads="1"/>
              </p:cNvSpPr>
              <p:nvPr/>
            </p:nvSpPr>
            <p:spPr bwMode="auto">
              <a:xfrm>
                <a:off x="3355" y="1514"/>
                <a:ext cx="693" cy="353"/>
              </a:xfrm>
              <a:prstGeom prst="ellipse">
                <a:avLst/>
              </a:prstGeom>
              <a:solidFill>
                <a:srgbClr val="00FFFF"/>
              </a:solidFill>
              <a:ln w="31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¢"/>
                  <a:defRPr sz="30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l"/>
                  <a:defRPr sz="28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391" name="Group 49"/>
              <p:cNvGrpSpPr>
                <a:grpSpLocks/>
              </p:cNvGrpSpPr>
              <p:nvPr/>
            </p:nvGrpSpPr>
            <p:grpSpPr bwMode="auto">
              <a:xfrm>
                <a:off x="2705" y="1738"/>
                <a:ext cx="1886" cy="588"/>
                <a:chOff x="2705" y="1738"/>
                <a:chExt cx="1886" cy="588"/>
              </a:xfrm>
            </p:grpSpPr>
            <p:sp>
              <p:nvSpPr>
                <p:cNvPr id="15392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2705" y="1788"/>
                  <a:ext cx="691" cy="50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 type="none" w="sm" len="sm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93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3196" y="1855"/>
                  <a:ext cx="345" cy="471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 type="none" w="sm" len="sm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94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3635" y="1872"/>
                  <a:ext cx="80" cy="45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 type="none" w="sm" len="sm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95" name="Line 43"/>
                <p:cNvSpPr>
                  <a:spLocks noChangeShapeType="1"/>
                </p:cNvSpPr>
                <p:nvPr/>
              </p:nvSpPr>
              <p:spPr bwMode="auto">
                <a:xfrm>
                  <a:off x="3927" y="1822"/>
                  <a:ext cx="225" cy="487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 type="none" w="sm" len="sm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96" name="Line 44"/>
                <p:cNvSpPr>
                  <a:spLocks noChangeShapeType="1"/>
                </p:cNvSpPr>
                <p:nvPr/>
              </p:nvSpPr>
              <p:spPr bwMode="auto">
                <a:xfrm>
                  <a:off x="4047" y="1738"/>
                  <a:ext cx="544" cy="53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 type="none" w="sm" len="sm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2" name="Right Arrow 1"/>
            <p:cNvSpPr/>
            <p:nvPr/>
          </p:nvSpPr>
          <p:spPr bwMode="auto">
            <a:xfrm>
              <a:off x="3184525" y="4835525"/>
              <a:ext cx="1016000" cy="55721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15369" name="Group 46"/>
            <p:cNvGrpSpPr>
              <a:grpSpLocks/>
            </p:cNvGrpSpPr>
            <p:nvPr/>
          </p:nvGrpSpPr>
          <p:grpSpPr bwMode="auto">
            <a:xfrm>
              <a:off x="4868863" y="4489450"/>
              <a:ext cx="2892425" cy="1487488"/>
              <a:chOff x="1855" y="338"/>
              <a:chExt cx="1904" cy="1191"/>
            </a:xfrm>
          </p:grpSpPr>
          <p:sp>
            <p:nvSpPr>
              <p:cNvPr id="15371" name="Oval 7"/>
              <p:cNvSpPr>
                <a:spLocks noChangeArrowheads="1"/>
              </p:cNvSpPr>
              <p:nvPr/>
            </p:nvSpPr>
            <p:spPr bwMode="auto">
              <a:xfrm>
                <a:off x="2527" y="338"/>
                <a:ext cx="358" cy="283"/>
              </a:xfrm>
              <a:prstGeom prst="ellipse">
                <a:avLst/>
              </a:prstGeom>
              <a:solidFill>
                <a:srgbClr val="00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¢"/>
                  <a:defRPr sz="30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l"/>
                  <a:defRPr sz="28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5372" name="Oval 8"/>
              <p:cNvSpPr>
                <a:spLocks noChangeArrowheads="1"/>
              </p:cNvSpPr>
              <p:nvPr/>
            </p:nvSpPr>
            <p:spPr bwMode="auto">
              <a:xfrm>
                <a:off x="1855" y="1274"/>
                <a:ext cx="224" cy="199"/>
              </a:xfrm>
              <a:prstGeom prst="ellipse">
                <a:avLst/>
              </a:pr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¢"/>
                  <a:defRPr sz="30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l"/>
                  <a:defRPr sz="28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5373" name="Oval 9"/>
              <p:cNvSpPr>
                <a:spLocks noChangeArrowheads="1"/>
              </p:cNvSpPr>
              <p:nvPr/>
            </p:nvSpPr>
            <p:spPr bwMode="auto">
              <a:xfrm>
                <a:off x="2415" y="1330"/>
                <a:ext cx="224" cy="199"/>
              </a:xfrm>
              <a:prstGeom prst="ellipse">
                <a:avLst/>
              </a:pr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¢"/>
                  <a:defRPr sz="30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l"/>
                  <a:defRPr sz="28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5374" name="Oval 10"/>
              <p:cNvSpPr>
                <a:spLocks noChangeArrowheads="1"/>
              </p:cNvSpPr>
              <p:nvPr/>
            </p:nvSpPr>
            <p:spPr bwMode="auto">
              <a:xfrm>
                <a:off x="3143" y="976"/>
                <a:ext cx="224" cy="199"/>
              </a:xfrm>
              <a:prstGeom prst="ellipse">
                <a:avLst/>
              </a:pr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¢"/>
                  <a:defRPr sz="30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l"/>
                  <a:defRPr sz="28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5375" name="Oval 11"/>
              <p:cNvSpPr>
                <a:spLocks noChangeArrowheads="1"/>
              </p:cNvSpPr>
              <p:nvPr/>
            </p:nvSpPr>
            <p:spPr bwMode="auto">
              <a:xfrm>
                <a:off x="3535" y="1201"/>
                <a:ext cx="224" cy="200"/>
              </a:xfrm>
              <a:prstGeom prst="ellipse">
                <a:avLst/>
              </a:pr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¢"/>
                  <a:defRPr sz="30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l"/>
                  <a:defRPr sz="28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5376" name="Oval 12"/>
              <p:cNvSpPr>
                <a:spLocks noChangeArrowheads="1"/>
              </p:cNvSpPr>
              <p:nvPr/>
            </p:nvSpPr>
            <p:spPr bwMode="auto">
              <a:xfrm>
                <a:off x="1967" y="763"/>
                <a:ext cx="224" cy="199"/>
              </a:xfrm>
              <a:prstGeom prst="ellipse">
                <a:avLst/>
              </a:prstGeom>
              <a:solidFill>
                <a:srgbClr val="FF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¢"/>
                  <a:defRPr sz="30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l"/>
                  <a:defRPr sz="28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5377" name="Line 13"/>
              <p:cNvSpPr>
                <a:spLocks noChangeShapeType="1"/>
              </p:cNvSpPr>
              <p:nvPr/>
            </p:nvSpPr>
            <p:spPr bwMode="auto">
              <a:xfrm>
                <a:off x="2079" y="1401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378" name="Line 14"/>
              <p:cNvSpPr>
                <a:spLocks noChangeShapeType="1"/>
              </p:cNvSpPr>
              <p:nvPr/>
            </p:nvSpPr>
            <p:spPr bwMode="auto">
              <a:xfrm flipV="1">
                <a:off x="2639" y="1330"/>
                <a:ext cx="896" cy="71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379" name="Line 15"/>
              <p:cNvSpPr>
                <a:spLocks noChangeShapeType="1"/>
              </p:cNvSpPr>
              <p:nvPr/>
            </p:nvSpPr>
            <p:spPr bwMode="auto">
              <a:xfrm flipV="1">
                <a:off x="2583" y="1117"/>
                <a:ext cx="560" cy="213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380" name="Line 16"/>
              <p:cNvSpPr>
                <a:spLocks noChangeShapeType="1"/>
              </p:cNvSpPr>
              <p:nvPr/>
            </p:nvSpPr>
            <p:spPr bwMode="auto">
              <a:xfrm flipH="1">
                <a:off x="1967" y="976"/>
                <a:ext cx="56" cy="283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381" name="Line 17"/>
              <p:cNvSpPr>
                <a:spLocks noChangeShapeType="1"/>
              </p:cNvSpPr>
              <p:nvPr/>
            </p:nvSpPr>
            <p:spPr bwMode="auto">
              <a:xfrm>
                <a:off x="2191" y="905"/>
                <a:ext cx="952" cy="141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382" name="Line 18"/>
              <p:cNvSpPr>
                <a:spLocks noChangeShapeType="1"/>
              </p:cNvSpPr>
              <p:nvPr/>
            </p:nvSpPr>
            <p:spPr bwMode="auto">
              <a:xfrm>
                <a:off x="2135" y="976"/>
                <a:ext cx="280" cy="354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383" name="Line 19"/>
              <p:cNvSpPr>
                <a:spLocks noChangeShapeType="1"/>
              </p:cNvSpPr>
              <p:nvPr/>
            </p:nvSpPr>
            <p:spPr bwMode="auto">
              <a:xfrm>
                <a:off x="3345" y="1140"/>
                <a:ext cx="190" cy="119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384" name="Line 20"/>
              <p:cNvSpPr>
                <a:spLocks noChangeShapeType="1"/>
              </p:cNvSpPr>
              <p:nvPr/>
            </p:nvSpPr>
            <p:spPr bwMode="auto">
              <a:xfrm flipH="1">
                <a:off x="2527" y="621"/>
                <a:ext cx="168" cy="709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385" name="Line 21"/>
              <p:cNvSpPr>
                <a:spLocks noChangeShapeType="1"/>
              </p:cNvSpPr>
              <p:nvPr/>
            </p:nvSpPr>
            <p:spPr bwMode="auto">
              <a:xfrm>
                <a:off x="2807" y="621"/>
                <a:ext cx="336" cy="355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386" name="Line 22"/>
              <p:cNvSpPr>
                <a:spLocks noChangeShapeType="1"/>
              </p:cNvSpPr>
              <p:nvPr/>
            </p:nvSpPr>
            <p:spPr bwMode="auto">
              <a:xfrm>
                <a:off x="2863" y="551"/>
                <a:ext cx="728" cy="637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387" name="Line 23"/>
              <p:cNvSpPr>
                <a:spLocks noChangeShapeType="1"/>
              </p:cNvSpPr>
              <p:nvPr/>
            </p:nvSpPr>
            <p:spPr bwMode="auto">
              <a:xfrm flipH="1">
                <a:off x="2079" y="621"/>
                <a:ext cx="560" cy="63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388" name="Line 24"/>
              <p:cNvSpPr>
                <a:spLocks noChangeShapeType="1"/>
              </p:cNvSpPr>
              <p:nvPr/>
            </p:nvSpPr>
            <p:spPr bwMode="auto">
              <a:xfrm flipH="1">
                <a:off x="2143" y="551"/>
                <a:ext cx="392" cy="212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0" name="Right Arrow 39"/>
            <p:cNvSpPr/>
            <p:nvPr/>
          </p:nvSpPr>
          <p:spPr bwMode="auto">
            <a:xfrm>
              <a:off x="7675563" y="4851400"/>
              <a:ext cx="1016000" cy="55721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5365" name="TextBox 3"/>
          <p:cNvSpPr txBox="1">
            <a:spLocks noChangeArrowheads="1"/>
          </p:cNvSpPr>
          <p:nvPr/>
        </p:nvSpPr>
        <p:spPr bwMode="auto">
          <a:xfrm>
            <a:off x="306388" y="5697538"/>
            <a:ext cx="2863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chemeClr val="tx1"/>
                </a:solidFill>
              </a:rPr>
              <a:t>Conditional Independence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chemeClr val="tx1"/>
                </a:solidFill>
              </a:rPr>
              <a:t>Exchangeable</a:t>
            </a:r>
          </a:p>
        </p:txBody>
      </p:sp>
      <p:sp>
        <p:nvSpPr>
          <p:cNvPr id="15366" name="TextBox 41"/>
          <p:cNvSpPr txBox="1">
            <a:spLocks noChangeArrowheads="1"/>
          </p:cNvSpPr>
          <p:nvPr/>
        </p:nvSpPr>
        <p:spPr bwMode="auto">
          <a:xfrm>
            <a:off x="4802188" y="5673725"/>
            <a:ext cx="3621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chemeClr val="tx1"/>
                </a:solidFill>
              </a:rPr>
              <a:t>Conditional Autoregressive Model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chemeClr val="tx1"/>
                </a:solidFill>
              </a:rPr>
              <a:t>Markov Random Fields</a:t>
            </a:r>
          </a:p>
        </p:txBody>
      </p:sp>
    </p:spTree>
    <p:extLst>
      <p:ext uri="{BB962C8B-B14F-4D97-AF65-F5344CB8AC3E}">
        <p14:creationId xmlns:p14="http://schemas.microsoft.com/office/powerpoint/2010/main" val="2889164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3"/>
          <a:stretch/>
        </p:blipFill>
        <p:spPr>
          <a:xfrm>
            <a:off x="234688" y="2327476"/>
            <a:ext cx="3439360" cy="29215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6"/>
          <a:stretch/>
        </p:blipFill>
        <p:spPr>
          <a:xfrm>
            <a:off x="5666108" y="2268802"/>
            <a:ext cx="3078484" cy="30388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0" r="68847"/>
          <a:stretch/>
        </p:blipFill>
        <p:spPr>
          <a:xfrm>
            <a:off x="4067944" y="2550056"/>
            <a:ext cx="1421472" cy="175376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Gall-bladder cancer in France</a:t>
            </a:r>
            <a:br>
              <a:rPr lang="en-GB" dirty="0" smtClean="0"/>
            </a:br>
            <a:r>
              <a:rPr lang="en-GB" dirty="0" smtClean="0"/>
              <a:t>male  1971-78 (</a:t>
            </a:r>
            <a:r>
              <a:rPr lang="en-GB" dirty="0" err="1" smtClean="0"/>
              <a:t>Molli</a:t>
            </a:r>
            <a:r>
              <a:rPr lang="en-GB" dirty="0" err="1" smtClean="0">
                <a:latin typeface="Arial"/>
                <a:cs typeface="Arial"/>
              </a:rPr>
              <a:t>é</a:t>
            </a:r>
            <a:r>
              <a:rPr lang="en-GB" dirty="0" smtClean="0"/>
              <a:t> 1990)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748463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SMR</a:t>
            </a:r>
            <a:endParaRPr lang="en-GB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0307" y="1521325"/>
            <a:ext cx="3578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Spatial smoothing</a:t>
            </a:r>
          </a:p>
          <a:p>
            <a:r>
              <a:rPr lang="en-GB" dirty="0" smtClean="0">
                <a:latin typeface="+mn-lt"/>
              </a:rPr>
              <a:t>(posterior mean of </a:t>
            </a:r>
            <a:r>
              <a:rPr lang="el-GR" dirty="0">
                <a:solidFill>
                  <a:srgbClr val="FF0000"/>
                </a:solidFill>
                <a:latin typeface="Verdana"/>
                <a:cs typeface="Times New Roman"/>
              </a:rPr>
              <a:t>θ</a:t>
            </a:r>
            <a:r>
              <a:rPr lang="en-GB" baseline="-25000" dirty="0" smtClean="0">
                <a:solidFill>
                  <a:srgbClr val="FF0000"/>
                </a:solidFill>
                <a:latin typeface="Verdana"/>
                <a:cs typeface="Times New Roman"/>
              </a:rPr>
              <a:t>i</a:t>
            </a:r>
            <a:r>
              <a:rPr lang="en-GB" dirty="0" smtClean="0">
                <a:latin typeface="Verdana"/>
                <a:cs typeface="Times New Roman"/>
              </a:rPr>
              <a:t>)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39530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18278" y="195006"/>
            <a:ext cx="7010400" cy="1527176"/>
          </a:xfrm>
        </p:spPr>
        <p:txBody>
          <a:bodyPr/>
          <a:lstStyle/>
          <a:p>
            <a:r>
              <a:rPr lang="en-GB" altLang="en-US" dirty="0" smtClean="0"/>
              <a:t>Including spatial dependence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93725" y="3657600"/>
            <a:ext cx="2225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>
              <a:latin typeface="Times New Roman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" t="4857" r="28496" b="5911"/>
          <a:stretch>
            <a:fillRect/>
          </a:stretch>
        </p:blipFill>
        <p:spPr bwMode="auto">
          <a:xfrm>
            <a:off x="5499100" y="3922713"/>
            <a:ext cx="3536950" cy="290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" t="9512" r="29028" b="6342"/>
          <a:stretch>
            <a:fillRect/>
          </a:stretch>
        </p:blipFill>
        <p:spPr bwMode="auto">
          <a:xfrm>
            <a:off x="5495925" y="1370013"/>
            <a:ext cx="35433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705225" y="1695450"/>
            <a:ext cx="1635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000">
                <a:latin typeface="Arial Unicode MS" pitchFamily="34" charset="-128"/>
              </a:rPr>
              <a:t>Non-spatial smoothing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709988" y="5894388"/>
            <a:ext cx="1635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000" dirty="0" smtClean="0">
                <a:latin typeface="Arial Unicode MS" pitchFamily="34" charset="-128"/>
              </a:rPr>
              <a:t>Spatial </a:t>
            </a:r>
            <a:r>
              <a:rPr lang="en-GB" altLang="en-US" sz="2000" dirty="0">
                <a:latin typeface="Arial Unicode MS" pitchFamily="34" charset="-128"/>
              </a:rPr>
              <a:t>smoothing</a:t>
            </a:r>
          </a:p>
        </p:txBody>
      </p:sp>
      <p:sp>
        <p:nvSpPr>
          <p:cNvPr id="16392" name="Line 18"/>
          <p:cNvSpPr>
            <a:spLocks noChangeShapeType="1"/>
          </p:cNvSpPr>
          <p:nvPr/>
        </p:nvSpPr>
        <p:spPr bwMode="auto">
          <a:xfrm flipV="1">
            <a:off x="4237038" y="2571750"/>
            <a:ext cx="1487487" cy="42545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3" name="Line 19"/>
          <p:cNvSpPr>
            <a:spLocks noChangeShapeType="1"/>
          </p:cNvSpPr>
          <p:nvPr/>
        </p:nvSpPr>
        <p:spPr bwMode="auto">
          <a:xfrm>
            <a:off x="4233863" y="5353050"/>
            <a:ext cx="1352550" cy="414338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6394" name="Group 8"/>
          <p:cNvGrpSpPr>
            <a:grpSpLocks/>
          </p:cNvGrpSpPr>
          <p:nvPr/>
        </p:nvGrpSpPr>
        <p:grpSpPr bwMode="auto">
          <a:xfrm>
            <a:off x="-127000" y="2608263"/>
            <a:ext cx="4848225" cy="3092450"/>
            <a:chOff x="-80" y="1623"/>
            <a:chExt cx="3104" cy="1968"/>
          </a:xfrm>
        </p:grpSpPr>
        <p:grpSp>
          <p:nvGrpSpPr>
            <p:cNvPr id="16396" name="Group 9"/>
            <p:cNvGrpSpPr>
              <a:grpSpLocks/>
            </p:cNvGrpSpPr>
            <p:nvPr/>
          </p:nvGrpSpPr>
          <p:grpSpPr bwMode="auto">
            <a:xfrm>
              <a:off x="0" y="1623"/>
              <a:ext cx="3024" cy="1968"/>
              <a:chOff x="144" y="2256"/>
              <a:chExt cx="2880" cy="1968"/>
            </a:xfrm>
          </p:grpSpPr>
          <p:grpSp>
            <p:nvGrpSpPr>
              <p:cNvPr id="16398" name="Group 10"/>
              <p:cNvGrpSpPr>
                <a:grpSpLocks/>
              </p:cNvGrpSpPr>
              <p:nvPr/>
            </p:nvGrpSpPr>
            <p:grpSpPr bwMode="auto">
              <a:xfrm>
                <a:off x="144" y="2256"/>
                <a:ext cx="2880" cy="1968"/>
                <a:chOff x="144" y="2256"/>
                <a:chExt cx="2880" cy="1968"/>
              </a:xfrm>
            </p:grpSpPr>
            <p:sp>
              <p:nvSpPr>
                <p:cNvPr id="16400" name="Rectangle 11"/>
                <p:cNvSpPr>
                  <a:spLocks noChangeArrowheads="1"/>
                </p:cNvSpPr>
                <p:nvPr/>
              </p:nvSpPr>
              <p:spPr bwMode="auto">
                <a:xfrm>
                  <a:off x="144" y="2256"/>
                  <a:ext cx="2880" cy="19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graphicFrame>
              <p:nvGraphicFramePr>
                <p:cNvPr id="16401" name="Object 12"/>
                <p:cNvGraphicFramePr>
                  <a:graphicFrameLocks noChangeAspect="1"/>
                </p:cNvGraphicFramePr>
                <p:nvPr/>
              </p:nvGraphicFramePr>
              <p:xfrm>
                <a:off x="302" y="2421"/>
                <a:ext cx="2088" cy="164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4674" r:id="rId5" imgW="5448300" imgH="3400425" progId="">
                        <p:embed/>
                      </p:oleObj>
                    </mc:Choice>
                    <mc:Fallback>
                      <p:oleObj r:id="rId5" imgW="5448300" imgH="3400425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 l="5028" t="8054" r="28487" b="8054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2" y="2421"/>
                              <a:ext cx="2088" cy="1645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6402" name="Group 13"/>
                <p:cNvGrpSpPr>
                  <a:grpSpLocks/>
                </p:cNvGrpSpPr>
                <p:nvPr/>
              </p:nvGrpSpPr>
              <p:grpSpPr bwMode="auto">
                <a:xfrm>
                  <a:off x="2352" y="2688"/>
                  <a:ext cx="624" cy="1216"/>
                  <a:chOff x="2496" y="912"/>
                  <a:chExt cx="624" cy="1216"/>
                </a:xfrm>
              </p:grpSpPr>
              <p:graphicFrame>
                <p:nvGraphicFramePr>
                  <p:cNvPr id="16403" name="Object 14"/>
                  <p:cNvGraphicFramePr>
                    <a:graphicFrameLocks noChangeAspect="1"/>
                  </p:cNvGraphicFramePr>
                  <p:nvPr/>
                </p:nvGraphicFramePr>
                <p:xfrm>
                  <a:off x="2496" y="912"/>
                  <a:ext cx="374" cy="121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4675" r:id="rId7" imgW="5448300" imgH="3400425" progId="">
                          <p:embed/>
                        </p:oleObj>
                      </mc:Choice>
                      <mc:Fallback>
                        <p:oleObj r:id="rId7" imgW="5448300" imgH="3400425" progId="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 l="73730" r="15416" b="42955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496" y="912"/>
                                <a:ext cx="374" cy="1216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12700">
                                    <a:solidFill>
                                      <a:schemeClr val="tx1"/>
                                    </a:solidFill>
                                    <a:miter lim="800000"/>
                                    <a:headEnd type="none" w="sm" len="sm"/>
                                    <a:tailEnd type="none" w="sm" len="sm"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16404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88" y="912"/>
                    <a:ext cx="432" cy="121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SzPct val="70000"/>
                      <a:buFont typeface="Wingdings" pitchFamily="2" charset="2"/>
                      <a:buChar char="¢"/>
                      <a:defRPr sz="3000">
                        <a:solidFill>
                          <a:schemeClr val="tx2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itchFamily="2" charset="2"/>
                      <a:buChar char="l"/>
                      <a:defRPr sz="2800">
                        <a:solidFill>
                          <a:schemeClr val="tx2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sz="2400">
                        <a:solidFill>
                          <a:schemeClr val="tx2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Char char="•"/>
                      <a:defRPr sz="2000">
                        <a:solidFill>
                          <a:schemeClr val="tx2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2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2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2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2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2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en-GB" altLang="en-US" sz="1200">
                        <a:solidFill>
                          <a:srgbClr val="000000"/>
                        </a:solidFill>
                      </a:rPr>
                      <a:t>&lt;0.5</a:t>
                    </a:r>
                  </a:p>
                  <a:p>
                    <a:pPr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en-GB" altLang="en-US" sz="1200">
                        <a:solidFill>
                          <a:srgbClr val="000000"/>
                        </a:solidFill>
                      </a:rPr>
                      <a:t>0.5-0.7</a:t>
                    </a:r>
                  </a:p>
                  <a:p>
                    <a:pPr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en-GB" altLang="en-US" sz="1200">
                        <a:solidFill>
                          <a:srgbClr val="000000"/>
                        </a:solidFill>
                      </a:rPr>
                      <a:t>0.7-0.9</a:t>
                    </a:r>
                  </a:p>
                  <a:p>
                    <a:pPr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en-GB" altLang="en-US" sz="1200">
                        <a:solidFill>
                          <a:srgbClr val="000000"/>
                        </a:solidFill>
                      </a:rPr>
                      <a:t>0.9-1.1</a:t>
                    </a:r>
                  </a:p>
                  <a:p>
                    <a:pPr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en-GB" altLang="en-US" sz="1200">
                        <a:solidFill>
                          <a:srgbClr val="000000"/>
                        </a:solidFill>
                      </a:rPr>
                      <a:t>1.1-1.4</a:t>
                    </a:r>
                  </a:p>
                  <a:p>
                    <a:pPr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en-GB" altLang="en-US" sz="1200">
                        <a:solidFill>
                          <a:srgbClr val="000000"/>
                        </a:solidFill>
                      </a:rPr>
                      <a:t>1.4-2.0</a:t>
                    </a:r>
                  </a:p>
                  <a:p>
                    <a:pPr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en-GB" altLang="en-US" sz="1200">
                        <a:solidFill>
                          <a:srgbClr val="000000"/>
                        </a:solidFill>
                      </a:rPr>
                      <a:t>&gt;2.0</a:t>
                    </a:r>
                  </a:p>
                </p:txBody>
              </p:sp>
            </p:grpSp>
          </p:grpSp>
          <p:sp>
            <p:nvSpPr>
              <p:cNvPr id="16399" name="Text Box 16"/>
              <p:cNvSpPr txBox="1">
                <a:spLocks noChangeArrowheads="1"/>
              </p:cNvSpPr>
              <p:nvPr/>
            </p:nvSpPr>
            <p:spPr bwMode="auto">
              <a:xfrm>
                <a:off x="2592" y="2544"/>
                <a:ext cx="288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¢"/>
                  <a:defRPr sz="30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l"/>
                  <a:defRPr sz="28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GB" altLang="en-US" sz="1200">
                    <a:solidFill>
                      <a:srgbClr val="000000"/>
                    </a:solidFill>
                  </a:rPr>
                  <a:t>RR</a:t>
                </a:r>
                <a:endParaRPr lang="en-GB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6397" name="Text Box 17"/>
            <p:cNvSpPr txBox="1">
              <a:spLocks noChangeArrowheads="1"/>
            </p:cNvSpPr>
            <p:nvPr/>
          </p:nvSpPr>
          <p:spPr bwMode="auto">
            <a:xfrm>
              <a:off x="-80" y="1643"/>
              <a:ext cx="294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¢"/>
                <a:defRPr sz="30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  <a:latin typeface="Arial Unicode MS" pitchFamily="34" charset="-128"/>
                </a:rPr>
                <a:t>Childhood leukaemia, London 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  <a:latin typeface="Arial Unicode MS" pitchFamily="34" charset="-128"/>
                </a:rPr>
                <a:t>                     (SMR)</a:t>
              </a:r>
            </a:p>
          </p:txBody>
        </p:sp>
      </p:grpSp>
      <p:sp>
        <p:nvSpPr>
          <p:cNvPr id="16395" name="TextBox 19"/>
          <p:cNvSpPr txBox="1">
            <a:spLocks noChangeArrowheads="1"/>
          </p:cNvSpPr>
          <p:nvPr/>
        </p:nvSpPr>
        <p:spPr bwMode="auto">
          <a:xfrm>
            <a:off x="250825" y="5661248"/>
            <a:ext cx="2711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SASHU Best et al, 2001 </a:t>
            </a:r>
          </a:p>
        </p:txBody>
      </p:sp>
    </p:spTree>
    <p:extLst>
      <p:ext uri="{BB962C8B-B14F-4D97-AF65-F5344CB8AC3E}">
        <p14:creationId xmlns:p14="http://schemas.microsoft.com/office/powerpoint/2010/main" val="18327263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ew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000768"/>
            <a:ext cx="1942454" cy="7089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86617"/>
            <a:ext cx="87154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 smtClean="0">
                <a:latin typeface="Arial" pitchFamily="34" charset="0"/>
                <a:cs typeface="Arial" pitchFamily="34" charset="0"/>
              </a:rPr>
              <a:t>Environment and Health Atlas 2014</a:t>
            </a:r>
          </a:p>
          <a:p>
            <a:pPr algn="l"/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Smoothed Relative Risk of male lung </a:t>
            </a:r>
          </a:p>
          <a:p>
            <a:pPr algn="l"/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cancer incidence adjusted for age and deprivation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6133" y="1412776"/>
            <a:ext cx="40005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Ward-level maps 1985-2009</a:t>
            </a:r>
          </a:p>
          <a:p>
            <a:pPr marL="176213" indent="-176213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Male/female separately</a:t>
            </a:r>
          </a:p>
          <a:p>
            <a:pPr marL="176213" indent="-176213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Chloropleth maps </a:t>
            </a:r>
          </a:p>
          <a:p>
            <a:pPr marL="176213" indent="-176213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GB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moothing included systematically : </a:t>
            </a:r>
            <a:r>
              <a:rPr lang="en-GB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local</a:t>
            </a:r>
            <a:r>
              <a:rPr lang="en-GB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using spatial neighbours and </a:t>
            </a:r>
            <a:r>
              <a:rPr lang="en-GB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global</a:t>
            </a:r>
          </a:p>
          <a:p>
            <a:pPr marL="176213" indent="-176213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bi-polar scheme is used as risks are below or above average.</a:t>
            </a:r>
          </a:p>
          <a:p>
            <a:pPr marL="176213" indent="-176213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Each </a:t>
            </a:r>
            <a:r>
              <a:rPr lang="en-GB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GB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ealth outcome use </a:t>
            </a:r>
            <a:r>
              <a:rPr lang="en-GB" sz="2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same</a:t>
            </a:r>
            <a:r>
              <a:rPr lang="en-GB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nine point scale. Each increment represents 12% increase in the log RR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57298"/>
            <a:ext cx="3611152" cy="4638081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672" y="6002172"/>
            <a:ext cx="2952328" cy="75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3211716" y="6105490"/>
            <a:ext cx="2944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+mn-lt"/>
              </a:rPr>
              <a:t>Slide by courtesy of </a:t>
            </a:r>
          </a:p>
          <a:p>
            <a:r>
              <a:rPr lang="en-GB" sz="2000" dirty="0" smtClean="0">
                <a:latin typeface="+mn-lt"/>
              </a:rPr>
              <a:t>Anna </a:t>
            </a:r>
            <a:r>
              <a:rPr lang="en-GB" sz="2000" dirty="0" err="1" smtClean="0">
                <a:latin typeface="+mn-lt"/>
              </a:rPr>
              <a:t>Hansell</a:t>
            </a:r>
            <a:r>
              <a:rPr lang="en-GB" sz="2000" dirty="0" smtClean="0">
                <a:latin typeface="+mn-lt"/>
              </a:rPr>
              <a:t>, SASHU</a:t>
            </a:r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0976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6363"/>
            <a:ext cx="8382000" cy="5211762"/>
          </a:xfrm>
        </p:spPr>
        <p:txBody>
          <a:bodyPr/>
          <a:lstStyle/>
          <a:p>
            <a:r>
              <a:rPr lang="en-GB" sz="2400" dirty="0" smtClean="0"/>
              <a:t>Examine </a:t>
            </a:r>
            <a:r>
              <a:rPr lang="en-GB" sz="2400" dirty="0"/>
              <a:t>geographical associations between health outcomes and </a:t>
            </a:r>
            <a:r>
              <a:rPr lang="en-GB" sz="2400" dirty="0" smtClean="0"/>
              <a:t>“environmental” </a:t>
            </a:r>
            <a:r>
              <a:rPr lang="en-GB" sz="2400" dirty="0"/>
              <a:t>exposure using variables defined on “</a:t>
            </a:r>
            <a:r>
              <a:rPr lang="en-GB" sz="2400" dirty="0" smtClean="0"/>
              <a:t>groups”</a:t>
            </a:r>
          </a:p>
          <a:p>
            <a:r>
              <a:rPr lang="en-GB" sz="2400" dirty="0" smtClean="0"/>
              <a:t>Also known as </a:t>
            </a:r>
            <a:r>
              <a:rPr lang="en-GB" sz="2400" i="1" dirty="0" smtClean="0">
                <a:solidFill>
                  <a:srgbClr val="FF0000"/>
                </a:solidFill>
              </a:rPr>
              <a:t>ecological regression </a:t>
            </a:r>
            <a:r>
              <a:rPr lang="en-GB" sz="2400" dirty="0" smtClean="0"/>
              <a:t>studies</a:t>
            </a:r>
            <a:endParaRPr lang="en-GB" sz="2400" dirty="0"/>
          </a:p>
          <a:p>
            <a:r>
              <a:rPr lang="en-GB" sz="2400" dirty="0"/>
              <a:t>Exploits </a:t>
            </a:r>
            <a:r>
              <a:rPr lang="en-GB" sz="2400" dirty="0" smtClean="0"/>
              <a:t>natural </a:t>
            </a:r>
            <a:r>
              <a:rPr lang="en-GB" sz="2400" dirty="0"/>
              <a:t>contrasts in </a:t>
            </a:r>
            <a:r>
              <a:rPr lang="en-GB" sz="2400" dirty="0" smtClean="0"/>
              <a:t>exposure </a:t>
            </a:r>
          </a:p>
          <a:p>
            <a:pPr lvl="1"/>
            <a:r>
              <a:rPr lang="en-GB" sz="2400" dirty="0"/>
              <a:t>Air pollution, </a:t>
            </a:r>
            <a:r>
              <a:rPr lang="en-GB" sz="2400" dirty="0" smtClean="0"/>
              <a:t>noise, EMF</a:t>
            </a:r>
            <a:endParaRPr lang="en-GB" sz="2400" dirty="0"/>
          </a:p>
          <a:p>
            <a:pPr lvl="1"/>
            <a:r>
              <a:rPr lang="en-GB" sz="2400" dirty="0"/>
              <a:t>Socioeconomic and demographic </a:t>
            </a:r>
            <a:r>
              <a:rPr lang="en-GB" sz="2400" dirty="0" smtClean="0"/>
              <a:t>factors</a:t>
            </a:r>
          </a:p>
          <a:p>
            <a:pPr marL="57150" indent="0">
              <a:buNone/>
            </a:pPr>
            <a:r>
              <a:rPr lang="en-GB" sz="2400" dirty="0" smtClean="0"/>
              <a:t>for investigating aetiological or public health questions</a:t>
            </a:r>
          </a:p>
          <a:p>
            <a:r>
              <a:rPr lang="en-GB" sz="2400" dirty="0"/>
              <a:t>Can be performed around a “point source</a:t>
            </a:r>
            <a:r>
              <a:rPr lang="en-GB" sz="2400" dirty="0" smtClean="0"/>
              <a:t>”</a:t>
            </a:r>
          </a:p>
          <a:p>
            <a:pPr lvl="1"/>
            <a:r>
              <a:rPr lang="en-GB" sz="2400" dirty="0" smtClean="0"/>
              <a:t>Am I at risk if I live near X?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6" y="116632"/>
            <a:ext cx="8229600" cy="1143000"/>
          </a:xfrm>
        </p:spPr>
        <p:txBody>
          <a:bodyPr/>
          <a:lstStyle/>
          <a:p>
            <a:r>
              <a:rPr lang="en-GB" sz="3200" dirty="0" smtClean="0"/>
              <a:t>III- Geographical correlation</a:t>
            </a:r>
            <a:br>
              <a:rPr lang="en-GB" sz="3200" dirty="0" smtClean="0"/>
            </a:br>
            <a:r>
              <a:rPr lang="en-GB" sz="3200" dirty="0" smtClean="0"/>
              <a:t> studies</a:t>
            </a:r>
            <a:endParaRPr lang="en-US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6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446300"/>
              </p:ext>
            </p:extLst>
          </p:nvPr>
        </p:nvGraphicFramePr>
        <p:xfrm>
          <a:off x="76091" y="-25334"/>
          <a:ext cx="9067800" cy="678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" name="Bitmap Image" r:id="rId3" imgW="3867528" imgH="4381515" progId="PBrush">
                  <p:embed/>
                </p:oleObj>
              </mc:Choice>
              <mc:Fallback>
                <p:oleObj name="Bitmap Image" r:id="rId3" imgW="3867528" imgH="4381515" progId="PBrush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91" y="-25334"/>
                        <a:ext cx="9067800" cy="678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5318125" y="136525"/>
            <a:ext cx="15668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6157913" y="1585913"/>
            <a:ext cx="15351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US" altLang="ja-JP" sz="2000">
                <a:ea typeface="ＭＳ ゴシック" pitchFamily="49" charset="-128"/>
              </a:rPr>
              <a:t>Jinzu River</a:t>
            </a:r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6767513" y="3490913"/>
            <a:ext cx="19034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US" altLang="ja-JP" sz="2000">
                <a:ea typeface="ＭＳ ゴシック" pitchFamily="49" charset="-128"/>
              </a:rPr>
              <a:t>Kumano River</a:t>
            </a:r>
          </a:p>
        </p:txBody>
      </p:sp>
      <p:sp>
        <p:nvSpPr>
          <p:cNvPr id="110601" name="Line 9"/>
          <p:cNvSpPr>
            <a:spLocks noChangeShapeType="1"/>
          </p:cNvSpPr>
          <p:nvPr/>
        </p:nvSpPr>
        <p:spPr bwMode="auto">
          <a:xfrm>
            <a:off x="6096000" y="5397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0602" name="Line 10"/>
          <p:cNvSpPr>
            <a:spLocks noChangeShapeType="1"/>
          </p:cNvSpPr>
          <p:nvPr/>
        </p:nvSpPr>
        <p:spPr bwMode="auto">
          <a:xfrm>
            <a:off x="5873750" y="1752600"/>
            <a:ext cx="2921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0603" name="Line 11"/>
          <p:cNvSpPr>
            <a:spLocks noChangeShapeType="1"/>
          </p:cNvSpPr>
          <p:nvPr/>
        </p:nvSpPr>
        <p:spPr bwMode="auto">
          <a:xfrm flipH="1">
            <a:off x="6470650" y="3740150"/>
            <a:ext cx="2413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0604" name="Line 12"/>
          <p:cNvSpPr>
            <a:spLocks noChangeShapeType="1"/>
          </p:cNvSpPr>
          <p:nvPr/>
        </p:nvSpPr>
        <p:spPr bwMode="auto">
          <a:xfrm>
            <a:off x="3054350" y="32766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0605" name="Rectangle 13"/>
          <p:cNvSpPr>
            <a:spLocks noChangeArrowheads="1"/>
          </p:cNvSpPr>
          <p:nvPr/>
        </p:nvSpPr>
        <p:spPr bwMode="auto">
          <a:xfrm>
            <a:off x="6183313" y="519113"/>
            <a:ext cx="23749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US" altLang="ja-JP" sz="2000">
                <a:ea typeface="ＭＳ ゴシック" pitchFamily="49" charset="-128"/>
              </a:rPr>
              <a:t>Sea of Japan</a:t>
            </a:r>
          </a:p>
        </p:txBody>
      </p:sp>
      <p:sp>
        <p:nvSpPr>
          <p:cNvPr id="110606" name="Rectangle 14"/>
          <p:cNvSpPr>
            <a:spLocks noChangeArrowheads="1"/>
          </p:cNvSpPr>
          <p:nvPr/>
        </p:nvSpPr>
        <p:spPr bwMode="auto">
          <a:xfrm>
            <a:off x="214313" y="938213"/>
            <a:ext cx="2971800" cy="161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US" altLang="ja-JP" sz="2000">
                <a:ea typeface="ＭＳ ゴシック" pitchFamily="49" charset="-128"/>
              </a:rPr>
              <a:t>Prevalence of itai-itai </a:t>
            </a:r>
          </a:p>
          <a:p>
            <a:pPr defTabSz="762000" eaLnBrk="0" hangingPunct="0"/>
            <a:r>
              <a:rPr lang="en-US" altLang="ja-JP" sz="2000">
                <a:ea typeface="ＭＳ ゴシック" pitchFamily="49" charset="-128"/>
              </a:rPr>
              <a:t>disease patients in the </a:t>
            </a:r>
          </a:p>
          <a:p>
            <a:pPr defTabSz="762000" eaLnBrk="0" hangingPunct="0"/>
            <a:r>
              <a:rPr lang="en-US" altLang="ja-JP" sz="2000">
                <a:ea typeface="ＭＳ ゴシック" pitchFamily="49" charset="-128"/>
              </a:rPr>
              <a:t>Jinzu River basin from </a:t>
            </a:r>
          </a:p>
          <a:p>
            <a:pPr defTabSz="762000" eaLnBrk="0" hangingPunct="0"/>
            <a:r>
              <a:rPr lang="en-US" altLang="ja-JP" sz="2000">
                <a:ea typeface="ＭＳ ゴシック" pitchFamily="49" charset="-128"/>
              </a:rPr>
              <a:t>1967 to 1993 </a:t>
            </a:r>
          </a:p>
          <a:p>
            <a:pPr defTabSz="762000" eaLnBrk="0" hangingPunct="0"/>
            <a:r>
              <a:rPr lang="en-US" altLang="ja-JP" sz="2000">
                <a:ea typeface="ＭＳ ゴシック" pitchFamily="49" charset="-128"/>
              </a:rPr>
              <a:t>(per1000 person)</a:t>
            </a:r>
          </a:p>
        </p:txBody>
      </p:sp>
      <p:graphicFrame>
        <p:nvGraphicFramePr>
          <p:cNvPr id="110607" name="Object 15"/>
          <p:cNvGraphicFramePr>
            <a:graphicFrameLocks noChangeAspect="1"/>
          </p:cNvGraphicFramePr>
          <p:nvPr/>
        </p:nvGraphicFramePr>
        <p:xfrm>
          <a:off x="2590800" y="5105400"/>
          <a:ext cx="304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" name="Bitmap Image" r:id="rId5" imgW="304878" imgH="228614" progId="PBrush">
                  <p:embed/>
                </p:oleObj>
              </mc:Choice>
              <mc:Fallback>
                <p:oleObj name="Bitmap Image" r:id="rId5" imgW="304878" imgH="228614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105400"/>
                        <a:ext cx="304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608" name="Picture 16" descr="img0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90500" y="2686050"/>
            <a:ext cx="3170238" cy="2378075"/>
          </a:xfrm>
          <a:prstGeom prst="rect">
            <a:avLst/>
          </a:prstGeom>
          <a:noFill/>
        </p:spPr>
      </p:pic>
      <p:sp>
        <p:nvSpPr>
          <p:cNvPr id="110609" name="Text Box 17"/>
          <p:cNvSpPr txBox="1">
            <a:spLocks noChangeArrowheads="1"/>
          </p:cNvSpPr>
          <p:nvPr/>
        </p:nvSpPr>
        <p:spPr bwMode="auto">
          <a:xfrm>
            <a:off x="200025" y="0"/>
            <a:ext cx="7067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Striking geographical correlation pattern</a:t>
            </a:r>
            <a:endParaRPr lang="en-US" sz="2800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20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0" y="0"/>
          <a:ext cx="9067800" cy="678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" name="Bitmap Image" r:id="rId3" imgW="3800700" imgH="4285945" progId="PBrush">
                  <p:embed/>
                </p:oleObj>
              </mc:Choice>
              <mc:Fallback>
                <p:oleObj name="Bitmap Image" r:id="rId3" imgW="3800700" imgH="4285945" progId="PBrush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067800" cy="678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5237163" y="55563"/>
            <a:ext cx="22431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US" altLang="ja-JP" sz="2400">
                <a:ea typeface="ＭＳ ゴシック" pitchFamily="49" charset="-128"/>
              </a:rPr>
              <a:t>Sea of Japan</a:t>
            </a:r>
            <a:r>
              <a:rPr lang="en-US" altLang="ja-JP" sz="2400">
                <a:latin typeface="ＭＳ ゴシック" pitchFamily="49" charset="-128"/>
                <a:ea typeface="ＭＳ ゴシック" pitchFamily="49" charset="-128"/>
              </a:rPr>
              <a:t> </a:t>
            </a: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6303963" y="1427163"/>
            <a:ext cx="18065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US" altLang="ja-JP" sz="2400">
                <a:ea typeface="ＭＳ ゴシック" pitchFamily="49" charset="-128"/>
              </a:rPr>
              <a:t>Jinzu River</a:t>
            </a:r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6761163" y="3408363"/>
            <a:ext cx="22479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US" altLang="ja-JP" sz="2400">
                <a:ea typeface="ＭＳ ゴシック" pitchFamily="49" charset="-128"/>
              </a:rPr>
              <a:t>Kumano River</a:t>
            </a:r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1274763" y="3027363"/>
            <a:ext cx="14684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US" altLang="ja-JP" sz="2400">
                <a:ea typeface="ＭＳ ゴシック" pitchFamily="49" charset="-128"/>
              </a:rPr>
              <a:t>Ida River</a:t>
            </a:r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>
            <a:off x="6096000" y="5397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1626" name="Line 10"/>
          <p:cNvSpPr>
            <a:spLocks noChangeShapeType="1"/>
          </p:cNvSpPr>
          <p:nvPr/>
        </p:nvSpPr>
        <p:spPr bwMode="auto">
          <a:xfrm>
            <a:off x="5949950" y="1600200"/>
            <a:ext cx="3683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1627" name="Line 11"/>
          <p:cNvSpPr>
            <a:spLocks noChangeShapeType="1"/>
          </p:cNvSpPr>
          <p:nvPr/>
        </p:nvSpPr>
        <p:spPr bwMode="auto">
          <a:xfrm flipH="1">
            <a:off x="6546850" y="3663950"/>
            <a:ext cx="2413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1628" name="Line 12"/>
          <p:cNvSpPr>
            <a:spLocks noChangeShapeType="1"/>
          </p:cNvSpPr>
          <p:nvPr/>
        </p:nvSpPr>
        <p:spPr bwMode="auto">
          <a:xfrm>
            <a:off x="2825750" y="3276600"/>
            <a:ext cx="44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1629" name="Rectangle 13"/>
          <p:cNvSpPr>
            <a:spLocks noChangeArrowheads="1"/>
          </p:cNvSpPr>
          <p:nvPr/>
        </p:nvSpPr>
        <p:spPr bwMode="auto">
          <a:xfrm>
            <a:off x="207963" y="131763"/>
            <a:ext cx="4310062" cy="154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US" altLang="ja-JP" sz="2400">
                <a:ea typeface="ＭＳ ゴシック" pitchFamily="49" charset="-128"/>
              </a:rPr>
              <a:t>Distribution of rice cadmium</a:t>
            </a:r>
          </a:p>
          <a:p>
            <a:pPr defTabSz="762000" eaLnBrk="0" hangingPunct="0"/>
            <a:r>
              <a:rPr lang="en-US" altLang="ja-JP" sz="2400">
                <a:ea typeface="ＭＳ ゴシック" pitchFamily="49" charset="-128"/>
              </a:rPr>
              <a:t>concentration in the Jinzu</a:t>
            </a:r>
          </a:p>
          <a:p>
            <a:pPr defTabSz="762000" eaLnBrk="0" hangingPunct="0"/>
            <a:r>
              <a:rPr lang="en-US" altLang="ja-JP" sz="2400">
                <a:ea typeface="ＭＳ ゴシック" pitchFamily="49" charset="-128"/>
              </a:rPr>
              <a:t>River basin from 1971 to</a:t>
            </a:r>
          </a:p>
          <a:p>
            <a:pPr defTabSz="762000" eaLnBrk="0" hangingPunct="0"/>
            <a:r>
              <a:rPr lang="en-US" altLang="ja-JP" sz="2400">
                <a:ea typeface="ＭＳ ゴシック" pitchFamily="49" charset="-128"/>
              </a:rPr>
              <a:t>1974 </a:t>
            </a:r>
            <a:r>
              <a:rPr lang="en-US" altLang="ja-JP">
                <a:ea typeface="ＭＳ ゴシック" pitchFamily="49" charset="-128"/>
              </a:rPr>
              <a:t>(Toyama Prefecture)</a:t>
            </a:r>
          </a:p>
        </p:txBody>
      </p:sp>
      <p:sp>
        <p:nvSpPr>
          <p:cNvPr id="111630" name="Text Box 14"/>
          <p:cNvSpPr txBox="1">
            <a:spLocks noChangeArrowheads="1"/>
          </p:cNvSpPr>
          <p:nvPr/>
        </p:nvSpPr>
        <p:spPr bwMode="auto">
          <a:xfrm>
            <a:off x="1295400" y="4852988"/>
            <a:ext cx="6778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 eaLnBrk="0" hangingPunct="0"/>
            <a:r>
              <a:rPr lang="en-US" altLang="ja-JP" sz="2000" b="0">
                <a:ea typeface="ＭＳ ゴシック" pitchFamily="49" charset="-128"/>
              </a:rPr>
              <a:t>ppm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7696200" cy="1295400"/>
          </a:xfrm>
        </p:spPr>
        <p:txBody>
          <a:bodyPr/>
          <a:lstStyle/>
          <a:p>
            <a:r>
              <a:rPr lang="en-GB" sz="2800" dirty="0"/>
              <a:t>Ecological study of Childhood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Leukaemia </a:t>
            </a:r>
            <a:r>
              <a:rPr lang="en-GB" sz="2800" dirty="0"/>
              <a:t>and Benzene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exposure </a:t>
            </a:r>
            <a:r>
              <a:rPr lang="en-GB" sz="2800" dirty="0"/>
              <a:t>related to traffic</a:t>
            </a:r>
            <a:endParaRPr lang="en-US" sz="2800" dirty="0"/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556792"/>
            <a:ext cx="9144000" cy="4906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/>
              <a:t>Benzene is a recognized carcinogen at moderate to high doses (IARC, 1981) 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 </a:t>
            </a:r>
            <a:r>
              <a:rPr lang="en-GB" sz="2400" dirty="0" smtClean="0"/>
              <a:t>Study addressed concerns </a:t>
            </a:r>
            <a:r>
              <a:rPr lang="en-GB" sz="2400" dirty="0"/>
              <a:t>that </a:t>
            </a:r>
            <a:r>
              <a:rPr lang="en-GB" sz="2400" dirty="0">
                <a:solidFill>
                  <a:srgbClr val="FF0000"/>
                </a:solidFill>
              </a:rPr>
              <a:t>low dose exposure to environmental benzene</a:t>
            </a:r>
            <a:r>
              <a:rPr lang="en-GB" sz="2400" dirty="0"/>
              <a:t> may increase </a:t>
            </a:r>
            <a:r>
              <a:rPr lang="en-GB" sz="2400" dirty="0">
                <a:solidFill>
                  <a:srgbClr val="FF0000"/>
                </a:solidFill>
              </a:rPr>
              <a:t>risk of leukaemia</a:t>
            </a:r>
            <a:r>
              <a:rPr lang="en-GB" sz="2400" dirty="0"/>
              <a:t> in vulnerable groups, e.g. children 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Geographical study by Best et al (2001):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872 wards in </a:t>
            </a:r>
            <a:r>
              <a:rPr lang="en-GB" sz="2400" dirty="0" smtClean="0"/>
              <a:t>London</a:t>
            </a:r>
            <a:endParaRPr lang="en-GB" sz="2400" dirty="0"/>
          </a:p>
          <a:p>
            <a:pPr lvl="1">
              <a:lnSpc>
                <a:spcPct val="90000"/>
              </a:lnSpc>
            </a:pPr>
            <a:r>
              <a:rPr lang="en-GB" sz="2400" dirty="0"/>
              <a:t>734 leukaemia cases in children </a:t>
            </a:r>
            <a:r>
              <a:rPr lang="en-GB" sz="2400" dirty="0" smtClean="0"/>
              <a:t>0-15 </a:t>
            </a:r>
            <a:r>
              <a:rPr lang="en-GB" sz="2400" dirty="0" err="1" smtClean="0"/>
              <a:t>yrs</a:t>
            </a:r>
            <a:r>
              <a:rPr lang="en-GB" sz="2400" dirty="0"/>
              <a:t>, </a:t>
            </a:r>
            <a:r>
              <a:rPr lang="en-GB" sz="2400" dirty="0" smtClean="0"/>
              <a:t>85-96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dirty="0"/>
              <a:t> Benzene emissions from outdoor sources on 1km </a:t>
            </a:r>
            <a:r>
              <a:rPr lang="en-GB" sz="2400" dirty="0" smtClean="0"/>
              <a:t>grid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Model: A regression of </a:t>
            </a:r>
            <a:r>
              <a:rPr lang="en-GB" sz="2400" dirty="0" smtClean="0">
                <a:solidFill>
                  <a:srgbClr val="FF0000"/>
                </a:solidFill>
              </a:rPr>
              <a:t>log</a:t>
            </a:r>
            <a:r>
              <a:rPr lang="en-GB" sz="2400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el-GR" sz="2400" dirty="0" smtClean="0">
                <a:solidFill>
                  <a:srgbClr val="FF0000"/>
                </a:solidFill>
                <a:cs typeface="Times New Roman"/>
              </a:rPr>
              <a:t>θ</a:t>
            </a:r>
            <a:r>
              <a:rPr lang="en-GB" sz="2400" baseline="-25000" dirty="0" smtClean="0">
                <a:solidFill>
                  <a:srgbClr val="FF0000"/>
                </a:solidFill>
                <a:cs typeface="Times New Roman"/>
              </a:rPr>
              <a:t>i </a:t>
            </a:r>
            <a:r>
              <a:rPr lang="en-GB" sz="2400" dirty="0" smtClean="0">
                <a:solidFill>
                  <a:srgbClr val="FF0000"/>
                </a:solidFill>
                <a:cs typeface="Times New Roman"/>
              </a:rPr>
              <a:t>on the average benzene emission X</a:t>
            </a:r>
            <a:r>
              <a:rPr lang="en-GB" sz="2000" dirty="0" smtClean="0">
                <a:solidFill>
                  <a:srgbClr val="FF0000"/>
                </a:solidFill>
                <a:cs typeface="Times New Roman"/>
              </a:rPr>
              <a:t>i</a:t>
            </a:r>
            <a:r>
              <a:rPr lang="en-GB" sz="2400" dirty="0" smtClean="0">
                <a:cs typeface="Times New Roman"/>
              </a:rPr>
              <a:t> in each ward i is included within the smoothing model (global </a:t>
            </a:r>
            <a:r>
              <a:rPr lang="el-GR" altLang="en-US" sz="2400" dirty="0">
                <a:solidFill>
                  <a:srgbClr val="000000"/>
                </a:solidFill>
                <a:cs typeface="Times New Roman"/>
              </a:rPr>
              <a:t>ψ</a:t>
            </a:r>
            <a:r>
              <a:rPr lang="en-GB" altLang="en-US" sz="2400" dirty="0" err="1" smtClean="0">
                <a:solidFill>
                  <a:srgbClr val="000000"/>
                </a:solidFill>
                <a:cs typeface="Times New Roman"/>
              </a:rPr>
              <a:t>i</a:t>
            </a:r>
            <a:r>
              <a:rPr lang="en-GB" sz="2400" dirty="0" err="1" smtClean="0">
                <a:cs typeface="Times New Roman"/>
              </a:rPr>
              <a:t>+spatial</a:t>
            </a:r>
            <a:r>
              <a:rPr lang="en-GB" sz="2400" dirty="0" smtClean="0">
                <a:cs typeface="Times New Roman"/>
              </a:rPr>
              <a:t> random effects </a:t>
            </a:r>
            <a:r>
              <a:rPr lang="el-GR" altLang="en-US" sz="2400" dirty="0">
                <a:solidFill>
                  <a:schemeClr val="tx2"/>
                </a:solidFill>
              </a:rPr>
              <a:t>φ</a:t>
            </a:r>
            <a:r>
              <a:rPr lang="en-US" altLang="en-US" sz="2000" dirty="0" smtClean="0">
                <a:solidFill>
                  <a:schemeClr val="tx2"/>
                </a:solidFill>
              </a:rPr>
              <a:t>i</a:t>
            </a:r>
            <a:r>
              <a:rPr lang="en-US" altLang="en-US" sz="2400" dirty="0" smtClean="0">
                <a:solidFill>
                  <a:schemeClr val="tx2"/>
                </a:solidFill>
              </a:rPr>
              <a:t>)</a:t>
            </a:r>
            <a:endParaRPr lang="en-GB" sz="2400" dirty="0" smtClean="0">
              <a:cs typeface="Times New Roman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altLang="en-US" sz="2400" dirty="0" smtClean="0">
                <a:solidFill>
                  <a:schemeClr val="tx2"/>
                </a:solidFill>
              </a:rPr>
              <a:t>		log (</a:t>
            </a:r>
            <a:r>
              <a:rPr lang="el-GR" altLang="en-US" sz="2400" dirty="0" smtClean="0">
                <a:solidFill>
                  <a:schemeClr val="tx2"/>
                </a:solidFill>
                <a:cs typeface="Times New Roman"/>
              </a:rPr>
              <a:t>θ</a:t>
            </a:r>
            <a:r>
              <a:rPr lang="en-GB" altLang="en-US" sz="2400" baseline="-25000" dirty="0" smtClean="0">
                <a:solidFill>
                  <a:schemeClr val="tx2"/>
                </a:solidFill>
              </a:rPr>
              <a:t>i </a:t>
            </a:r>
            <a:r>
              <a:rPr lang="en-GB" altLang="en-US" sz="2400" dirty="0" smtClean="0">
                <a:solidFill>
                  <a:schemeClr val="tx2"/>
                </a:solidFill>
              </a:rPr>
              <a:t>) = </a:t>
            </a:r>
            <a:r>
              <a:rPr lang="el-GR" altLang="en-US" sz="2400" dirty="0" smtClean="0">
                <a:solidFill>
                  <a:schemeClr val="tx2"/>
                </a:solidFill>
              </a:rPr>
              <a:t>β</a:t>
            </a:r>
            <a:r>
              <a:rPr lang="en-US" altLang="en-US" sz="2400" dirty="0" smtClean="0">
                <a:solidFill>
                  <a:schemeClr val="tx2"/>
                </a:solidFill>
              </a:rPr>
              <a:t>0 +</a:t>
            </a:r>
            <a:r>
              <a:rPr lang="en-GB" sz="2400" dirty="0" smtClean="0">
                <a:cs typeface="Times New Roman"/>
              </a:rPr>
              <a:t> </a:t>
            </a:r>
            <a:r>
              <a:rPr lang="el-GR" altLang="en-US" sz="2400" dirty="0" smtClean="0">
                <a:solidFill>
                  <a:schemeClr val="tx2"/>
                </a:solidFill>
              </a:rPr>
              <a:t>β</a:t>
            </a:r>
            <a:r>
              <a:rPr lang="en-US" altLang="en-US" sz="2400" dirty="0">
                <a:solidFill>
                  <a:schemeClr val="tx2"/>
                </a:solidFill>
              </a:rPr>
              <a:t>x</a:t>
            </a:r>
            <a:r>
              <a:rPr lang="en-US" altLang="en-US" sz="2400" dirty="0" smtClean="0">
                <a:solidFill>
                  <a:schemeClr val="tx2"/>
                </a:solidFill>
              </a:rPr>
              <a:t> Xi </a:t>
            </a:r>
            <a:r>
              <a:rPr lang="en-GB" sz="2400" dirty="0" smtClean="0">
                <a:cs typeface="Times New Roman"/>
              </a:rPr>
              <a:t>+</a:t>
            </a:r>
            <a:r>
              <a:rPr lang="en-US" altLang="en-US" sz="2400" dirty="0" smtClean="0">
                <a:solidFill>
                  <a:schemeClr val="tx2"/>
                </a:solidFill>
              </a:rPr>
              <a:t> </a:t>
            </a:r>
            <a:r>
              <a:rPr lang="el-GR" altLang="en-US" sz="2400" dirty="0">
                <a:solidFill>
                  <a:schemeClr val="tx2"/>
                </a:solidFill>
                <a:cs typeface="Times New Roman"/>
              </a:rPr>
              <a:t>ψ</a:t>
            </a:r>
            <a:r>
              <a:rPr lang="en-GB" altLang="en-US" sz="2400" dirty="0">
                <a:solidFill>
                  <a:schemeClr val="tx2"/>
                </a:solidFill>
                <a:cs typeface="Times New Roman"/>
              </a:rPr>
              <a:t>i </a:t>
            </a:r>
            <a:r>
              <a:rPr lang="en-GB" altLang="en-US" sz="2400" dirty="0" smtClean="0">
                <a:solidFill>
                  <a:schemeClr val="tx2"/>
                </a:solidFill>
                <a:cs typeface="Times New Roman"/>
              </a:rPr>
              <a:t>+ </a:t>
            </a:r>
            <a:r>
              <a:rPr lang="el-GR" altLang="en-US" sz="2400" dirty="0" smtClean="0">
                <a:solidFill>
                  <a:schemeClr val="tx2"/>
                </a:solidFill>
              </a:rPr>
              <a:t>φ</a:t>
            </a:r>
            <a:r>
              <a:rPr lang="en-US" altLang="en-US" sz="2400" dirty="0" smtClean="0">
                <a:solidFill>
                  <a:schemeClr val="tx2"/>
                </a:solidFill>
              </a:rPr>
              <a:t>i</a:t>
            </a:r>
            <a:endParaRPr lang="en-GB" sz="2400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4" name="Picture 4"/>
          <p:cNvPicPr>
            <a:picLocks noChangeAspect="1" noChangeArrowheads="1"/>
          </p:cNvPicPr>
          <p:nvPr/>
        </p:nvPicPr>
        <p:blipFill>
          <a:blip r:embed="rId3" cstate="print"/>
          <a:srcRect l="5223" r="-13390" b="46695"/>
          <a:stretch>
            <a:fillRect/>
          </a:stretch>
        </p:blipFill>
        <p:spPr bwMode="auto">
          <a:xfrm>
            <a:off x="63500" y="220663"/>
            <a:ext cx="9271000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011613" y="614363"/>
            <a:ext cx="4800600" cy="3124200"/>
            <a:chOff x="0" y="2256"/>
            <a:chExt cx="3024" cy="1968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2256"/>
              <a:ext cx="3024" cy="1968"/>
              <a:chOff x="144" y="2256"/>
              <a:chExt cx="2880" cy="1968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144" y="2256"/>
                <a:ext cx="2880" cy="1968"/>
                <a:chOff x="144" y="2256"/>
                <a:chExt cx="2880" cy="1968"/>
              </a:xfrm>
            </p:grpSpPr>
            <p:sp>
              <p:nvSpPr>
                <p:cNvPr id="281608" name="Rectangle 8"/>
                <p:cNvSpPr>
                  <a:spLocks noChangeArrowheads="1"/>
                </p:cNvSpPr>
                <p:nvPr/>
              </p:nvSpPr>
              <p:spPr bwMode="auto">
                <a:xfrm>
                  <a:off x="144" y="2256"/>
                  <a:ext cx="2880" cy="1968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aphicFrame>
              <p:nvGraphicFramePr>
                <p:cNvPr id="281609" name="Object 9"/>
                <p:cNvGraphicFramePr>
                  <a:graphicFrameLocks noChangeAspect="1"/>
                </p:cNvGraphicFramePr>
                <p:nvPr/>
              </p:nvGraphicFramePr>
              <p:xfrm>
                <a:off x="302" y="2421"/>
                <a:ext cx="2088" cy="164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554" r:id="rId4" imgW="5456880" imgH="3405960" progId="">
                        <p:embed/>
                      </p:oleObj>
                    </mc:Choice>
                    <mc:Fallback>
                      <p:oleObj r:id="rId4" imgW="5456880" imgH="3405960" progId="">
                        <p:embed/>
                        <p:pic>
                          <p:nvPicPr>
                            <p:cNvPr id="0" name="Picture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 l="5028" t="8054" r="28487" b="8054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2" y="2421"/>
                              <a:ext cx="2088" cy="1645"/>
                            </a:xfrm>
                            <a:prstGeom prst="rect">
                              <a:avLst/>
                            </a:prstGeom>
                            <a:solidFill>
                              <a:srgbClr val="0000FF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rgbClr val="FFFFFF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2352" y="2688"/>
                  <a:ext cx="624" cy="1216"/>
                  <a:chOff x="2496" y="912"/>
                  <a:chExt cx="624" cy="1216"/>
                </a:xfrm>
              </p:grpSpPr>
              <p:graphicFrame>
                <p:nvGraphicFramePr>
                  <p:cNvPr id="281611" name="Object 11"/>
                  <p:cNvGraphicFramePr>
                    <a:graphicFrameLocks noChangeAspect="1"/>
                  </p:cNvGraphicFramePr>
                  <p:nvPr/>
                </p:nvGraphicFramePr>
                <p:xfrm>
                  <a:off x="2496" y="912"/>
                  <a:ext cx="374" cy="121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4555" r:id="rId6" imgW="5456880" imgH="3405960" progId="">
                          <p:embed/>
                        </p:oleObj>
                      </mc:Choice>
                      <mc:Fallback>
                        <p:oleObj r:id="rId6" imgW="5456880" imgH="3405960" progId="">
                          <p:embed/>
                          <p:pic>
                            <p:nvPicPr>
                              <p:cNvPr id="0" name="Picture 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 l="73730" r="15416" b="42955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496" y="912"/>
                                <a:ext cx="374" cy="121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6633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12700">
                                    <a:solidFill>
                                      <a:srgbClr val="FFFFFF"/>
                                    </a:solidFill>
                                    <a:miter lim="800000"/>
                                    <a:headEnd type="none" w="sm" len="sm"/>
                                    <a:tailEnd type="none" w="sm" len="sm"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281612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88" y="912"/>
                    <a:ext cx="432" cy="1211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noFill/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en-GB" sz="1200" b="0">
                        <a:solidFill>
                          <a:srgbClr val="000000"/>
                        </a:solidFill>
                      </a:rPr>
                      <a:t>&lt;0.5</a:t>
                    </a:r>
                  </a:p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en-GB" sz="1200" b="0">
                        <a:solidFill>
                          <a:srgbClr val="000000"/>
                        </a:solidFill>
                      </a:rPr>
                      <a:t>0.5-0.7</a:t>
                    </a:r>
                  </a:p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en-GB" sz="1200" b="0">
                        <a:solidFill>
                          <a:srgbClr val="000000"/>
                        </a:solidFill>
                      </a:rPr>
                      <a:t>0.7-0.9</a:t>
                    </a:r>
                  </a:p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en-GB" sz="1200" b="0">
                        <a:solidFill>
                          <a:srgbClr val="000000"/>
                        </a:solidFill>
                      </a:rPr>
                      <a:t>0.9-1.1</a:t>
                    </a:r>
                  </a:p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en-GB" sz="1200" b="0">
                        <a:solidFill>
                          <a:srgbClr val="000000"/>
                        </a:solidFill>
                      </a:rPr>
                      <a:t>1.1-1.4</a:t>
                    </a:r>
                  </a:p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en-GB" sz="1200" b="0">
                        <a:solidFill>
                          <a:srgbClr val="000000"/>
                        </a:solidFill>
                      </a:rPr>
                      <a:t>1.4-2.0</a:t>
                    </a:r>
                  </a:p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en-GB" sz="1200" b="0">
                        <a:solidFill>
                          <a:srgbClr val="000000"/>
                        </a:solidFill>
                      </a:rPr>
                      <a:t>&gt;2.0</a:t>
                    </a:r>
                  </a:p>
                </p:txBody>
              </p:sp>
            </p:grpSp>
          </p:grpSp>
          <p:sp>
            <p:nvSpPr>
              <p:cNvPr id="281613" name="Text Box 13"/>
              <p:cNvSpPr txBox="1">
                <a:spLocks noChangeArrowheads="1"/>
              </p:cNvSpPr>
              <p:nvPr/>
            </p:nvSpPr>
            <p:spPr bwMode="auto">
              <a:xfrm>
                <a:off x="2592" y="2544"/>
                <a:ext cx="288" cy="173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200" b="0">
                    <a:solidFill>
                      <a:srgbClr val="000000"/>
                    </a:solidFill>
                  </a:rPr>
                  <a:t>RR</a:t>
                </a:r>
                <a:endParaRPr lang="en-GB" sz="2400" b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81614" name="Text Box 14"/>
            <p:cNvSpPr txBox="1">
              <a:spLocks noChangeArrowheads="1"/>
            </p:cNvSpPr>
            <p:nvPr/>
          </p:nvSpPr>
          <p:spPr bwMode="auto">
            <a:xfrm>
              <a:off x="1200" y="2256"/>
              <a:ext cx="1056" cy="326"/>
            </a:xfrm>
            <a:prstGeom prst="rect">
              <a:avLst/>
            </a:prstGeom>
            <a:solidFill>
              <a:srgbClr val="FFFF66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 b="0">
                  <a:solidFill>
                    <a:srgbClr val="000000"/>
                  </a:solidFill>
                  <a:latin typeface="Times New Roman" pitchFamily="18" charset="0"/>
                </a:rPr>
                <a:t>Childhood leukaemia (SMR)</a:t>
              </a:r>
            </a:p>
          </p:txBody>
        </p:sp>
      </p:grpSp>
      <p:sp>
        <p:nvSpPr>
          <p:cNvPr id="281615" name="Text Box 15"/>
          <p:cNvSpPr txBox="1">
            <a:spLocks noChangeArrowheads="1"/>
          </p:cNvSpPr>
          <p:nvPr/>
        </p:nvSpPr>
        <p:spPr bwMode="auto">
          <a:xfrm>
            <a:off x="179388" y="3933056"/>
            <a:ext cx="86328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2400" b="0" dirty="0">
                <a:solidFill>
                  <a:srgbClr val="FF0000"/>
                </a:solidFill>
                <a:latin typeface="+mn-lt"/>
              </a:rPr>
              <a:t>Positive association </a:t>
            </a:r>
            <a:r>
              <a:rPr lang="en-GB" sz="2400" b="0" dirty="0">
                <a:latin typeface="+mn-lt"/>
              </a:rPr>
              <a:t>between benzene emission and the risk of childhood leukaemia was found at several geographical scales, allowing for </a:t>
            </a:r>
            <a:r>
              <a:rPr lang="en-GB" sz="2400" b="0" dirty="0" smtClean="0">
                <a:latin typeface="+mn-lt"/>
              </a:rPr>
              <a:t>measurement </a:t>
            </a:r>
            <a:r>
              <a:rPr lang="en-GB" sz="2400" b="0" dirty="0">
                <a:latin typeface="+mn-lt"/>
              </a:rPr>
              <a:t>error and within area variability in the </a:t>
            </a:r>
            <a:r>
              <a:rPr lang="en-GB" sz="2400" b="0" dirty="0" smtClean="0">
                <a:latin typeface="+mn-lt"/>
              </a:rPr>
              <a:t>exposure </a:t>
            </a:r>
          </a:p>
        </p:txBody>
      </p:sp>
      <p:sp>
        <p:nvSpPr>
          <p:cNvPr id="281616" name="Text Box 16"/>
          <p:cNvSpPr txBox="1">
            <a:spLocks noChangeArrowheads="1"/>
          </p:cNvSpPr>
          <p:nvPr/>
        </p:nvSpPr>
        <p:spPr bwMode="auto">
          <a:xfrm>
            <a:off x="758825" y="530225"/>
            <a:ext cx="2341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0"/>
              <a:t>Cube root benzene</a:t>
            </a:r>
          </a:p>
          <a:p>
            <a:r>
              <a:rPr lang="en-GB" sz="1600" b="0"/>
              <a:t>emissions (tonnes/year)</a:t>
            </a:r>
            <a:endParaRPr lang="en-US" sz="1600" b="0"/>
          </a:p>
        </p:txBody>
      </p:sp>
      <p:sp>
        <p:nvSpPr>
          <p:cNvPr id="6" name="TextBox 5"/>
          <p:cNvSpPr txBox="1"/>
          <p:nvPr/>
        </p:nvSpPr>
        <p:spPr>
          <a:xfrm>
            <a:off x="0" y="3205766"/>
            <a:ext cx="4383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 smtClean="0"/>
              <a:t>A unit of exposure corresponds to variation between</a:t>
            </a:r>
            <a:r>
              <a:rPr lang="en-GB" sz="1600" dirty="0"/>
              <a:t> </a:t>
            </a:r>
            <a:r>
              <a:rPr lang="en-GB" sz="1600" dirty="0" smtClean="0"/>
              <a:t>the </a:t>
            </a:r>
            <a:r>
              <a:rPr lang="en-GB" sz="1600" dirty="0"/>
              <a:t>10% and 90% quantile </a:t>
            </a:r>
            <a:r>
              <a:rPr lang="en-GB" sz="1600" dirty="0" smtClean="0"/>
              <a:t>of exposure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19288" y="5877272"/>
            <a:ext cx="859761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lvl="0"/>
            <a:r>
              <a:rPr lang="en-GB" dirty="0">
                <a:solidFill>
                  <a:srgbClr val="000000"/>
                </a:solidFill>
                <a:latin typeface="Verdana"/>
              </a:rPr>
              <a:t>RR associated with a unit increase of exposure varied </a:t>
            </a:r>
            <a:endParaRPr lang="en-GB" dirty="0" smtClean="0">
              <a:solidFill>
                <a:srgbClr val="000000"/>
              </a:solidFill>
              <a:latin typeface="Verdana"/>
            </a:endParaRPr>
          </a:p>
          <a:p>
            <a:pPr lvl="0"/>
            <a:r>
              <a:rPr lang="en-GB" dirty="0" smtClean="0">
                <a:solidFill>
                  <a:srgbClr val="000000"/>
                </a:solidFill>
                <a:latin typeface="Verdana"/>
              </a:rPr>
              <a:t>between </a:t>
            </a:r>
            <a:r>
              <a:rPr lang="en-GB" dirty="0">
                <a:solidFill>
                  <a:srgbClr val="FF0000"/>
                </a:solidFill>
                <a:latin typeface="Verdana"/>
              </a:rPr>
              <a:t>1.44 and 2.56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and 95%CI excluded </a:t>
            </a:r>
            <a:r>
              <a:rPr lang="en-GB" dirty="0" smtClean="0">
                <a:solidFill>
                  <a:srgbClr val="000000"/>
                </a:solidFill>
                <a:latin typeface="Verdana"/>
              </a:rPr>
              <a:t>1</a:t>
            </a:r>
            <a:endParaRPr lang="en-GB" dirty="0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</a:rPr>
              <a:t>Limitations of ecological </a:t>
            </a:r>
            <a:br>
              <a:rPr lang="en-GB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</a:rPr>
              <a:t>regression studies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918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GB" sz="2400" dirty="0" smtClean="0"/>
              <a:t>Studies performed using aggregated data are difficult to interpret as there is </a:t>
            </a:r>
            <a:r>
              <a:rPr lang="en-GB" sz="2400" dirty="0" smtClean="0">
                <a:solidFill>
                  <a:srgbClr val="FF0000"/>
                </a:solidFill>
              </a:rPr>
              <a:t>loss </a:t>
            </a:r>
            <a:r>
              <a:rPr lang="en-GB" sz="2400" dirty="0">
                <a:solidFill>
                  <a:srgbClr val="FF0000"/>
                </a:solidFill>
              </a:rPr>
              <a:t>of direct link </a:t>
            </a:r>
            <a:r>
              <a:rPr lang="en-GB" sz="2400" dirty="0"/>
              <a:t>between exposure and outcome at the individual </a:t>
            </a:r>
            <a:r>
              <a:rPr lang="en-GB" sz="2400" dirty="0" smtClean="0"/>
              <a:t>level. They are particular subject to:</a:t>
            </a:r>
            <a:endParaRPr lang="en-GB" sz="2600" dirty="0" smtClean="0"/>
          </a:p>
          <a:p>
            <a:pPr lvl="1">
              <a:lnSpc>
                <a:spcPct val="90000"/>
              </a:lnSpc>
            </a:pPr>
            <a:r>
              <a:rPr lang="en-GB" sz="2400" dirty="0">
                <a:solidFill>
                  <a:srgbClr val="FF0000"/>
                </a:solidFill>
              </a:rPr>
              <a:t>Spatial confounding </a:t>
            </a:r>
            <a:r>
              <a:rPr lang="en-GB" sz="2400" dirty="0"/>
              <a:t>(many covariates </a:t>
            </a:r>
            <a:r>
              <a:rPr lang="en-GB" sz="2400" dirty="0" smtClean="0"/>
              <a:t>may have </a:t>
            </a:r>
            <a:r>
              <a:rPr lang="en-GB" sz="2400" dirty="0"/>
              <a:t>similar patterns</a:t>
            </a:r>
            <a:r>
              <a:rPr lang="en-GB" sz="2400" dirty="0" smtClean="0"/>
              <a:t>)</a:t>
            </a:r>
            <a:endParaRPr lang="en-GB" sz="2400" dirty="0"/>
          </a:p>
          <a:p>
            <a:pPr lvl="1">
              <a:lnSpc>
                <a:spcPct val="90000"/>
              </a:lnSpc>
            </a:pPr>
            <a:r>
              <a:rPr lang="en-GB" sz="2400" dirty="0">
                <a:solidFill>
                  <a:srgbClr val="FF0000"/>
                </a:solidFill>
              </a:rPr>
              <a:t>Ecological bias</a:t>
            </a:r>
            <a:r>
              <a:rPr lang="en-GB" sz="2400" dirty="0"/>
              <a:t>, i.e. difference between risk measured at group level and individual level risk </a:t>
            </a:r>
            <a:endParaRPr lang="en-GB" sz="24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400" dirty="0" smtClean="0">
                <a:solidFill>
                  <a:srgbClr val="FF0000"/>
                </a:solidFill>
              </a:rPr>
              <a:t>Exposure model</a:t>
            </a:r>
            <a:r>
              <a:rPr lang="en-GB" sz="2400" dirty="0" smtClean="0"/>
              <a:t>: attributes an “average exposure” to all individuals in the group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GB" sz="2400" dirty="0" smtClean="0">
                <a:sym typeface="Wingdings" panose="05000000000000000000" pitchFamily="2" charset="2"/>
              </a:rPr>
              <a:t>		 Measurement error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190192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7543800" cy="1295401"/>
          </a:xfrm>
        </p:spPr>
        <p:txBody>
          <a:bodyPr/>
          <a:lstStyle/>
          <a:p>
            <a:r>
              <a:rPr lang="en-GB" dirty="0"/>
              <a:t>Different aims </a:t>
            </a:r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4163"/>
            <a:ext cx="8507288" cy="4818062"/>
          </a:xfrm>
        </p:spPr>
        <p:txBody>
          <a:bodyPr/>
          <a:lstStyle/>
          <a:p>
            <a:r>
              <a:rPr lang="en-GB" sz="2400" dirty="0">
                <a:solidFill>
                  <a:srgbClr val="FF0000"/>
                </a:solidFill>
              </a:rPr>
              <a:t>Disease mapping</a:t>
            </a:r>
            <a:r>
              <a:rPr lang="en-GB" sz="2400" dirty="0"/>
              <a:t> is carried out to summarise spatial and spatial temporal variation in risk</a:t>
            </a:r>
          </a:p>
          <a:p>
            <a:pPr lvl="2"/>
            <a:r>
              <a:rPr lang="en-GB" sz="2400" dirty="0"/>
              <a:t>descriptive purpose</a:t>
            </a:r>
          </a:p>
          <a:p>
            <a:pPr lvl="2"/>
            <a:r>
              <a:rPr lang="en-GB" sz="2400" dirty="0"/>
              <a:t>to provide context for further studies</a:t>
            </a:r>
          </a:p>
          <a:p>
            <a:r>
              <a:rPr lang="en-GB" sz="2400" dirty="0">
                <a:solidFill>
                  <a:srgbClr val="FF0000"/>
                </a:solidFill>
              </a:rPr>
              <a:t>Ecological studies</a:t>
            </a:r>
            <a:r>
              <a:rPr lang="en-GB" sz="2400" dirty="0"/>
              <a:t> exploit geographical variation in “environmental exposure”. They can be done globally or around a point source</a:t>
            </a:r>
          </a:p>
          <a:p>
            <a:r>
              <a:rPr lang="en-GB" sz="2400" dirty="0">
                <a:solidFill>
                  <a:srgbClr val="FF0000"/>
                </a:solidFill>
              </a:rPr>
              <a:t>Cluster detection</a:t>
            </a:r>
            <a:r>
              <a:rPr lang="en-GB" sz="2400" dirty="0"/>
              <a:t> tries to identify “unusual aggregation” (in space or space </a:t>
            </a:r>
            <a:r>
              <a:rPr lang="en-GB" sz="2400" dirty="0" smtClean="0"/>
              <a:t>x time</a:t>
            </a:r>
            <a:r>
              <a:rPr lang="en-GB" sz="2400" dirty="0"/>
              <a:t>) of incident cases of </a:t>
            </a:r>
            <a:r>
              <a:rPr lang="en-GB" sz="2400" dirty="0" smtClean="0"/>
              <a:t>disease</a:t>
            </a:r>
          </a:p>
          <a:p>
            <a:pPr lvl="1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we wont discuss clusters today</a:t>
            </a:r>
          </a:p>
          <a:p>
            <a:pPr lvl="1"/>
            <a:endParaRPr lang="en-GB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61376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IV - Spatial </a:t>
            </a:r>
            <a:r>
              <a:rPr lang="en-GB" sz="3200" dirty="0"/>
              <a:t>Confounding</a:t>
            </a:r>
            <a:endParaRPr lang="en-US" sz="3200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9073008" cy="4525963"/>
          </a:xfrm>
        </p:spPr>
        <p:txBody>
          <a:bodyPr/>
          <a:lstStyle/>
          <a:p>
            <a:r>
              <a:rPr lang="en-GB" sz="2400" dirty="0"/>
              <a:t>Spatial Confounding is </a:t>
            </a:r>
            <a:r>
              <a:rPr lang="en-GB" sz="2400" dirty="0">
                <a:solidFill>
                  <a:srgbClr val="FF0000"/>
                </a:solidFill>
              </a:rPr>
              <a:t>pervasive</a:t>
            </a:r>
            <a:r>
              <a:rPr lang="en-GB" sz="2400" dirty="0"/>
              <a:t> in a</a:t>
            </a:r>
            <a:r>
              <a:rPr lang="en-GB" sz="2400" dirty="0" smtClean="0"/>
              <a:t>rea level studies </a:t>
            </a:r>
            <a:r>
              <a:rPr lang="en-GB" sz="2400" dirty="0"/>
              <a:t>as population distribution is far from “spatial randomness”</a:t>
            </a:r>
          </a:p>
          <a:p>
            <a:r>
              <a:rPr lang="en-GB" sz="2400" dirty="0"/>
              <a:t>Environmental risk factors and socio-demographic factors often have similar gradients</a:t>
            </a:r>
          </a:p>
          <a:p>
            <a:pPr lvl="1"/>
            <a:r>
              <a:rPr lang="en-GB" sz="2400" dirty="0"/>
              <a:t>“environmental </a:t>
            </a:r>
            <a:r>
              <a:rPr lang="en-GB" sz="2400" dirty="0" smtClean="0"/>
              <a:t>injustice</a:t>
            </a:r>
            <a:r>
              <a:rPr lang="en-GB" sz="2400" dirty="0"/>
              <a:t>”</a:t>
            </a:r>
          </a:p>
          <a:p>
            <a:pPr lvl="1"/>
            <a:r>
              <a:rPr lang="en-GB" sz="2400" dirty="0"/>
              <a:t>problems of interpretation (</a:t>
            </a:r>
            <a:r>
              <a:rPr lang="en-GB" sz="2400" dirty="0" smtClean="0"/>
              <a:t>over/under adjustment</a:t>
            </a:r>
            <a:r>
              <a:rPr lang="en-GB" sz="2400" dirty="0"/>
              <a:t>)</a:t>
            </a:r>
            <a:endParaRPr lang="en-US" sz="2400" dirty="0"/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273268"/>
              </p:ext>
            </p:extLst>
          </p:nvPr>
        </p:nvGraphicFramePr>
        <p:xfrm>
          <a:off x="323528" y="3669587"/>
          <a:ext cx="5629275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3" name="Worksheet" r:id="rId4" imgW="9305925" imgH="5715203" progId="Excel.Sheet.8">
                  <p:link updateAutomatic="1"/>
                </p:oleObj>
              </mc:Choice>
              <mc:Fallback>
                <p:oleObj name="Worksheet" r:id="rId4" imgW="9305925" imgH="5715203" progId="Excel.Sheet.8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669587"/>
                        <a:ext cx="5629275" cy="317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0120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49" y="94660"/>
            <a:ext cx="8229600" cy="1143000"/>
          </a:xfrm>
        </p:spPr>
        <p:txBody>
          <a:bodyPr/>
          <a:lstStyle/>
          <a:p>
            <a:r>
              <a:rPr lang="en-GB" dirty="0" smtClean="0"/>
              <a:t>Spatial confounding:</a:t>
            </a:r>
            <a:br>
              <a:rPr lang="en-GB" dirty="0" smtClean="0"/>
            </a:b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Air pollution and CVD hospital </a:t>
            </a:r>
            <a:b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admissions in London (electoral wards)</a:t>
            </a:r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12776"/>
            <a:ext cx="5040560" cy="24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2" y="3913602"/>
            <a:ext cx="4947807" cy="291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50092" y="1410136"/>
            <a:ext cx="4320480" cy="17851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GB" sz="2200" dirty="0">
                <a:latin typeface="+mn-lt"/>
              </a:rPr>
              <a:t>E</a:t>
            </a:r>
            <a:r>
              <a:rPr lang="en-GB" sz="2200" dirty="0" smtClean="0">
                <a:latin typeface="+mn-lt"/>
              </a:rPr>
              <a:t>cological analysis o</a:t>
            </a:r>
            <a:r>
              <a:rPr lang="en-GB" sz="2200" b="0" dirty="0" smtClean="0">
                <a:latin typeface="+mn-lt"/>
              </a:rPr>
              <a:t>f CVD on PM</a:t>
            </a:r>
            <a:r>
              <a:rPr lang="en-GB" sz="2200" b="0" baseline="-25000" dirty="0" smtClean="0">
                <a:latin typeface="+mn-lt"/>
              </a:rPr>
              <a:t>10</a:t>
            </a:r>
            <a:r>
              <a:rPr lang="en-GB" sz="2200" b="0" dirty="0" smtClean="0">
                <a:latin typeface="+mn-lt"/>
              </a:rPr>
              <a:t>, adjusting for deprivation and ethnicity </a:t>
            </a:r>
            <a:r>
              <a:rPr lang="en-GB" sz="2200" dirty="0" smtClean="0">
                <a:latin typeface="+mn-lt"/>
              </a:rPr>
              <a:t>finds a </a:t>
            </a:r>
            <a:r>
              <a:rPr lang="en-GB" sz="2200" dirty="0" smtClean="0">
                <a:solidFill>
                  <a:srgbClr val="FF0000"/>
                </a:solidFill>
                <a:latin typeface="+mn-lt"/>
              </a:rPr>
              <a:t>protective effect </a:t>
            </a:r>
            <a:r>
              <a:rPr lang="en-GB" sz="2200" dirty="0" smtClean="0">
                <a:latin typeface="+mn-lt"/>
              </a:rPr>
              <a:t>of </a:t>
            </a:r>
            <a:r>
              <a:rPr lang="en-GB" sz="2200" dirty="0" smtClean="0">
                <a:solidFill>
                  <a:srgbClr val="000000"/>
                </a:solidFill>
                <a:latin typeface="Verdana"/>
              </a:rPr>
              <a:t>PM</a:t>
            </a:r>
            <a:r>
              <a:rPr lang="en-GB" sz="2200" baseline="-25000" dirty="0" smtClean="0">
                <a:solidFill>
                  <a:srgbClr val="000000"/>
                </a:solidFill>
                <a:latin typeface="Verdana"/>
              </a:rPr>
              <a:t>10 </a:t>
            </a:r>
            <a:r>
              <a:rPr lang="en-GB" sz="2200" dirty="0" smtClean="0">
                <a:solidFill>
                  <a:srgbClr val="000000"/>
                </a:solidFill>
                <a:latin typeface="Verdana"/>
              </a:rPr>
              <a:t>!</a:t>
            </a:r>
            <a:endParaRPr lang="en-GB" sz="2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53931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49" y="94660"/>
            <a:ext cx="8229600" cy="1143000"/>
          </a:xfrm>
        </p:spPr>
        <p:txBody>
          <a:bodyPr/>
          <a:lstStyle/>
          <a:p>
            <a:r>
              <a:rPr lang="en-GB" dirty="0" smtClean="0"/>
              <a:t>Reducing spatial confounding</a:t>
            </a:r>
            <a:br>
              <a:rPr lang="en-GB" dirty="0" smtClean="0"/>
            </a:b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Air pollution and CVD hospital </a:t>
            </a:r>
            <a:b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admissions in London (electoral wards)</a:t>
            </a:r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50092" y="1410136"/>
            <a:ext cx="4320480" cy="17851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GB" sz="2200" dirty="0">
                <a:latin typeface="+mn-lt"/>
              </a:rPr>
              <a:t>E</a:t>
            </a:r>
            <a:r>
              <a:rPr lang="en-GB" sz="2200" dirty="0" smtClean="0">
                <a:latin typeface="+mn-lt"/>
              </a:rPr>
              <a:t>cological analysis o</a:t>
            </a:r>
            <a:r>
              <a:rPr lang="en-GB" sz="2200" b="0" dirty="0" smtClean="0">
                <a:latin typeface="+mn-lt"/>
              </a:rPr>
              <a:t>f </a:t>
            </a:r>
            <a:r>
              <a:rPr lang="en-GB" sz="2200" dirty="0" smtClean="0">
                <a:latin typeface="+mn-lt"/>
              </a:rPr>
              <a:t>Y=</a:t>
            </a:r>
            <a:r>
              <a:rPr lang="en-GB" sz="2200" b="0" dirty="0" smtClean="0">
                <a:latin typeface="+mn-lt"/>
              </a:rPr>
              <a:t>CVD on X=PM</a:t>
            </a:r>
            <a:r>
              <a:rPr lang="en-GB" sz="2200" b="0" baseline="-25000" dirty="0" smtClean="0">
                <a:latin typeface="+mn-lt"/>
              </a:rPr>
              <a:t>10</a:t>
            </a:r>
            <a:r>
              <a:rPr lang="en-GB" sz="2200" b="0" dirty="0" smtClean="0">
                <a:latin typeface="+mn-lt"/>
              </a:rPr>
              <a:t>, adjusting for  deprivation and ethnicity </a:t>
            </a:r>
            <a:r>
              <a:rPr lang="en-GB" sz="2200" dirty="0" smtClean="0">
                <a:latin typeface="+mn-lt"/>
              </a:rPr>
              <a:t>finds a </a:t>
            </a:r>
            <a:r>
              <a:rPr lang="en-GB" sz="2200" dirty="0" smtClean="0">
                <a:solidFill>
                  <a:srgbClr val="FF0000"/>
                </a:solidFill>
                <a:latin typeface="+mn-lt"/>
              </a:rPr>
              <a:t>protective effect </a:t>
            </a:r>
            <a:r>
              <a:rPr lang="en-GB" sz="2200" dirty="0" smtClean="0">
                <a:latin typeface="+mn-lt"/>
              </a:rPr>
              <a:t>of </a:t>
            </a:r>
            <a:r>
              <a:rPr lang="en-GB" sz="2200" dirty="0" smtClean="0">
                <a:solidFill>
                  <a:srgbClr val="000000"/>
                </a:solidFill>
                <a:latin typeface="Verdana"/>
              </a:rPr>
              <a:t>PM</a:t>
            </a:r>
            <a:r>
              <a:rPr lang="en-GB" sz="2200" baseline="-25000" dirty="0" smtClean="0">
                <a:solidFill>
                  <a:srgbClr val="000000"/>
                </a:solidFill>
                <a:latin typeface="Verdana"/>
              </a:rPr>
              <a:t>10 </a:t>
            </a:r>
            <a:r>
              <a:rPr lang="en-GB" sz="2200" dirty="0" smtClean="0">
                <a:solidFill>
                  <a:srgbClr val="000000"/>
                </a:solidFill>
                <a:latin typeface="Verdana"/>
              </a:rPr>
              <a:t>!</a:t>
            </a:r>
            <a:endParaRPr lang="en-GB" sz="2200" b="0" dirty="0">
              <a:latin typeface="+mn-lt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36" y="1520786"/>
            <a:ext cx="38100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4084982" y="2492896"/>
            <a:ext cx="576064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 flipH="1" flipV="1">
            <a:off x="3995936" y="4725144"/>
            <a:ext cx="754156" cy="72008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1416480"/>
            <a:ext cx="47971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GB" sz="1800" dirty="0" smtClean="0">
                <a:latin typeface="+mn-lt"/>
              </a:rPr>
              <a:t>Log relative risk of hospital admission</a:t>
            </a:r>
          </a:p>
          <a:p>
            <a:pPr algn="l"/>
            <a:r>
              <a:rPr lang="en-GB" sz="1800" b="0" dirty="0" smtClean="0">
                <a:latin typeface="+mn-lt"/>
              </a:rPr>
              <a:t>dichotomised exposure: PM</a:t>
            </a:r>
            <a:r>
              <a:rPr lang="en-GB" sz="1800" b="0" baseline="-25000" dirty="0" smtClean="0">
                <a:latin typeface="+mn-lt"/>
              </a:rPr>
              <a:t>10</a:t>
            </a:r>
            <a:r>
              <a:rPr lang="en-GB" sz="1800" b="0" dirty="0" smtClean="0">
                <a:latin typeface="+mn-lt"/>
              </a:rPr>
              <a:t>&gt;25</a:t>
            </a:r>
            <a:r>
              <a:rPr lang="en-GB" sz="1800" b="0" dirty="0" smtClean="0">
                <a:latin typeface="Symbol" panose="05050102010706020507" pitchFamily="18" charset="2"/>
              </a:rPr>
              <a:t>m</a:t>
            </a:r>
            <a:r>
              <a:rPr lang="en-GB" sz="1400" b="0" dirty="0" smtClean="0">
                <a:latin typeface="+mn-lt"/>
              </a:rPr>
              <a:t>g</a:t>
            </a:r>
            <a:r>
              <a:rPr lang="en-GB" sz="1800" b="0" dirty="0" smtClean="0">
                <a:latin typeface="+mn-lt"/>
              </a:rPr>
              <a:t>/</a:t>
            </a:r>
            <a:r>
              <a:rPr lang="en-GB" sz="1600" b="0" dirty="0" smtClean="0">
                <a:latin typeface="+mn-lt"/>
              </a:rPr>
              <a:t>m</a:t>
            </a:r>
            <a:r>
              <a:rPr lang="en-GB" sz="1600" b="0" baseline="-25000" dirty="0" smtClean="0">
                <a:latin typeface="+mn-lt"/>
              </a:rPr>
              <a:t>3</a:t>
            </a:r>
            <a:endParaRPr lang="en-GB" sz="1600" b="0" baseline="-250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3376" y="2718799"/>
            <a:ext cx="2539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+mn-lt"/>
              </a:rPr>
              <a:t>pure ecological regression</a:t>
            </a:r>
            <a:endParaRPr lang="en-GB" sz="14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410" y="3481965"/>
            <a:ext cx="16113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+mn-lt"/>
              </a:rPr>
              <a:t>using additional</a:t>
            </a:r>
          </a:p>
          <a:p>
            <a:r>
              <a:rPr lang="en-GB" sz="1400" dirty="0" smtClean="0">
                <a:latin typeface="+mn-lt"/>
              </a:rPr>
              <a:t>survey data</a:t>
            </a:r>
          </a:p>
          <a:p>
            <a:r>
              <a:rPr lang="en-GB" sz="1400" dirty="0" smtClean="0">
                <a:latin typeface="+mn-lt"/>
              </a:rPr>
              <a:t>(73% wards)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2944" y="4591373"/>
            <a:ext cx="16113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+mn-lt"/>
              </a:rPr>
              <a:t>using additional</a:t>
            </a:r>
          </a:p>
          <a:p>
            <a:r>
              <a:rPr lang="en-GB" sz="1400" dirty="0" smtClean="0">
                <a:latin typeface="+mn-lt"/>
              </a:rPr>
              <a:t>survey data</a:t>
            </a:r>
          </a:p>
          <a:p>
            <a:r>
              <a:rPr lang="en-GB" sz="1400" dirty="0" smtClean="0">
                <a:latin typeface="+mn-lt"/>
              </a:rPr>
              <a:t>with imputation</a:t>
            </a:r>
          </a:p>
          <a:p>
            <a:r>
              <a:rPr lang="en-GB" sz="1400" dirty="0">
                <a:latin typeface="+mn-lt"/>
              </a:rPr>
              <a:t>t</a:t>
            </a:r>
            <a:r>
              <a:rPr lang="en-GB" sz="1400" dirty="0" smtClean="0">
                <a:latin typeface="+mn-lt"/>
              </a:rPr>
              <a:t>o all wards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26424" y="3298635"/>
            <a:ext cx="2285336" cy="2246845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516102" y="3298635"/>
            <a:ext cx="2233990" cy="2246845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9536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49" y="94660"/>
            <a:ext cx="8229600" cy="1143000"/>
          </a:xfrm>
        </p:spPr>
        <p:txBody>
          <a:bodyPr/>
          <a:lstStyle/>
          <a:p>
            <a:r>
              <a:rPr lang="en-GB" dirty="0" smtClean="0"/>
              <a:t>Reducing spatial confounding</a:t>
            </a:r>
            <a:br>
              <a:rPr lang="en-GB" dirty="0" smtClean="0"/>
            </a:b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Air pollution and CVD hospital </a:t>
            </a:r>
            <a:b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admissions in London (electoral wards)</a:t>
            </a:r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50092" y="1410136"/>
            <a:ext cx="4320480" cy="17851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GB" sz="2200" dirty="0">
                <a:latin typeface="+mn-lt"/>
              </a:rPr>
              <a:t>E</a:t>
            </a:r>
            <a:r>
              <a:rPr lang="en-GB" sz="2200" dirty="0" smtClean="0">
                <a:latin typeface="+mn-lt"/>
              </a:rPr>
              <a:t>cological analysis o</a:t>
            </a:r>
            <a:r>
              <a:rPr lang="en-GB" sz="2200" b="0" dirty="0" smtClean="0">
                <a:latin typeface="+mn-lt"/>
              </a:rPr>
              <a:t>f Y=CVD on X=PM</a:t>
            </a:r>
            <a:r>
              <a:rPr lang="en-GB" sz="2200" b="0" baseline="-25000" dirty="0" smtClean="0">
                <a:latin typeface="+mn-lt"/>
              </a:rPr>
              <a:t>10</a:t>
            </a:r>
            <a:r>
              <a:rPr lang="en-GB" sz="2200" b="0" dirty="0" smtClean="0">
                <a:latin typeface="+mn-lt"/>
              </a:rPr>
              <a:t>, adjusting for  deprivation and ethnicity </a:t>
            </a:r>
            <a:r>
              <a:rPr lang="en-GB" sz="2200" dirty="0" smtClean="0">
                <a:latin typeface="+mn-lt"/>
              </a:rPr>
              <a:t>finds a </a:t>
            </a:r>
            <a:r>
              <a:rPr lang="en-GB" sz="2200" dirty="0" smtClean="0">
                <a:solidFill>
                  <a:srgbClr val="FF0000"/>
                </a:solidFill>
                <a:latin typeface="+mn-lt"/>
              </a:rPr>
              <a:t>protective effect </a:t>
            </a:r>
            <a:r>
              <a:rPr lang="en-GB" sz="2200" dirty="0" smtClean="0">
                <a:latin typeface="+mn-lt"/>
              </a:rPr>
              <a:t>of </a:t>
            </a:r>
            <a:r>
              <a:rPr lang="en-GB" sz="2200" dirty="0" smtClean="0">
                <a:solidFill>
                  <a:srgbClr val="000000"/>
                </a:solidFill>
                <a:latin typeface="Verdana"/>
              </a:rPr>
              <a:t>PM</a:t>
            </a:r>
            <a:r>
              <a:rPr lang="en-GB" sz="2200" baseline="-25000" dirty="0" smtClean="0">
                <a:solidFill>
                  <a:srgbClr val="000000"/>
                </a:solidFill>
                <a:latin typeface="Verdana"/>
              </a:rPr>
              <a:t>10 </a:t>
            </a:r>
            <a:r>
              <a:rPr lang="en-GB" sz="2200" dirty="0" smtClean="0">
                <a:solidFill>
                  <a:srgbClr val="000000"/>
                </a:solidFill>
                <a:latin typeface="Verdana"/>
              </a:rPr>
              <a:t>!</a:t>
            </a:r>
            <a:endParaRPr lang="en-GB" sz="2200" b="0" dirty="0">
              <a:latin typeface="+mn-lt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97112" y="3729456"/>
            <a:ext cx="427346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+mn-lt"/>
              </a:rPr>
              <a:t>Residual confounding</a:t>
            </a:r>
            <a:endParaRPr lang="en-GB" sz="2200" b="0" dirty="0">
              <a:latin typeface="+mn-lt"/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6620144" y="3298634"/>
            <a:ext cx="216024" cy="360040"/>
          </a:xfrm>
          <a:prstGeom prst="downArrow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36" y="1520786"/>
            <a:ext cx="38100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4084982" y="2492896"/>
            <a:ext cx="576064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 flipH="1" flipV="1">
            <a:off x="3995936" y="4725144"/>
            <a:ext cx="754156" cy="72008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1416480"/>
            <a:ext cx="47971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GB" sz="1800" dirty="0" smtClean="0">
                <a:latin typeface="+mn-lt"/>
              </a:rPr>
              <a:t>Log relative risk of hospital admission</a:t>
            </a:r>
          </a:p>
          <a:p>
            <a:pPr algn="l"/>
            <a:r>
              <a:rPr lang="en-GB" sz="1800" b="0" dirty="0" smtClean="0">
                <a:latin typeface="+mn-lt"/>
              </a:rPr>
              <a:t>dichotomised exposure: PM</a:t>
            </a:r>
            <a:r>
              <a:rPr lang="en-GB" sz="1800" b="0" baseline="-25000" dirty="0" smtClean="0">
                <a:latin typeface="+mn-lt"/>
              </a:rPr>
              <a:t>10</a:t>
            </a:r>
            <a:r>
              <a:rPr lang="en-GB" sz="1800" b="0" dirty="0" smtClean="0">
                <a:latin typeface="+mn-lt"/>
              </a:rPr>
              <a:t>&gt;25</a:t>
            </a:r>
            <a:r>
              <a:rPr lang="en-GB" sz="1800" b="0" dirty="0" smtClean="0">
                <a:latin typeface="Symbol" panose="05050102010706020507" pitchFamily="18" charset="2"/>
              </a:rPr>
              <a:t>m</a:t>
            </a:r>
            <a:r>
              <a:rPr lang="en-GB" sz="1400" b="0" dirty="0" smtClean="0">
                <a:latin typeface="+mn-lt"/>
              </a:rPr>
              <a:t>g</a:t>
            </a:r>
            <a:r>
              <a:rPr lang="en-GB" sz="1800" b="0" dirty="0" smtClean="0">
                <a:latin typeface="+mn-lt"/>
              </a:rPr>
              <a:t>/</a:t>
            </a:r>
            <a:r>
              <a:rPr lang="en-GB" sz="1600" b="0" dirty="0" smtClean="0">
                <a:latin typeface="+mn-lt"/>
              </a:rPr>
              <a:t>m</a:t>
            </a:r>
            <a:r>
              <a:rPr lang="en-GB" sz="1600" b="0" baseline="-25000" dirty="0" smtClean="0">
                <a:latin typeface="+mn-lt"/>
              </a:rPr>
              <a:t>3</a:t>
            </a:r>
            <a:endParaRPr lang="en-GB" sz="1600" b="0" baseline="-250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3376" y="2718799"/>
            <a:ext cx="2539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+mn-lt"/>
              </a:rPr>
              <a:t>pure ecological regression</a:t>
            </a:r>
            <a:endParaRPr lang="en-GB" sz="14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410" y="3481965"/>
            <a:ext cx="16113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+mn-lt"/>
              </a:rPr>
              <a:t>using additional</a:t>
            </a:r>
          </a:p>
          <a:p>
            <a:r>
              <a:rPr lang="en-GB" sz="1400" dirty="0" smtClean="0">
                <a:latin typeface="+mn-lt"/>
              </a:rPr>
              <a:t>survey data</a:t>
            </a:r>
          </a:p>
          <a:p>
            <a:r>
              <a:rPr lang="en-GB" sz="1400" dirty="0" smtClean="0">
                <a:latin typeface="+mn-lt"/>
              </a:rPr>
              <a:t>(73% wards)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2944" y="4591373"/>
            <a:ext cx="16113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+mn-lt"/>
              </a:rPr>
              <a:t>using additional</a:t>
            </a:r>
          </a:p>
          <a:p>
            <a:r>
              <a:rPr lang="en-GB" sz="1400" dirty="0" smtClean="0">
                <a:latin typeface="+mn-lt"/>
              </a:rPr>
              <a:t>survey data</a:t>
            </a:r>
          </a:p>
          <a:p>
            <a:r>
              <a:rPr lang="en-GB" sz="1400" dirty="0" smtClean="0">
                <a:latin typeface="+mn-lt"/>
              </a:rPr>
              <a:t>with imputation</a:t>
            </a:r>
          </a:p>
          <a:p>
            <a:r>
              <a:rPr lang="en-GB" sz="1400" dirty="0">
                <a:latin typeface="+mn-lt"/>
              </a:rPr>
              <a:t>t</a:t>
            </a:r>
            <a:r>
              <a:rPr lang="en-GB" sz="1400" dirty="0" smtClean="0">
                <a:latin typeface="+mn-lt"/>
              </a:rPr>
              <a:t>o all wards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26424" y="3298635"/>
            <a:ext cx="2285336" cy="2246845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516102" y="3298635"/>
            <a:ext cx="2233990" cy="2246845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134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49" y="94660"/>
            <a:ext cx="8229600" cy="1143000"/>
          </a:xfrm>
        </p:spPr>
        <p:txBody>
          <a:bodyPr/>
          <a:lstStyle/>
          <a:p>
            <a:r>
              <a:rPr lang="en-GB" dirty="0" smtClean="0"/>
              <a:t>Reducing spatial confounding</a:t>
            </a:r>
            <a:br>
              <a:rPr lang="en-GB" dirty="0" smtClean="0"/>
            </a:b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Air pollution and CVD hospital </a:t>
            </a:r>
            <a:b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admissions in London (electoral wards)</a:t>
            </a:r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50092" y="1410136"/>
            <a:ext cx="4320480" cy="17851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GB" sz="2200" dirty="0">
                <a:latin typeface="+mn-lt"/>
              </a:rPr>
              <a:t>E</a:t>
            </a:r>
            <a:r>
              <a:rPr lang="en-GB" sz="2200" dirty="0" smtClean="0">
                <a:latin typeface="+mn-lt"/>
              </a:rPr>
              <a:t>cological analysis o</a:t>
            </a:r>
            <a:r>
              <a:rPr lang="en-GB" sz="2200" b="0" dirty="0" smtClean="0">
                <a:latin typeface="+mn-lt"/>
              </a:rPr>
              <a:t>f Y=CVD on X=PM</a:t>
            </a:r>
            <a:r>
              <a:rPr lang="en-GB" sz="2200" b="0" baseline="-25000" dirty="0" smtClean="0">
                <a:latin typeface="+mn-lt"/>
              </a:rPr>
              <a:t>10</a:t>
            </a:r>
            <a:r>
              <a:rPr lang="en-GB" sz="2200" b="0" dirty="0" smtClean="0">
                <a:latin typeface="+mn-lt"/>
              </a:rPr>
              <a:t>, adjusting for  deprivation and ethnicity </a:t>
            </a:r>
            <a:r>
              <a:rPr lang="en-GB" sz="2200" dirty="0" smtClean="0">
                <a:latin typeface="+mn-lt"/>
              </a:rPr>
              <a:t>finds a </a:t>
            </a:r>
            <a:r>
              <a:rPr lang="en-GB" sz="2200" dirty="0" smtClean="0">
                <a:solidFill>
                  <a:srgbClr val="FF0000"/>
                </a:solidFill>
                <a:latin typeface="+mn-lt"/>
              </a:rPr>
              <a:t>protective effect </a:t>
            </a:r>
            <a:r>
              <a:rPr lang="en-GB" sz="2200" dirty="0" smtClean="0">
                <a:latin typeface="+mn-lt"/>
              </a:rPr>
              <a:t>of </a:t>
            </a:r>
            <a:r>
              <a:rPr lang="en-GB" sz="2200" dirty="0" smtClean="0">
                <a:solidFill>
                  <a:srgbClr val="000000"/>
                </a:solidFill>
                <a:latin typeface="Verdana"/>
              </a:rPr>
              <a:t>PM</a:t>
            </a:r>
            <a:r>
              <a:rPr lang="en-GB" sz="2200" baseline="-25000" dirty="0" smtClean="0">
                <a:solidFill>
                  <a:srgbClr val="000000"/>
                </a:solidFill>
                <a:latin typeface="Verdana"/>
              </a:rPr>
              <a:t>10 </a:t>
            </a:r>
            <a:r>
              <a:rPr lang="en-GB" sz="2200" dirty="0" smtClean="0">
                <a:solidFill>
                  <a:srgbClr val="000000"/>
                </a:solidFill>
                <a:latin typeface="Verdana"/>
              </a:rPr>
              <a:t>!</a:t>
            </a:r>
            <a:endParaRPr lang="en-GB" sz="2200" b="0" dirty="0">
              <a:latin typeface="+mn-lt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97112" y="3729456"/>
            <a:ext cx="427346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+mn-lt"/>
              </a:rPr>
              <a:t>Residual confounding</a:t>
            </a:r>
            <a:endParaRPr lang="en-GB" sz="2200" b="0" dirty="0">
              <a:latin typeface="+mn-lt"/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6620144" y="3298634"/>
            <a:ext cx="216024" cy="360040"/>
          </a:xfrm>
          <a:prstGeom prst="downArrow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826920" y="4805536"/>
            <a:ext cx="4307504" cy="17851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GB" sz="2200" dirty="0" smtClean="0">
                <a:latin typeface="+mn-lt"/>
              </a:rPr>
              <a:t>Supplement area level data with survey data where </a:t>
            </a:r>
            <a:r>
              <a:rPr lang="en-GB" sz="2200" b="0" dirty="0" smtClean="0">
                <a:solidFill>
                  <a:srgbClr val="FF0000"/>
                </a:solidFill>
                <a:latin typeface="+mn-lt"/>
              </a:rPr>
              <a:t>additional confounders </a:t>
            </a:r>
            <a:r>
              <a:rPr lang="en-GB" sz="2200" b="0" dirty="0" smtClean="0">
                <a:latin typeface="+mn-lt"/>
              </a:rPr>
              <a:t>(smoking, drinking, obesity, diabetes, ...) are recorded</a:t>
            </a:r>
            <a:endParaRPr lang="en-GB" sz="2200" b="0" dirty="0">
              <a:latin typeface="+mn-lt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6620144" y="4300302"/>
            <a:ext cx="216024" cy="360040"/>
          </a:xfrm>
          <a:prstGeom prst="downArrow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36" y="1520786"/>
            <a:ext cx="38100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4084982" y="2492896"/>
            <a:ext cx="576064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 flipH="1" flipV="1">
            <a:off x="3995936" y="4725144"/>
            <a:ext cx="754156" cy="72008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1416480"/>
            <a:ext cx="47971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GB" sz="1800" dirty="0" smtClean="0">
                <a:latin typeface="+mn-lt"/>
              </a:rPr>
              <a:t>Log relative risk of hospital admission</a:t>
            </a:r>
          </a:p>
          <a:p>
            <a:pPr algn="l"/>
            <a:r>
              <a:rPr lang="en-GB" sz="1800" b="0" dirty="0" smtClean="0">
                <a:latin typeface="+mn-lt"/>
              </a:rPr>
              <a:t>dichotomised exposure: PM</a:t>
            </a:r>
            <a:r>
              <a:rPr lang="en-GB" sz="1800" b="0" baseline="-25000" dirty="0" smtClean="0">
                <a:latin typeface="+mn-lt"/>
              </a:rPr>
              <a:t>10</a:t>
            </a:r>
            <a:r>
              <a:rPr lang="en-GB" sz="1800" b="0" dirty="0" smtClean="0">
                <a:latin typeface="+mn-lt"/>
              </a:rPr>
              <a:t>&gt;25</a:t>
            </a:r>
            <a:r>
              <a:rPr lang="en-GB" sz="1800" b="0" dirty="0" smtClean="0">
                <a:latin typeface="Symbol" panose="05050102010706020507" pitchFamily="18" charset="2"/>
              </a:rPr>
              <a:t>m</a:t>
            </a:r>
            <a:r>
              <a:rPr lang="en-GB" sz="1400" b="0" dirty="0" smtClean="0">
                <a:latin typeface="+mn-lt"/>
              </a:rPr>
              <a:t>g</a:t>
            </a:r>
            <a:r>
              <a:rPr lang="en-GB" sz="1800" b="0" dirty="0" smtClean="0">
                <a:latin typeface="+mn-lt"/>
              </a:rPr>
              <a:t>/</a:t>
            </a:r>
            <a:r>
              <a:rPr lang="en-GB" sz="1600" b="0" dirty="0" smtClean="0">
                <a:latin typeface="+mn-lt"/>
              </a:rPr>
              <a:t>m</a:t>
            </a:r>
            <a:r>
              <a:rPr lang="en-GB" sz="1600" b="0" baseline="-25000" dirty="0" smtClean="0">
                <a:latin typeface="+mn-lt"/>
              </a:rPr>
              <a:t>3</a:t>
            </a:r>
            <a:endParaRPr lang="en-GB" sz="1600" b="0" baseline="-250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3376" y="2718799"/>
            <a:ext cx="2539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+mn-lt"/>
              </a:rPr>
              <a:t>pure ecological regression</a:t>
            </a:r>
            <a:endParaRPr lang="en-GB" sz="14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410" y="3481965"/>
            <a:ext cx="16113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+mn-lt"/>
              </a:rPr>
              <a:t>using additional</a:t>
            </a:r>
          </a:p>
          <a:p>
            <a:r>
              <a:rPr lang="en-GB" sz="1400" dirty="0" smtClean="0">
                <a:latin typeface="+mn-lt"/>
              </a:rPr>
              <a:t>survey data</a:t>
            </a:r>
          </a:p>
          <a:p>
            <a:r>
              <a:rPr lang="en-GB" sz="1400" dirty="0" smtClean="0">
                <a:latin typeface="+mn-lt"/>
              </a:rPr>
              <a:t>(73% wards)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2944" y="4591373"/>
            <a:ext cx="16113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+mn-lt"/>
              </a:rPr>
              <a:t>using additional</a:t>
            </a:r>
          </a:p>
          <a:p>
            <a:r>
              <a:rPr lang="en-GB" sz="1400" dirty="0" smtClean="0">
                <a:latin typeface="+mn-lt"/>
              </a:rPr>
              <a:t>survey data</a:t>
            </a:r>
          </a:p>
          <a:p>
            <a:r>
              <a:rPr lang="en-GB" sz="1400" dirty="0" smtClean="0">
                <a:latin typeface="+mn-lt"/>
              </a:rPr>
              <a:t>with imputation</a:t>
            </a:r>
          </a:p>
          <a:p>
            <a:r>
              <a:rPr lang="en-GB" sz="1400" dirty="0">
                <a:latin typeface="+mn-lt"/>
              </a:rPr>
              <a:t>t</a:t>
            </a:r>
            <a:r>
              <a:rPr lang="en-GB" sz="1400" dirty="0" smtClean="0">
                <a:latin typeface="+mn-lt"/>
              </a:rPr>
              <a:t>o all wards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26424" y="3298635"/>
            <a:ext cx="2285336" cy="2246845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516102" y="3298635"/>
            <a:ext cx="2233990" cy="2246845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4509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r>
              <a:rPr lang="en-US" dirty="0" smtClean="0"/>
              <a:t>Integrating survey information </a:t>
            </a:r>
            <a:br>
              <a:rPr lang="en-US" dirty="0" smtClean="0"/>
            </a:br>
            <a:r>
              <a:rPr lang="en-US" dirty="0" smtClean="0"/>
              <a:t>in area level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9145016" cy="518457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When using survey data to provide estimates of </a:t>
            </a:r>
            <a:r>
              <a:rPr lang="en-US" sz="2400" dirty="0" smtClean="0">
                <a:solidFill>
                  <a:srgbClr val="FF0000"/>
                </a:solidFill>
              </a:rPr>
              <a:t>area level confounders</a:t>
            </a:r>
            <a:r>
              <a:rPr lang="en-US" sz="2400" dirty="0" smtClean="0"/>
              <a:t>, several issues typically arise</a:t>
            </a:r>
          </a:p>
          <a:p>
            <a:r>
              <a:rPr lang="en-US" sz="2400" dirty="0" smtClean="0"/>
              <a:t>Need to </a:t>
            </a:r>
            <a:r>
              <a:rPr lang="en-US" sz="2400" dirty="0" smtClean="0">
                <a:solidFill>
                  <a:srgbClr val="FF0000"/>
                </a:solidFill>
              </a:rPr>
              <a:t>upscale</a:t>
            </a:r>
            <a:r>
              <a:rPr lang="en-US" sz="2400" dirty="0" smtClean="0"/>
              <a:t> the survey confounders to </a:t>
            </a:r>
            <a:r>
              <a:rPr lang="en-US" sz="2400" dirty="0" smtClean="0">
                <a:solidFill>
                  <a:srgbClr val="FF0000"/>
                </a:solidFill>
              </a:rPr>
              <a:t>area level mean parameters</a:t>
            </a:r>
            <a:r>
              <a:rPr lang="en-US" sz="2400" dirty="0" smtClean="0"/>
              <a:t> through a sub-model of the survey data</a:t>
            </a:r>
          </a:p>
          <a:p>
            <a:r>
              <a:rPr lang="en-US" sz="2400" dirty="0" smtClean="0"/>
              <a:t>In many cases, the survey is incomplete geographically, 	</a:t>
            </a:r>
            <a:r>
              <a:rPr lang="en-US" sz="2400" dirty="0" smtClean="0">
                <a:solidFill>
                  <a:srgbClr val="FF0000"/>
                </a:solidFill>
              </a:rPr>
              <a:t>imputation</a:t>
            </a:r>
            <a:r>
              <a:rPr lang="en-US" sz="2400" dirty="0" smtClean="0"/>
              <a:t> in the other areas using their link with recorded area characteristics?</a:t>
            </a:r>
          </a:p>
          <a:p>
            <a:r>
              <a:rPr lang="en-US" sz="2400" dirty="0" smtClean="0"/>
              <a:t>Imputing </a:t>
            </a:r>
            <a:r>
              <a:rPr lang="en-US" sz="2400" dirty="0" smtClean="0">
                <a:solidFill>
                  <a:srgbClr val="FF0000"/>
                </a:solidFill>
              </a:rPr>
              <a:t>one by one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many confounders </a:t>
            </a:r>
            <a:r>
              <a:rPr lang="en-US" sz="2400" dirty="0" smtClean="0"/>
              <a:t>in the remainder areas can be computationally demanding and quite unstable ...</a:t>
            </a:r>
          </a:p>
          <a:p>
            <a:r>
              <a:rPr lang="en-US" sz="2400" dirty="0" smtClean="0"/>
              <a:t>Dimension reduction?</a:t>
            </a:r>
          </a:p>
        </p:txBody>
      </p:sp>
      <p:sp>
        <p:nvSpPr>
          <p:cNvPr id="4" name="Down Arrow 3"/>
          <p:cNvSpPr/>
          <p:nvPr/>
        </p:nvSpPr>
        <p:spPr bwMode="auto">
          <a:xfrm rot="16200000">
            <a:off x="3275856" y="3915566"/>
            <a:ext cx="216024" cy="360040"/>
          </a:xfrm>
          <a:prstGeom prst="downArrow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0046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r>
              <a:rPr lang="en-US" dirty="0" smtClean="0"/>
              <a:t>Ecological propensity score </a:t>
            </a:r>
            <a:br>
              <a:rPr lang="en-US" dirty="0" smtClean="0"/>
            </a:br>
            <a:r>
              <a:rPr lang="en-US" dirty="0" smtClean="0"/>
              <a:t>approach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8784976" cy="5184576"/>
          </a:xfrm>
        </p:spPr>
        <p:txBody>
          <a:bodyPr/>
          <a:lstStyle/>
          <a:p>
            <a:r>
              <a:rPr lang="en-US" sz="2400" dirty="0"/>
              <a:t>F</a:t>
            </a:r>
            <a:r>
              <a:rPr lang="en-US" sz="2400" dirty="0" smtClean="0"/>
              <a:t>ocus of interest is the association of the relative risk with average level of X in an area, adjusted for the other spatial confounders (measured at area level or captured by surveys)</a:t>
            </a:r>
            <a:endParaRPr lang="en-US" sz="2400" dirty="0"/>
          </a:p>
          <a:p>
            <a:pPr lvl="1"/>
            <a:r>
              <a:rPr lang="en-US" sz="2400" dirty="0"/>
              <a:t>R</a:t>
            </a:r>
            <a:r>
              <a:rPr lang="en-US" sz="2400" dirty="0" smtClean="0"/>
              <a:t>egress exposure X on the up-scaled area level confounder means to build an </a:t>
            </a:r>
            <a:r>
              <a:rPr lang="en-US" sz="2400" dirty="0" smtClean="0">
                <a:solidFill>
                  <a:srgbClr val="FF0000"/>
                </a:solidFill>
              </a:rPr>
              <a:t>ecological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propensity score </a:t>
            </a:r>
            <a:r>
              <a:rPr lang="en-US" sz="2400" dirty="0" smtClean="0"/>
              <a:t>in the survey areas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Impute</a:t>
            </a:r>
            <a:r>
              <a:rPr lang="en-US" sz="2400" dirty="0" smtClean="0"/>
              <a:t> the propensity score (a scalar) in other areas with the help of spatial structure and other observed area level characteristics </a:t>
            </a:r>
          </a:p>
          <a:p>
            <a:pPr lvl="1"/>
            <a:r>
              <a:rPr lang="en-US" sz="2400" dirty="0" smtClean="0"/>
              <a:t>Include </a:t>
            </a:r>
            <a:r>
              <a:rPr lang="en-US" sz="2400" dirty="0" smtClean="0">
                <a:solidFill>
                  <a:srgbClr val="FF0000"/>
                </a:solidFill>
              </a:rPr>
              <a:t>both X and the propensity score </a:t>
            </a:r>
            <a:r>
              <a:rPr lang="en-US" sz="2400" dirty="0" smtClean="0"/>
              <a:t>in the regression model of the relative risk log(</a:t>
            </a:r>
            <a:r>
              <a:rPr lang="el-GR" sz="2400" dirty="0" smtClean="0">
                <a:cs typeface="Times New Roman"/>
              </a:rPr>
              <a:t>θ</a:t>
            </a:r>
            <a:r>
              <a:rPr lang="en-GB" sz="2000" dirty="0" smtClean="0">
                <a:cs typeface="Times New Roman"/>
              </a:rPr>
              <a:t>i</a:t>
            </a:r>
            <a:r>
              <a:rPr lang="en-GB" sz="2400" dirty="0" smtClean="0">
                <a:cs typeface="Times New Roman"/>
              </a:rPr>
              <a:t>) in all areas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52492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49" y="94660"/>
            <a:ext cx="8229600" cy="1143000"/>
          </a:xfrm>
        </p:spPr>
        <p:txBody>
          <a:bodyPr/>
          <a:lstStyle/>
          <a:p>
            <a:r>
              <a:rPr lang="en-GB" dirty="0" smtClean="0"/>
              <a:t>Reducing spatial confounding</a:t>
            </a:r>
            <a:br>
              <a:rPr lang="en-GB" dirty="0" smtClean="0"/>
            </a:b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Air pollution and CVD hospital </a:t>
            </a:r>
            <a:b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admissions in London (electoral wards)</a:t>
            </a:r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50092" y="1410136"/>
            <a:ext cx="4320480" cy="17851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GB" sz="2200" dirty="0">
                <a:latin typeface="+mn-lt"/>
              </a:rPr>
              <a:t>E</a:t>
            </a:r>
            <a:r>
              <a:rPr lang="en-GB" sz="2200" dirty="0" smtClean="0">
                <a:latin typeface="+mn-lt"/>
              </a:rPr>
              <a:t>cological analysis o</a:t>
            </a:r>
            <a:r>
              <a:rPr lang="en-GB" sz="2200" b="0" dirty="0" smtClean="0">
                <a:latin typeface="+mn-lt"/>
              </a:rPr>
              <a:t>f CVD on PM</a:t>
            </a:r>
            <a:r>
              <a:rPr lang="en-GB" sz="2200" b="0" baseline="-25000" dirty="0" smtClean="0">
                <a:latin typeface="+mn-lt"/>
              </a:rPr>
              <a:t>10</a:t>
            </a:r>
            <a:r>
              <a:rPr lang="en-GB" sz="2200" b="0" dirty="0" smtClean="0">
                <a:latin typeface="+mn-lt"/>
              </a:rPr>
              <a:t>, adjusting for  deprivation and ethnicity </a:t>
            </a:r>
            <a:r>
              <a:rPr lang="en-GB" sz="2200" dirty="0" smtClean="0">
                <a:latin typeface="+mn-lt"/>
              </a:rPr>
              <a:t>finds a </a:t>
            </a:r>
            <a:r>
              <a:rPr lang="en-GB" sz="2200" dirty="0" smtClean="0">
                <a:solidFill>
                  <a:srgbClr val="FF0000"/>
                </a:solidFill>
                <a:latin typeface="+mn-lt"/>
              </a:rPr>
              <a:t>protective effect </a:t>
            </a:r>
            <a:r>
              <a:rPr lang="en-GB" sz="2200" dirty="0" smtClean="0">
                <a:latin typeface="+mn-lt"/>
              </a:rPr>
              <a:t>of </a:t>
            </a:r>
            <a:r>
              <a:rPr lang="en-GB" sz="2200" dirty="0" smtClean="0">
                <a:solidFill>
                  <a:srgbClr val="000000"/>
                </a:solidFill>
                <a:latin typeface="Verdana"/>
              </a:rPr>
              <a:t>PM</a:t>
            </a:r>
            <a:r>
              <a:rPr lang="en-GB" sz="2200" baseline="-25000" dirty="0" smtClean="0">
                <a:solidFill>
                  <a:srgbClr val="000000"/>
                </a:solidFill>
                <a:latin typeface="Verdana"/>
              </a:rPr>
              <a:t>10 </a:t>
            </a:r>
            <a:r>
              <a:rPr lang="en-GB" sz="2200" dirty="0" smtClean="0">
                <a:solidFill>
                  <a:srgbClr val="000000"/>
                </a:solidFill>
                <a:latin typeface="Verdana"/>
              </a:rPr>
              <a:t>!</a:t>
            </a:r>
            <a:endParaRPr lang="en-GB" sz="2200" b="0" dirty="0">
              <a:latin typeface="+mn-lt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797112" y="3729456"/>
            <a:ext cx="427346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+mn-lt"/>
              </a:rPr>
              <a:t>Residual confounding</a:t>
            </a:r>
            <a:endParaRPr lang="en-GB" sz="2200" b="0" dirty="0">
              <a:latin typeface="+mn-lt"/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6620144" y="3298634"/>
            <a:ext cx="216024" cy="360040"/>
          </a:xfrm>
          <a:prstGeom prst="downArrow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826920" y="4805536"/>
            <a:ext cx="4307504" cy="17851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GB" sz="2200" dirty="0" smtClean="0">
                <a:latin typeface="+mn-lt"/>
              </a:rPr>
              <a:t>Supplement area level data with survey data where </a:t>
            </a:r>
            <a:r>
              <a:rPr lang="en-GB" sz="2200" b="0" dirty="0" smtClean="0">
                <a:solidFill>
                  <a:srgbClr val="FF0000"/>
                </a:solidFill>
                <a:latin typeface="+mn-lt"/>
              </a:rPr>
              <a:t>additional confounders </a:t>
            </a:r>
            <a:r>
              <a:rPr lang="en-GB" sz="2200" b="0" dirty="0" smtClean="0">
                <a:latin typeface="+mn-lt"/>
              </a:rPr>
              <a:t>(smoking, drinking, obesity, diabetes, ...) are recorded</a:t>
            </a:r>
            <a:endParaRPr lang="en-GB" sz="2200" b="0" dirty="0">
              <a:latin typeface="+mn-lt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6620144" y="4300302"/>
            <a:ext cx="216024" cy="360040"/>
          </a:xfrm>
          <a:prstGeom prst="downArrow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36" y="1520786"/>
            <a:ext cx="38100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4084982" y="2492896"/>
            <a:ext cx="576064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 flipH="1" flipV="1">
            <a:off x="3995936" y="4725144"/>
            <a:ext cx="754156" cy="72008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1416480"/>
            <a:ext cx="47971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GB" sz="1800" dirty="0" smtClean="0">
                <a:latin typeface="+mn-lt"/>
              </a:rPr>
              <a:t>Log relative risk of hospital admission</a:t>
            </a:r>
          </a:p>
          <a:p>
            <a:pPr algn="l"/>
            <a:r>
              <a:rPr lang="en-GB" sz="1800" b="0" dirty="0" smtClean="0">
                <a:latin typeface="+mn-lt"/>
              </a:rPr>
              <a:t>dichotomised exposure: PM</a:t>
            </a:r>
            <a:r>
              <a:rPr lang="en-GB" sz="1800" b="0" baseline="-25000" dirty="0" smtClean="0">
                <a:latin typeface="+mn-lt"/>
              </a:rPr>
              <a:t>10</a:t>
            </a:r>
            <a:r>
              <a:rPr lang="en-GB" sz="1800" b="0" dirty="0" smtClean="0">
                <a:latin typeface="+mn-lt"/>
              </a:rPr>
              <a:t>&gt;25</a:t>
            </a:r>
            <a:r>
              <a:rPr lang="en-GB" sz="1800" b="0" dirty="0" smtClean="0">
                <a:latin typeface="Symbol" panose="05050102010706020507" pitchFamily="18" charset="2"/>
              </a:rPr>
              <a:t>m</a:t>
            </a:r>
            <a:r>
              <a:rPr lang="en-GB" sz="1400" b="0" dirty="0" smtClean="0">
                <a:latin typeface="+mn-lt"/>
              </a:rPr>
              <a:t>g</a:t>
            </a:r>
            <a:r>
              <a:rPr lang="en-GB" sz="1800" b="0" dirty="0" smtClean="0">
                <a:latin typeface="+mn-lt"/>
              </a:rPr>
              <a:t>/</a:t>
            </a:r>
            <a:r>
              <a:rPr lang="en-GB" sz="1600" b="0" dirty="0" smtClean="0">
                <a:latin typeface="+mn-lt"/>
              </a:rPr>
              <a:t>m</a:t>
            </a:r>
            <a:r>
              <a:rPr lang="en-GB" sz="1600" b="0" baseline="-25000" dirty="0" smtClean="0">
                <a:latin typeface="+mn-lt"/>
              </a:rPr>
              <a:t>3</a:t>
            </a:r>
            <a:endParaRPr lang="en-GB" sz="1600" b="0" baseline="-25000" dirty="0">
              <a:latin typeface="+mn-lt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-23376" y="6211359"/>
            <a:ext cx="4850296" cy="646331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fr-FR" sz="1800" dirty="0" smtClean="0">
                <a:latin typeface="+mn-lt"/>
              </a:rPr>
              <a:t>Wang, Richardson, </a:t>
            </a:r>
            <a:r>
              <a:rPr lang="fr-FR" sz="1800" dirty="0" err="1" smtClean="0">
                <a:latin typeface="+mn-lt"/>
              </a:rPr>
              <a:t>Hansell</a:t>
            </a:r>
            <a:r>
              <a:rPr lang="fr-FR" sz="1800" dirty="0" smtClean="0">
                <a:latin typeface="+mn-lt"/>
              </a:rPr>
              <a:t>, Blangiardo  2016</a:t>
            </a:r>
            <a:endParaRPr lang="en-US" sz="1800" b="0" dirty="0"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3376" y="2718799"/>
            <a:ext cx="2539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+mn-lt"/>
              </a:rPr>
              <a:t>pure ecological regression</a:t>
            </a:r>
            <a:endParaRPr lang="en-GB" sz="14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410" y="3481965"/>
            <a:ext cx="16113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+mn-lt"/>
              </a:rPr>
              <a:t>using additional</a:t>
            </a:r>
          </a:p>
          <a:p>
            <a:r>
              <a:rPr lang="en-GB" sz="1400" dirty="0" smtClean="0">
                <a:latin typeface="+mn-lt"/>
              </a:rPr>
              <a:t>survey data</a:t>
            </a:r>
          </a:p>
          <a:p>
            <a:r>
              <a:rPr lang="en-GB" sz="1400" dirty="0" smtClean="0">
                <a:latin typeface="+mn-lt"/>
              </a:rPr>
              <a:t>(73% wards)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2944" y="4591373"/>
            <a:ext cx="16113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+mn-lt"/>
              </a:rPr>
              <a:t>using additional</a:t>
            </a:r>
          </a:p>
          <a:p>
            <a:r>
              <a:rPr lang="en-GB" sz="1400" dirty="0" smtClean="0">
                <a:latin typeface="+mn-lt"/>
              </a:rPr>
              <a:t>survey data</a:t>
            </a:r>
          </a:p>
          <a:p>
            <a:r>
              <a:rPr lang="en-GB" sz="1400" dirty="0" smtClean="0">
                <a:latin typeface="+mn-lt"/>
              </a:rPr>
              <a:t>with imputation</a:t>
            </a:r>
          </a:p>
          <a:p>
            <a:r>
              <a:rPr lang="en-GB" sz="1400" dirty="0">
                <a:latin typeface="+mn-lt"/>
              </a:rPr>
              <a:t>t</a:t>
            </a:r>
            <a:r>
              <a:rPr lang="en-GB" sz="1400" dirty="0" smtClean="0">
                <a:latin typeface="+mn-lt"/>
              </a:rPr>
              <a:t>o all wards</a:t>
            </a:r>
          </a:p>
        </p:txBody>
      </p:sp>
    </p:spTree>
    <p:extLst>
      <p:ext uri="{BB962C8B-B14F-4D97-AF65-F5344CB8AC3E}">
        <p14:creationId xmlns:p14="http://schemas.microsoft.com/office/powerpoint/2010/main" val="18619339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/>
          <a:lstStyle/>
          <a:p>
            <a:r>
              <a:rPr lang="en-GB" altLang="en-US" dirty="0" smtClean="0"/>
              <a:t>V - Ecological /Aggregation bias</a:t>
            </a:r>
            <a:endParaRPr lang="en-GB" altLang="en-US" dirty="0"/>
          </a:p>
        </p:txBody>
      </p:sp>
      <p:sp>
        <p:nvSpPr>
          <p:cNvPr id="757763" name="Rectangle 3"/>
          <p:cNvSpPr>
            <a:spLocks noChangeArrowheads="1"/>
          </p:cNvSpPr>
          <p:nvPr/>
        </p:nvSpPr>
        <p:spPr bwMode="auto">
          <a:xfrm>
            <a:off x="539552" y="3933056"/>
            <a:ext cx="8027988" cy="4298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u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t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90000"/>
              </a:lnSpc>
              <a:spcAft>
                <a:spcPct val="80000"/>
              </a:spcAft>
              <a:buNone/>
            </a:pPr>
            <a:r>
              <a:rPr lang="en-US" altLang="en-US" sz="2400" i="1" dirty="0" err="1"/>
              <a:t>exp</a:t>
            </a:r>
            <a:r>
              <a:rPr lang="en-US" altLang="en-US" sz="2400" i="1" dirty="0"/>
              <a:t>(b)</a:t>
            </a:r>
            <a:r>
              <a:rPr lang="en-US" altLang="en-US" sz="2400" dirty="0"/>
              <a:t> = odds ratio associated with </a:t>
            </a:r>
            <a:r>
              <a:rPr lang="en-US" altLang="en-US" sz="2400" dirty="0" smtClean="0"/>
              <a:t>average exposure </a:t>
            </a:r>
            <a:r>
              <a:rPr lang="en-US" altLang="en-US" sz="2400" i="1" dirty="0"/>
              <a:t>X</a:t>
            </a:r>
            <a:r>
              <a:rPr lang="en-US" altLang="en-US" sz="2400" i="1" baseline="-25000" dirty="0"/>
              <a:t>i</a:t>
            </a:r>
            <a:endParaRPr lang="en-US" altLang="en-US" sz="2400" dirty="0"/>
          </a:p>
        </p:txBody>
      </p:sp>
      <p:grpSp>
        <p:nvGrpSpPr>
          <p:cNvPr id="757771" name="Group 11"/>
          <p:cNvGrpSpPr>
            <a:grpSpLocks/>
          </p:cNvGrpSpPr>
          <p:nvPr/>
        </p:nvGrpSpPr>
        <p:grpSpPr bwMode="auto">
          <a:xfrm>
            <a:off x="690121" y="1448842"/>
            <a:ext cx="8027988" cy="3113088"/>
            <a:chOff x="442" y="1038"/>
            <a:chExt cx="5057" cy="1961"/>
          </a:xfrm>
        </p:grpSpPr>
        <p:sp>
          <p:nvSpPr>
            <p:cNvPr id="757765" name="Rectangle 5"/>
            <p:cNvSpPr>
              <a:spLocks noChangeArrowheads="1"/>
            </p:cNvSpPr>
            <p:nvPr/>
          </p:nvSpPr>
          <p:spPr bwMode="auto">
            <a:xfrm>
              <a:off x="442" y="1038"/>
              <a:ext cx="5057" cy="1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spcBef>
                  <a:spcPct val="20000"/>
                </a:spcBef>
                <a:buClr>
                  <a:schemeClr val="tx2"/>
                </a:buClr>
                <a:buSzPct val="75000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u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t"/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>
                <a:lnSpc>
                  <a:spcPct val="90000"/>
                </a:lnSpc>
                <a:buNone/>
              </a:pPr>
              <a:r>
                <a:rPr lang="en-GB" altLang="en-US" sz="2400" dirty="0" smtClean="0"/>
                <a:t>Consider a very </a:t>
              </a:r>
              <a:r>
                <a:rPr lang="en-GB" altLang="en-US" sz="2400" dirty="0"/>
                <a:t>simple ecological model:</a:t>
              </a:r>
            </a:p>
            <a:p>
              <a:pPr>
                <a:lnSpc>
                  <a:spcPct val="90000"/>
                </a:lnSpc>
                <a:buFont typeface="Wingdings" pitchFamily="2" charset="2"/>
                <a:buNone/>
              </a:pPr>
              <a:r>
                <a:rPr lang="en-GB" altLang="en-US" sz="2400" dirty="0"/>
                <a:t>	</a:t>
              </a:r>
              <a:r>
                <a:rPr lang="en-GB" altLang="en-US" sz="2400" i="1" dirty="0">
                  <a:solidFill>
                    <a:srgbClr val="0033CC"/>
                  </a:solidFill>
                </a:rPr>
                <a:t>Y</a:t>
              </a:r>
              <a:r>
                <a:rPr lang="en-GB" altLang="en-US" sz="2400" i="1" baseline="-25000" dirty="0">
                  <a:solidFill>
                    <a:srgbClr val="0033CC"/>
                  </a:solidFill>
                </a:rPr>
                <a:t>i</a:t>
              </a:r>
              <a:r>
                <a:rPr lang="en-GB" altLang="en-US" sz="2400" i="1" dirty="0">
                  <a:solidFill>
                    <a:srgbClr val="0033CC"/>
                  </a:solidFill>
                </a:rPr>
                <a:t> ~ Binomial(q</a:t>
              </a:r>
              <a:r>
                <a:rPr lang="fr-FR" altLang="en-US" sz="2400" i="1" baseline="-25000" dirty="0">
                  <a:solidFill>
                    <a:srgbClr val="0033CC"/>
                  </a:solidFill>
                  <a:cs typeface="Arial" charset="0"/>
                </a:rPr>
                <a:t>i</a:t>
              </a:r>
              <a:r>
                <a:rPr lang="en-GB" altLang="en-US" sz="2400" i="1" dirty="0">
                  <a:solidFill>
                    <a:srgbClr val="0033CC"/>
                  </a:solidFill>
                </a:rPr>
                <a:t>, N</a:t>
              </a:r>
              <a:r>
                <a:rPr lang="en-GB" altLang="en-US" sz="2400" i="1" baseline="-25000" dirty="0">
                  <a:solidFill>
                    <a:srgbClr val="0033CC"/>
                  </a:solidFill>
                </a:rPr>
                <a:t>i</a:t>
              </a:r>
              <a:r>
                <a:rPr lang="en-GB" altLang="en-US" sz="2400" i="1" dirty="0">
                  <a:solidFill>
                    <a:srgbClr val="0033CC"/>
                  </a:solidFill>
                </a:rPr>
                <a:t>);      </a:t>
              </a:r>
              <a:r>
                <a:rPr lang="en-US" altLang="en-US" sz="2400" i="1" dirty="0">
                  <a:solidFill>
                    <a:srgbClr val="0033CC"/>
                  </a:solidFill>
                </a:rPr>
                <a:t>logit(q</a:t>
              </a:r>
              <a:r>
                <a:rPr lang="en-US" altLang="en-US" sz="2400" i="1" baseline="-25000" dirty="0">
                  <a:solidFill>
                    <a:srgbClr val="0033CC"/>
                  </a:solidFill>
                </a:rPr>
                <a:t>i</a:t>
              </a:r>
              <a:r>
                <a:rPr lang="en-US" altLang="en-US" sz="2400" i="1" dirty="0">
                  <a:solidFill>
                    <a:srgbClr val="0033CC"/>
                  </a:solidFill>
                </a:rPr>
                <a:t>) = a + b X</a:t>
              </a:r>
              <a:r>
                <a:rPr lang="en-US" altLang="en-US" sz="2400" i="1" baseline="-25000" dirty="0">
                  <a:solidFill>
                    <a:srgbClr val="0033CC"/>
                  </a:solidFill>
                </a:rPr>
                <a:t>i</a:t>
              </a:r>
              <a:r>
                <a:rPr lang="en-US" altLang="en-US" sz="2400" i="1" dirty="0">
                  <a:solidFill>
                    <a:srgbClr val="0033CC"/>
                  </a:solidFill>
                </a:rPr>
                <a:t> + c </a:t>
              </a:r>
              <a:r>
                <a:rPr lang="en-US" altLang="en-US" sz="2400" i="1" dirty="0" err="1">
                  <a:solidFill>
                    <a:srgbClr val="0033CC"/>
                  </a:solidFill>
                </a:rPr>
                <a:t>Z</a:t>
              </a:r>
              <a:r>
                <a:rPr lang="en-US" altLang="en-US" sz="2400" i="1" baseline="-25000" dirty="0" err="1">
                  <a:solidFill>
                    <a:srgbClr val="0033CC"/>
                  </a:solidFill>
                </a:rPr>
                <a:t>i</a:t>
              </a:r>
              <a:endParaRPr lang="en-US" altLang="en-US" sz="2400" i="1" baseline="-25000" dirty="0">
                <a:solidFill>
                  <a:srgbClr val="0033CC"/>
                </a:solidFill>
              </a:endParaRPr>
            </a:p>
            <a:p>
              <a:pPr>
                <a:lnSpc>
                  <a:spcPct val="90000"/>
                </a:lnSpc>
                <a:buFont typeface="Wingdings" pitchFamily="2" charset="2"/>
                <a:buNone/>
              </a:pPr>
              <a:r>
                <a:rPr lang="en-US" altLang="en-US" dirty="0"/>
                <a:t>	</a:t>
              </a:r>
              <a:r>
                <a:rPr lang="en-GB" altLang="en-US" sz="1800" i="1" dirty="0"/>
                <a:t>Y</a:t>
              </a:r>
              <a:r>
                <a:rPr lang="en-GB" altLang="en-US" sz="1800" i="1" baseline="-25000" dirty="0"/>
                <a:t>i</a:t>
              </a:r>
              <a:r>
                <a:rPr lang="en-GB" altLang="en-US" sz="1800" dirty="0"/>
                <a:t> is the number of disease cases in area </a:t>
              </a:r>
              <a:r>
                <a:rPr lang="en-GB" altLang="en-US" sz="1800" i="1" dirty="0"/>
                <a:t>i</a:t>
              </a:r>
            </a:p>
            <a:p>
              <a:pPr>
                <a:lnSpc>
                  <a:spcPct val="90000"/>
                </a:lnSpc>
                <a:buFont typeface="Wingdings" pitchFamily="2" charset="2"/>
                <a:buNone/>
              </a:pPr>
              <a:r>
                <a:rPr lang="en-GB" altLang="en-US" sz="1800" dirty="0"/>
                <a:t>	</a:t>
              </a:r>
              <a:r>
                <a:rPr lang="en-GB" altLang="en-US" sz="1800" i="1" dirty="0"/>
                <a:t>N</a:t>
              </a:r>
              <a:r>
                <a:rPr lang="en-GB" altLang="en-US" sz="1800" i="1" baseline="-25000" dirty="0"/>
                <a:t>i</a:t>
              </a:r>
              <a:r>
                <a:rPr lang="en-GB" altLang="en-US" sz="1800" dirty="0"/>
                <a:t> is the population in area </a:t>
              </a:r>
              <a:r>
                <a:rPr lang="en-GB" altLang="en-US" sz="1800" i="1" dirty="0" smtClean="0"/>
                <a:t>i</a:t>
              </a:r>
            </a:p>
            <a:p>
              <a:pPr>
                <a:lnSpc>
                  <a:spcPct val="90000"/>
                </a:lnSpc>
                <a:buNone/>
              </a:pPr>
              <a:r>
                <a:rPr lang="en-GB" altLang="en-US" sz="1800" dirty="0"/>
                <a:t>	</a:t>
              </a:r>
              <a:r>
                <a:rPr lang="en-US" altLang="en-US" sz="1800" i="1" dirty="0" err="1" smtClean="0"/>
                <a:t>Z</a:t>
              </a:r>
              <a:r>
                <a:rPr lang="en-US" altLang="en-US" sz="1800" i="1" baseline="-25000" dirty="0" err="1" smtClean="0"/>
                <a:t>i</a:t>
              </a:r>
              <a:r>
                <a:rPr lang="en-US" altLang="en-US" sz="1800" i="1" baseline="-25000" dirty="0" smtClean="0"/>
                <a:t> </a:t>
              </a:r>
              <a:r>
                <a:rPr lang="en-US" altLang="en-US" sz="1800" dirty="0" smtClean="0"/>
                <a:t> is an area level covariate (e.g. deprivation index)</a:t>
              </a:r>
              <a:endParaRPr lang="en-GB" altLang="en-US" sz="1800" dirty="0"/>
            </a:p>
            <a:p>
              <a:pPr>
                <a:lnSpc>
                  <a:spcPct val="90000"/>
                </a:lnSpc>
                <a:buFont typeface="Wingdings" pitchFamily="2" charset="2"/>
                <a:buNone/>
              </a:pPr>
              <a:r>
                <a:rPr lang="en-GB" altLang="en-US" sz="1800" i="1" dirty="0"/>
                <a:t>	X</a:t>
              </a:r>
              <a:r>
                <a:rPr lang="en-GB" altLang="en-US" sz="1800" i="1" baseline="-25000" dirty="0"/>
                <a:t>i</a:t>
              </a:r>
              <a:r>
                <a:rPr lang="en-GB" altLang="en-US" sz="1800" dirty="0"/>
                <a:t> is the proportion of exposed individuals in area </a:t>
              </a:r>
              <a:r>
                <a:rPr lang="en-GB" altLang="en-US" sz="1800" i="1" dirty="0"/>
                <a:t>i</a:t>
              </a:r>
            </a:p>
            <a:p>
              <a:pPr>
                <a:lnSpc>
                  <a:spcPct val="90000"/>
                </a:lnSpc>
                <a:buFont typeface="Wingdings" pitchFamily="2" charset="2"/>
                <a:buNone/>
              </a:pPr>
              <a:r>
                <a:rPr lang="en-GB" altLang="en-US" sz="1800" dirty="0">
                  <a:latin typeface="Symbol" pitchFamily="18" charset="2"/>
                  <a:cs typeface="Arial" charset="0"/>
                </a:rPr>
                <a:t>	</a:t>
              </a:r>
              <a:r>
                <a:rPr lang="en-GB" altLang="en-US" sz="1800" i="1" dirty="0">
                  <a:cs typeface="Arial" charset="0"/>
                </a:rPr>
                <a:t>q</a:t>
              </a:r>
              <a:r>
                <a:rPr lang="fr-FR" altLang="en-US" sz="1800" i="1" baseline="-25000" dirty="0">
                  <a:cs typeface="Arial" charset="0"/>
                </a:rPr>
                <a:t>i</a:t>
              </a:r>
              <a:r>
                <a:rPr lang="fr-FR" altLang="en-US" sz="1800" baseline="-25000" dirty="0">
                  <a:cs typeface="Arial" charset="0"/>
                </a:rPr>
                <a:t> </a:t>
              </a:r>
              <a:r>
                <a:rPr lang="en-GB" altLang="en-US" sz="1800" dirty="0"/>
                <a:t> is the area-specific disease </a:t>
              </a:r>
              <a:r>
                <a:rPr lang="en-GB" altLang="en-US" sz="1800" dirty="0" smtClean="0"/>
                <a:t>rate</a:t>
              </a:r>
            </a:p>
            <a:p>
              <a:pPr>
                <a:lnSpc>
                  <a:spcPct val="90000"/>
                </a:lnSpc>
                <a:buFont typeface="Wingdings" pitchFamily="2" charset="2"/>
                <a:buNone/>
              </a:pPr>
              <a:endParaRPr lang="en-GB" altLang="en-US" sz="1800" dirty="0"/>
            </a:p>
            <a:p>
              <a:pPr>
                <a:lnSpc>
                  <a:spcPct val="90000"/>
                </a:lnSpc>
                <a:buFont typeface="Wingdings" pitchFamily="2" charset="2"/>
                <a:buNone/>
              </a:pPr>
              <a:endParaRPr lang="en-GB" altLang="en-US" sz="2400" dirty="0"/>
            </a:p>
          </p:txBody>
        </p:sp>
        <p:sp>
          <p:nvSpPr>
            <p:cNvPr id="757766" name="Line 6"/>
            <p:cNvSpPr>
              <a:spLocks noChangeShapeType="1"/>
            </p:cNvSpPr>
            <p:nvPr/>
          </p:nvSpPr>
          <p:spPr bwMode="auto">
            <a:xfrm>
              <a:off x="4094" y="1287"/>
              <a:ext cx="150" cy="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7768" name="Line 8"/>
            <p:cNvSpPr>
              <a:spLocks noChangeShapeType="1"/>
            </p:cNvSpPr>
            <p:nvPr/>
          </p:nvSpPr>
          <p:spPr bwMode="auto">
            <a:xfrm>
              <a:off x="710" y="2240"/>
              <a:ext cx="1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57769" name="Rectangle 9"/>
          <p:cNvSpPr>
            <a:spLocks noChangeArrowheads="1"/>
          </p:cNvSpPr>
          <p:nvPr/>
        </p:nvSpPr>
        <p:spPr bwMode="auto">
          <a:xfrm>
            <a:off x="717211" y="4437111"/>
            <a:ext cx="8027987" cy="194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u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t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 smtClean="0"/>
              <a:t>This is the </a:t>
            </a:r>
            <a:r>
              <a:rPr lang="en-US" altLang="en-US" sz="2400" dirty="0" smtClean="0">
                <a:solidFill>
                  <a:srgbClr val="FF0000"/>
                </a:solidFill>
              </a:rPr>
              <a:t>group level </a:t>
            </a:r>
            <a:r>
              <a:rPr lang="en-US" altLang="en-US" sz="2400" dirty="0" smtClean="0"/>
              <a:t>association. Not necessarily equal to individual-level association: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 smtClean="0"/>
              <a:t> </a:t>
            </a:r>
            <a:r>
              <a:rPr lang="en-GB" altLang="en-US" sz="2400" dirty="0" err="1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GB" altLang="en-US" sz="2400" baseline="-25000" dirty="0" err="1">
                <a:solidFill>
                  <a:schemeClr val="accent6">
                    <a:lumMod val="75000"/>
                  </a:schemeClr>
                </a:solidFill>
              </a:rPr>
              <a:t>ij</a:t>
            </a:r>
            <a:r>
              <a:rPr lang="en-GB" altLang="en-US" sz="2400" dirty="0">
                <a:solidFill>
                  <a:schemeClr val="accent6">
                    <a:lumMod val="75000"/>
                  </a:schemeClr>
                </a:solidFill>
              </a:rPr>
              <a:t> ~ Bernoulli(</a:t>
            </a:r>
            <a:r>
              <a:rPr lang="en-GB" altLang="en-US" sz="2400" dirty="0" err="1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GB" altLang="en-US" sz="2400" baseline="-25000" dirty="0" err="1">
                <a:solidFill>
                  <a:schemeClr val="accent6">
                    <a:lumMod val="75000"/>
                  </a:schemeClr>
                </a:solidFill>
              </a:rPr>
              <a:t>ij</a:t>
            </a:r>
            <a:r>
              <a:rPr lang="en-GB" altLang="en-US" sz="2400" dirty="0">
                <a:solidFill>
                  <a:schemeClr val="accent6">
                    <a:lumMod val="75000"/>
                  </a:schemeClr>
                </a:solidFill>
              </a:rPr>
              <a:t>),  </a:t>
            </a:r>
            <a:r>
              <a:rPr lang="en-GB" altLang="en-US" sz="1800" dirty="0">
                <a:solidFill>
                  <a:schemeClr val="accent6">
                    <a:lumMod val="75000"/>
                  </a:schemeClr>
                </a:solidFill>
              </a:rPr>
              <a:t>person j, area </a:t>
            </a:r>
            <a:r>
              <a:rPr lang="en-GB" altLang="en-US" sz="1800" dirty="0" smtClean="0">
                <a:solidFill>
                  <a:schemeClr val="accent6">
                    <a:lumMod val="75000"/>
                  </a:schemeClr>
                </a:solidFill>
              </a:rPr>
              <a:t>i;  </a:t>
            </a:r>
            <a:r>
              <a:rPr lang="en-GB" altLang="en-US" sz="2400" dirty="0" smtClean="0">
                <a:solidFill>
                  <a:schemeClr val="accent6">
                    <a:lumMod val="75000"/>
                  </a:schemeClr>
                </a:solidFill>
              </a:rPr>
              <a:t>logit </a:t>
            </a:r>
            <a:r>
              <a:rPr lang="en-GB" altLang="en-US" sz="2400" dirty="0" err="1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GB" altLang="en-US" sz="2400" baseline="-25000" dirty="0" err="1">
                <a:solidFill>
                  <a:schemeClr val="accent6">
                    <a:lumMod val="75000"/>
                  </a:schemeClr>
                </a:solidFill>
              </a:rPr>
              <a:t>ij</a:t>
            </a:r>
            <a:r>
              <a:rPr lang="en-GB" altLang="en-US" sz="2400" dirty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en-GB" altLang="en-US" sz="2400" dirty="0" err="1">
                <a:solidFill>
                  <a:schemeClr val="accent6">
                    <a:lumMod val="75000"/>
                  </a:schemeClr>
                </a:solidFill>
                <a:latin typeface="Symbol" pitchFamily="18" charset="2"/>
              </a:rPr>
              <a:t>a</a:t>
            </a:r>
            <a:r>
              <a:rPr lang="en-GB" altLang="en-US" sz="2400" baseline="-25000" dirty="0" err="1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GB" altLang="en-US" sz="2400" baseline="-25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altLang="en-US" sz="2400" dirty="0">
                <a:solidFill>
                  <a:schemeClr val="accent6">
                    <a:lumMod val="75000"/>
                  </a:schemeClr>
                </a:solidFill>
              </a:rPr>
              <a:t>+ </a:t>
            </a:r>
            <a:r>
              <a:rPr lang="en-GB" altLang="en-US" sz="2400" dirty="0">
                <a:solidFill>
                  <a:schemeClr val="accent6">
                    <a:lumMod val="75000"/>
                  </a:schemeClr>
                </a:solidFill>
                <a:latin typeface="Symbol" pitchFamily="18" charset="2"/>
              </a:rPr>
              <a:t>b</a:t>
            </a:r>
            <a:r>
              <a:rPr lang="en-GB" alt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altLang="en-US" sz="2400" dirty="0" err="1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GB" altLang="en-US" sz="2400" baseline="-25000" dirty="0" err="1">
                <a:solidFill>
                  <a:schemeClr val="accent6">
                    <a:lumMod val="75000"/>
                  </a:schemeClr>
                </a:solidFill>
              </a:rPr>
              <a:t>ij</a:t>
            </a:r>
            <a:r>
              <a:rPr lang="en-GB" altLang="en-US" sz="2400" dirty="0">
                <a:solidFill>
                  <a:schemeClr val="accent6">
                    <a:lumMod val="75000"/>
                  </a:schemeClr>
                </a:solidFill>
              </a:rPr>
              <a:t> + </a:t>
            </a:r>
            <a:r>
              <a:rPr lang="en-GB" altLang="en-US" sz="2400" dirty="0">
                <a:solidFill>
                  <a:schemeClr val="accent6">
                    <a:lumMod val="75000"/>
                  </a:schemeClr>
                </a:solidFill>
                <a:latin typeface="Symbol" pitchFamily="18" charset="2"/>
              </a:rPr>
              <a:t>g</a:t>
            </a:r>
            <a:r>
              <a:rPr lang="en-GB" alt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alt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Z</a:t>
            </a:r>
            <a:r>
              <a:rPr lang="en-GB" altLang="en-US" sz="2400" baseline="-25000" dirty="0" err="1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endParaRPr lang="en-GB" altLang="en-US" sz="2400" baseline="-25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 smtClean="0"/>
              <a:t>	</a:t>
            </a:r>
            <a:endParaRPr lang="en-US" alt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 smtClean="0"/>
              <a:t>		 i.e. </a:t>
            </a:r>
            <a:r>
              <a:rPr lang="en-US" altLang="en-US" sz="2400" dirty="0" smtClean="0">
                <a:solidFill>
                  <a:srgbClr val="FF0000"/>
                </a:solidFill>
              </a:rPr>
              <a:t>b </a:t>
            </a:r>
            <a:r>
              <a:rPr lang="en-US" altLang="en-US" sz="2400" dirty="0" smtClean="0">
                <a:solidFill>
                  <a:srgbClr val="FF0000"/>
                </a:solidFill>
                <a:cs typeface="Arial" charset="0"/>
              </a:rPr>
              <a:t>≠ </a:t>
            </a:r>
            <a:r>
              <a:rPr lang="en-US" altLang="en-US" sz="2400" dirty="0" smtClean="0">
                <a:solidFill>
                  <a:srgbClr val="FF0000"/>
                </a:solidFill>
                <a:latin typeface="Symbol" pitchFamily="18" charset="2"/>
                <a:cs typeface="Arial" charset="0"/>
              </a:rPr>
              <a:t>b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en-US" sz="2400" dirty="0" smtClean="0">
                <a:solidFill>
                  <a:srgbClr val="FF0000"/>
                </a:solidFill>
                <a:cs typeface="Times New Roman" pitchFamily="18" charset="0"/>
              </a:rPr>
              <a:t> ecological bias</a:t>
            </a:r>
            <a:endParaRPr lang="en-GB" altLang="en-US" sz="2400" baseline="-250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GB" altLang="en-US" sz="24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GB" altLang="en-US" sz="1800" dirty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/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    </a:t>
            </a:r>
            <a:r>
              <a:rPr lang="en-US" altLang="en-US" sz="2400" dirty="0">
                <a:solidFill>
                  <a:srgbClr val="008000"/>
                </a:solidFill>
              </a:rPr>
              <a:t>i.e. b </a:t>
            </a:r>
            <a:r>
              <a:rPr lang="en-US" altLang="en-US" sz="2400" dirty="0">
                <a:solidFill>
                  <a:srgbClr val="008000"/>
                </a:solidFill>
                <a:cs typeface="Arial" charset="0"/>
              </a:rPr>
              <a:t>≠ </a:t>
            </a:r>
            <a:r>
              <a:rPr lang="en-US" altLang="en-US" sz="2400" dirty="0">
                <a:solidFill>
                  <a:srgbClr val="008000"/>
                </a:solidFill>
                <a:latin typeface="Symbol" pitchFamily="18" charset="2"/>
                <a:cs typeface="Arial" charset="0"/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en-US" sz="2400" dirty="0">
                <a:solidFill>
                  <a:srgbClr val="008000"/>
                </a:solidFill>
                <a:cs typeface="Times New Roman" pitchFamily="18" charset="0"/>
              </a:rPr>
              <a:t> ecological bias</a:t>
            </a:r>
            <a:endParaRPr lang="en-GB" altLang="en-US" sz="2400" dirty="0">
              <a:solidFill>
                <a:srgbClr val="008000"/>
              </a:solidFill>
              <a:cs typeface="Times New Roman" pitchFamily="18" charset="0"/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8028384" y="3933056"/>
            <a:ext cx="2063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01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6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Ecological bias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8485188" cy="4419600"/>
          </a:xfrm>
        </p:spPr>
        <p:txBody>
          <a:bodyPr/>
          <a:lstStyle/>
          <a:p>
            <a:pPr eaLnBrk="0" hangingPunct="0">
              <a:spcBef>
                <a:spcPct val="7000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en-US" altLang="en-US" sz="2400" dirty="0" smtClean="0">
                <a:cs typeface="Times New Roman" pitchFamily="18" charset="0"/>
              </a:rPr>
              <a:t>Ecological bias arises for different reasons:</a:t>
            </a:r>
            <a:endParaRPr lang="en-US" altLang="en-US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cs typeface="Times New Roman" pitchFamily="18" charset="0"/>
              </a:rPr>
              <a:t>Confounding (already discussed)</a:t>
            </a:r>
            <a:endParaRPr lang="en-US" altLang="en-US" sz="2400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  <a:spcAft>
                <a:spcPct val="50000"/>
              </a:spcAft>
              <a:buFont typeface="Wingdings" pitchFamily="2" charset="2"/>
              <a:buChar char="à"/>
            </a:pPr>
            <a:r>
              <a:rPr lang="en-US" altLang="en-US" sz="2200" dirty="0" smtClean="0">
                <a:cs typeface="Times New Roman" pitchFamily="18" charset="0"/>
              </a:rPr>
              <a:t>try </a:t>
            </a:r>
            <a:r>
              <a:rPr lang="en-US" altLang="en-US" sz="2200" dirty="0">
                <a:cs typeface="Times New Roman" pitchFamily="18" charset="0"/>
              </a:rPr>
              <a:t>to account for confounders in model </a:t>
            </a:r>
            <a:endParaRPr lang="en-GB" altLang="en-US" sz="2200" dirty="0" smtClean="0"/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solidFill>
                  <a:srgbClr val="FF0000"/>
                </a:solidFill>
                <a:cs typeface="Times New Roman" pitchFamily="18" charset="0"/>
              </a:rPr>
              <a:t>Specification bias: </a:t>
            </a:r>
            <a:r>
              <a:rPr lang="en-US" altLang="en-US" sz="2400" dirty="0" smtClean="0">
                <a:cs typeface="Times New Roman" pitchFamily="18" charset="0"/>
              </a:rPr>
              <a:t>Non-linear </a:t>
            </a:r>
            <a:r>
              <a:rPr lang="en-US" altLang="en-US" sz="2400" dirty="0">
                <a:cs typeface="Times New Roman" pitchFamily="18" charset="0"/>
              </a:rPr>
              <a:t>exposure-response relationship, combined with within-area variability of exposure 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>
                <a:cs typeface="Times New Roman" pitchFamily="18" charset="0"/>
              </a:rPr>
              <a:t>No bias if exposure is constant in area (contextual effect)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>
                <a:cs typeface="Times New Roman" pitchFamily="18" charset="0"/>
              </a:rPr>
              <a:t>Bias increases as within-area variability increases</a:t>
            </a:r>
          </a:p>
          <a:p>
            <a:pPr lvl="1">
              <a:lnSpc>
                <a:spcPct val="90000"/>
              </a:lnSpc>
            </a:pPr>
            <a:r>
              <a:rPr lang="en-GB" altLang="en-US" sz="2200" dirty="0"/>
              <a:t>…unless models are refined to account for this hidden </a:t>
            </a:r>
            <a:r>
              <a:rPr lang="en-GB" altLang="en-US" sz="2200" dirty="0" smtClean="0"/>
              <a:t>variability  </a:t>
            </a:r>
          </a:p>
          <a:p>
            <a:pPr lvl="1">
              <a:lnSpc>
                <a:spcPct val="90000"/>
              </a:lnSpc>
            </a:pPr>
            <a:endParaRPr lang="en-GB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4149144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Limitations -- Difficulties </a:t>
            </a:r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66126"/>
            <a:ext cx="8432800" cy="5262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/>
              <a:t>Dealing with </a:t>
            </a:r>
            <a:r>
              <a:rPr lang="en-GB" sz="2400" dirty="0">
                <a:solidFill>
                  <a:srgbClr val="FF0000"/>
                </a:solidFill>
              </a:rPr>
              <a:t>observational </a:t>
            </a:r>
            <a:r>
              <a:rPr lang="en-GB" sz="2400" dirty="0"/>
              <a:t>studies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confounders?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Dealing with </a:t>
            </a:r>
            <a:r>
              <a:rPr lang="en-GB" sz="2400" dirty="0">
                <a:solidFill>
                  <a:srgbClr val="FF0000"/>
                </a:solidFill>
              </a:rPr>
              <a:t>aggregated</a:t>
            </a:r>
            <a:r>
              <a:rPr lang="en-GB" sz="2400" dirty="0"/>
              <a:t> data (loss of information)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ecological bias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Dealing with </a:t>
            </a:r>
            <a:r>
              <a:rPr lang="en-GB" sz="2400" dirty="0">
                <a:solidFill>
                  <a:srgbClr val="FF0000"/>
                </a:solidFill>
              </a:rPr>
              <a:t>sparse</a:t>
            </a:r>
            <a:r>
              <a:rPr lang="en-GB" sz="2400" dirty="0"/>
              <a:t> data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large intrinsic variability </a:t>
            </a:r>
            <a:r>
              <a:rPr lang="en-GB" sz="2400" dirty="0">
                <a:sym typeface="Wingdings" pitchFamily="2" charset="2"/>
              </a:rPr>
              <a:t> </a:t>
            </a:r>
            <a:r>
              <a:rPr lang="en-GB" sz="2400" dirty="0" smtClean="0">
                <a:sym typeface="Wingdings" pitchFamily="2" charset="2"/>
              </a:rPr>
              <a:t>need to “borrow information”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dirty="0"/>
              <a:t>Dealing with structured/ </a:t>
            </a:r>
            <a:r>
              <a:rPr lang="en-GB" sz="2400" dirty="0">
                <a:solidFill>
                  <a:srgbClr val="FF0000"/>
                </a:solidFill>
              </a:rPr>
              <a:t>correlated </a:t>
            </a:r>
            <a:r>
              <a:rPr lang="en-GB" sz="2400" dirty="0"/>
              <a:t>data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 </a:t>
            </a:r>
            <a:r>
              <a:rPr lang="en-GB" sz="2400" dirty="0" smtClean="0"/>
              <a:t>spatial models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dirty="0"/>
              <a:t>Dealing with </a:t>
            </a:r>
            <a:r>
              <a:rPr lang="en-GB" sz="2400" dirty="0" smtClean="0">
                <a:solidFill>
                  <a:srgbClr val="FF0000"/>
                </a:solidFill>
              </a:rPr>
              <a:t>heterogeneity</a:t>
            </a:r>
            <a:r>
              <a:rPr lang="en-GB" sz="2400" dirty="0" smtClean="0"/>
              <a:t> of exposure</a:t>
            </a:r>
            <a:endParaRPr lang="en-GB" sz="24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400" dirty="0"/>
              <a:t>source of bias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0812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229600" cy="1143000"/>
          </a:xfrm>
        </p:spPr>
        <p:txBody>
          <a:bodyPr/>
          <a:lstStyle/>
          <a:p>
            <a:r>
              <a:rPr lang="en-GB" altLang="en-US" dirty="0"/>
              <a:t>Improving </a:t>
            </a:r>
            <a:r>
              <a:rPr lang="en-GB" altLang="en-US" dirty="0" smtClean="0"/>
              <a:t>interpretability of </a:t>
            </a:r>
            <a:br>
              <a:rPr lang="en-GB" altLang="en-US" dirty="0" smtClean="0"/>
            </a:br>
            <a:r>
              <a:rPr lang="en-GB" altLang="en-US" dirty="0" smtClean="0"/>
              <a:t>ecological </a:t>
            </a:r>
            <a:r>
              <a:rPr lang="en-GB" altLang="en-US" dirty="0"/>
              <a:t>inference</a:t>
            </a:r>
          </a:p>
        </p:txBody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813" y="1676400"/>
            <a:ext cx="8027987" cy="1566863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en-GB" altLang="en-US" sz="2400" dirty="0"/>
              <a:t>Alleviate bias associated with within-area exposure variability.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Obtain information on </a:t>
            </a:r>
            <a:r>
              <a:rPr lang="en-GB" altLang="en-US" sz="2400" dirty="0">
                <a:solidFill>
                  <a:srgbClr val="FF0000"/>
                </a:solidFill>
              </a:rPr>
              <a:t>within-area distribution </a:t>
            </a:r>
            <a:r>
              <a:rPr lang="en-US" altLang="en-US" sz="2400" i="1" dirty="0">
                <a:solidFill>
                  <a:srgbClr val="0033CC"/>
                </a:solidFill>
                <a:sym typeface="Symbol" pitchFamily="18" charset="2"/>
              </a:rPr>
              <a:t>f</a:t>
            </a:r>
            <a:r>
              <a:rPr lang="en-US" altLang="en-US" sz="2400" i="1" baseline="-25000" dirty="0">
                <a:solidFill>
                  <a:srgbClr val="0033CC"/>
                </a:solidFill>
                <a:sym typeface="Symbol" pitchFamily="18" charset="2"/>
              </a:rPr>
              <a:t>i</a:t>
            </a:r>
            <a:r>
              <a:rPr lang="en-US" altLang="en-US" sz="2400" i="1" dirty="0">
                <a:solidFill>
                  <a:srgbClr val="0033CC"/>
                </a:solidFill>
                <a:sym typeface="Symbol" pitchFamily="18" charset="2"/>
              </a:rPr>
              <a:t>(x)</a:t>
            </a:r>
            <a:r>
              <a:rPr lang="en-US" altLang="en-US" sz="2400" dirty="0">
                <a:sym typeface="Symbol" pitchFamily="18" charset="2"/>
              </a:rPr>
              <a:t> </a:t>
            </a:r>
            <a:r>
              <a:rPr lang="en-GB" altLang="en-US" sz="2400" dirty="0"/>
              <a:t>of exposures, e.g. from individual-level exposure data</a:t>
            </a:r>
            <a:r>
              <a:rPr lang="en-GB" altLang="en-US" sz="2400" dirty="0" smtClean="0"/>
              <a:t>.</a:t>
            </a:r>
          </a:p>
          <a:p>
            <a:pPr>
              <a:lnSpc>
                <a:spcPct val="90000"/>
              </a:lnSpc>
            </a:pPr>
            <a:endParaRPr lang="en-GB" altLang="en-US" sz="2400" dirty="0"/>
          </a:p>
        </p:txBody>
      </p:sp>
      <p:sp>
        <p:nvSpPr>
          <p:cNvPr id="761860" name="Rectangle 4"/>
          <p:cNvSpPr>
            <a:spLocks noChangeArrowheads="1"/>
          </p:cNvSpPr>
          <p:nvPr/>
        </p:nvSpPr>
        <p:spPr bwMode="auto">
          <a:xfrm>
            <a:off x="627063" y="3600598"/>
            <a:ext cx="8027987" cy="2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u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t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GB" altLang="en-US" sz="2400" dirty="0" smtClean="0"/>
              <a:t>Use </a:t>
            </a:r>
            <a:r>
              <a:rPr lang="en-GB" altLang="en-US" sz="2400" dirty="0"/>
              <a:t>this to form </a:t>
            </a:r>
            <a:r>
              <a:rPr lang="en-GB" altLang="en-US" sz="2400" dirty="0">
                <a:solidFill>
                  <a:srgbClr val="FF0000"/>
                </a:solidFill>
                <a:latin typeface="+mn-lt"/>
              </a:rPr>
              <a:t>well-specified model</a:t>
            </a:r>
            <a:r>
              <a:rPr lang="en-GB" altLang="en-US" sz="2400" dirty="0">
                <a:latin typeface="+mn-lt"/>
              </a:rPr>
              <a:t> for ecological data by </a:t>
            </a:r>
            <a:r>
              <a:rPr lang="en-GB" altLang="en-US" sz="2400" dirty="0">
                <a:solidFill>
                  <a:srgbClr val="FF0000"/>
                </a:solidFill>
                <a:latin typeface="+mn-lt"/>
              </a:rPr>
              <a:t>integrating the underlying individual-level model</a:t>
            </a:r>
            <a:r>
              <a:rPr lang="en-GB" altLang="en-US" sz="2400" dirty="0"/>
              <a:t>.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400" i="1" dirty="0">
                <a:solidFill>
                  <a:srgbClr val="0033CC"/>
                </a:solidFill>
                <a:latin typeface="+mn-lt"/>
              </a:rPr>
              <a:t>Y</a:t>
            </a:r>
            <a:r>
              <a:rPr lang="en-GB" altLang="en-US" sz="2400" i="1" baseline="-25000" dirty="0">
                <a:solidFill>
                  <a:srgbClr val="0033CC"/>
                </a:solidFill>
                <a:latin typeface="+mn-lt"/>
              </a:rPr>
              <a:t>i</a:t>
            </a:r>
            <a:r>
              <a:rPr lang="en-GB" altLang="en-US" sz="2400" i="1" dirty="0">
                <a:solidFill>
                  <a:srgbClr val="0033CC"/>
                </a:solidFill>
                <a:latin typeface="+mn-lt"/>
              </a:rPr>
              <a:t> ~ Binomial(q</a:t>
            </a:r>
            <a:r>
              <a:rPr lang="fr-FR" altLang="en-US" sz="2400" i="1" baseline="-25000" dirty="0">
                <a:solidFill>
                  <a:srgbClr val="0033CC"/>
                </a:solidFill>
                <a:latin typeface="+mn-lt"/>
                <a:cs typeface="Arial" charset="0"/>
              </a:rPr>
              <a:t>i</a:t>
            </a:r>
            <a:r>
              <a:rPr lang="en-GB" altLang="en-US" sz="2400" i="1" dirty="0">
                <a:solidFill>
                  <a:srgbClr val="0033CC"/>
                </a:solidFill>
                <a:latin typeface="+mn-lt"/>
              </a:rPr>
              <a:t> , N</a:t>
            </a:r>
            <a:r>
              <a:rPr lang="en-GB" altLang="en-US" sz="2400" i="1" baseline="-25000" dirty="0">
                <a:solidFill>
                  <a:srgbClr val="0033CC"/>
                </a:solidFill>
                <a:latin typeface="+mn-lt"/>
              </a:rPr>
              <a:t>i</a:t>
            </a:r>
            <a:r>
              <a:rPr lang="en-GB" altLang="en-US" sz="2400" i="1" dirty="0">
                <a:solidFill>
                  <a:srgbClr val="0033CC"/>
                </a:solidFill>
                <a:latin typeface="+mn-lt"/>
              </a:rPr>
              <a:t>);</a:t>
            </a:r>
            <a:r>
              <a:rPr lang="en-GB" altLang="en-US" sz="2200" dirty="0">
                <a:solidFill>
                  <a:srgbClr val="0033CC"/>
                </a:solidFill>
                <a:latin typeface="+mn-lt"/>
              </a:rPr>
              <a:t>     </a:t>
            </a:r>
            <a:r>
              <a:rPr lang="en-US" altLang="en-US" sz="2400" i="1" dirty="0">
                <a:solidFill>
                  <a:srgbClr val="0033CC"/>
                </a:solidFill>
                <a:latin typeface="+mn-lt"/>
              </a:rPr>
              <a:t>q</a:t>
            </a:r>
            <a:r>
              <a:rPr lang="en-US" altLang="en-US" sz="2400" i="1" baseline="-25000" dirty="0">
                <a:solidFill>
                  <a:srgbClr val="0033CC"/>
                </a:solidFill>
                <a:latin typeface="+mn-lt"/>
              </a:rPr>
              <a:t>i</a:t>
            </a:r>
            <a:r>
              <a:rPr lang="en-US" altLang="en-US" sz="2400" i="1" dirty="0">
                <a:solidFill>
                  <a:srgbClr val="0033CC"/>
                </a:solidFill>
                <a:latin typeface="+mn-lt"/>
              </a:rPr>
              <a:t> =</a:t>
            </a:r>
            <a:r>
              <a:rPr lang="en-US" altLang="en-US" sz="24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altLang="en-US" sz="3200" dirty="0">
                <a:solidFill>
                  <a:srgbClr val="0033CC"/>
                </a:solidFill>
                <a:latin typeface="+mn-lt"/>
                <a:sym typeface="Symbol" pitchFamily="18" charset="2"/>
              </a:rPr>
              <a:t> </a:t>
            </a:r>
            <a:r>
              <a:rPr lang="en-US" altLang="en-US" sz="2400" i="1" dirty="0" err="1">
                <a:solidFill>
                  <a:srgbClr val="0033CC"/>
                </a:solidFill>
                <a:latin typeface="+mn-lt"/>
                <a:sym typeface="Symbol" pitchFamily="18" charset="2"/>
              </a:rPr>
              <a:t>p</a:t>
            </a:r>
            <a:r>
              <a:rPr lang="en-US" altLang="en-US" sz="2400" i="1" baseline="-25000" dirty="0" err="1">
                <a:solidFill>
                  <a:srgbClr val="0033CC"/>
                </a:solidFill>
                <a:latin typeface="+mn-lt"/>
                <a:sym typeface="Symbol" pitchFamily="18" charset="2"/>
              </a:rPr>
              <a:t>ik</a:t>
            </a:r>
            <a:r>
              <a:rPr lang="en-US" altLang="en-US" sz="2400" i="1" dirty="0">
                <a:solidFill>
                  <a:srgbClr val="0033CC"/>
                </a:solidFill>
                <a:latin typeface="+mn-lt"/>
                <a:sym typeface="Symbol" pitchFamily="18" charset="2"/>
              </a:rPr>
              <a:t>(x) f</a:t>
            </a:r>
            <a:r>
              <a:rPr lang="en-US" altLang="en-US" sz="2400" i="1" baseline="-25000" dirty="0">
                <a:solidFill>
                  <a:srgbClr val="0033CC"/>
                </a:solidFill>
                <a:latin typeface="+mn-lt"/>
                <a:sym typeface="Symbol" pitchFamily="18" charset="2"/>
              </a:rPr>
              <a:t>i</a:t>
            </a:r>
            <a:r>
              <a:rPr lang="en-US" altLang="en-US" sz="2400" i="1" dirty="0">
                <a:solidFill>
                  <a:srgbClr val="0033CC"/>
                </a:solidFill>
                <a:latin typeface="+mn-lt"/>
                <a:sym typeface="Symbol" pitchFamily="18" charset="2"/>
              </a:rPr>
              <a:t>(x) dx</a:t>
            </a:r>
            <a:endParaRPr lang="en-GB" altLang="en-US" sz="2400" i="1" dirty="0">
              <a:solidFill>
                <a:srgbClr val="0033CC"/>
              </a:solidFill>
              <a:latin typeface="+mn-lt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i="1" dirty="0">
                <a:solidFill>
                  <a:srgbClr val="0033CC"/>
                </a:solidFill>
                <a:latin typeface="+mn-lt"/>
              </a:rPr>
              <a:t>	q</a:t>
            </a:r>
            <a:r>
              <a:rPr lang="en-US" altLang="en-US" sz="2400" i="1" baseline="-25000" dirty="0">
                <a:solidFill>
                  <a:srgbClr val="0033CC"/>
                </a:solidFill>
                <a:latin typeface="+mn-lt"/>
              </a:rPr>
              <a:t>i  </a:t>
            </a:r>
            <a:r>
              <a:rPr lang="en-US" altLang="en-US" sz="2400" dirty="0">
                <a:latin typeface="+mn-lt"/>
                <a:sym typeface="Symbol" pitchFamily="18" charset="2"/>
              </a:rPr>
              <a:t>is average group-level risk</a:t>
            </a:r>
            <a:endParaRPr lang="en-GB" altLang="en-US" sz="2000" dirty="0">
              <a:latin typeface="+mn-lt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i="1" dirty="0">
                <a:solidFill>
                  <a:srgbClr val="0033CC"/>
                </a:solidFill>
                <a:latin typeface="+mn-lt"/>
                <a:sym typeface="Symbol" pitchFamily="18" charset="2"/>
              </a:rPr>
              <a:t>	</a:t>
            </a:r>
            <a:r>
              <a:rPr lang="en-US" altLang="en-US" sz="2400" i="1" dirty="0" err="1">
                <a:solidFill>
                  <a:srgbClr val="0033CC"/>
                </a:solidFill>
                <a:latin typeface="+mn-lt"/>
                <a:sym typeface="Symbol" pitchFamily="18" charset="2"/>
              </a:rPr>
              <a:t>p</a:t>
            </a:r>
            <a:r>
              <a:rPr lang="en-US" altLang="en-US" sz="2400" i="1" baseline="-25000" dirty="0" err="1">
                <a:solidFill>
                  <a:srgbClr val="0033CC"/>
                </a:solidFill>
                <a:latin typeface="+mn-lt"/>
                <a:sym typeface="Symbol" pitchFamily="18" charset="2"/>
              </a:rPr>
              <a:t>ik</a:t>
            </a:r>
            <a:r>
              <a:rPr lang="en-US" altLang="en-US" sz="2400" i="1" dirty="0">
                <a:solidFill>
                  <a:srgbClr val="0033CC"/>
                </a:solidFill>
                <a:latin typeface="+mn-lt"/>
                <a:sym typeface="Symbol" pitchFamily="18" charset="2"/>
              </a:rPr>
              <a:t>(x)</a:t>
            </a:r>
            <a:r>
              <a:rPr lang="en-US" altLang="en-US" sz="2400" dirty="0">
                <a:latin typeface="+mn-lt"/>
                <a:sym typeface="Symbol" pitchFamily="18" charset="2"/>
              </a:rPr>
              <a:t> is individual-level risk given covariates </a:t>
            </a:r>
            <a:r>
              <a:rPr lang="en-US" altLang="en-US" sz="2400" i="1" dirty="0">
                <a:latin typeface="+mn-lt"/>
                <a:sym typeface="Symbol" pitchFamily="18" charset="2"/>
              </a:rPr>
              <a:t>x</a:t>
            </a:r>
            <a:r>
              <a:rPr lang="en-US" altLang="en-US" sz="2400" dirty="0">
                <a:latin typeface="+mn-lt"/>
                <a:sym typeface="Symbol" pitchFamily="18" charset="2"/>
              </a:rPr>
              <a:t>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>
                <a:latin typeface="+mn-lt"/>
                <a:sym typeface="Symbol" pitchFamily="18" charset="2"/>
              </a:rPr>
              <a:t>	</a:t>
            </a:r>
            <a:r>
              <a:rPr lang="en-US" altLang="en-US" sz="2400" i="1" dirty="0">
                <a:solidFill>
                  <a:srgbClr val="0033CC"/>
                </a:solidFill>
                <a:latin typeface="+mn-lt"/>
                <a:sym typeface="Symbol" pitchFamily="18" charset="2"/>
              </a:rPr>
              <a:t>f</a:t>
            </a:r>
            <a:r>
              <a:rPr lang="en-US" altLang="en-US" sz="2400" i="1" baseline="-25000" dirty="0">
                <a:solidFill>
                  <a:srgbClr val="0033CC"/>
                </a:solidFill>
                <a:latin typeface="+mn-lt"/>
                <a:sym typeface="Symbol" pitchFamily="18" charset="2"/>
              </a:rPr>
              <a:t>i</a:t>
            </a:r>
            <a:r>
              <a:rPr lang="en-US" altLang="en-US" sz="2400" i="1" dirty="0">
                <a:solidFill>
                  <a:srgbClr val="0033CC"/>
                </a:solidFill>
                <a:latin typeface="+mn-lt"/>
                <a:sym typeface="Symbol" pitchFamily="18" charset="2"/>
              </a:rPr>
              <a:t>(x)</a:t>
            </a:r>
            <a:r>
              <a:rPr lang="en-US" altLang="en-US" sz="2400" dirty="0">
                <a:latin typeface="+mn-lt"/>
                <a:sym typeface="Symbol" pitchFamily="18" charset="2"/>
              </a:rPr>
              <a:t> is distribution of exposure </a:t>
            </a:r>
            <a:r>
              <a:rPr lang="en-US" altLang="en-US" sz="2400" i="1" dirty="0">
                <a:latin typeface="+mn-lt"/>
                <a:sym typeface="Symbol" pitchFamily="18" charset="2"/>
              </a:rPr>
              <a:t>x</a:t>
            </a:r>
            <a:r>
              <a:rPr lang="en-US" altLang="en-US" sz="2400" dirty="0">
                <a:latin typeface="+mn-lt"/>
                <a:sym typeface="Symbol" pitchFamily="18" charset="2"/>
              </a:rPr>
              <a:t> within area </a:t>
            </a:r>
            <a:r>
              <a:rPr lang="en-US" altLang="en-US" sz="2400" i="1" dirty="0">
                <a:latin typeface="+mn-lt"/>
                <a:sym typeface="Symbol" pitchFamily="18" charset="2"/>
              </a:rPr>
              <a:t>i</a:t>
            </a:r>
            <a:r>
              <a:rPr lang="en-US" altLang="en-US" sz="2400" dirty="0">
                <a:latin typeface="+mn-lt"/>
                <a:sym typeface="Symbol" pitchFamily="18" charset="2"/>
              </a:rPr>
              <a:t> </a:t>
            </a:r>
            <a:r>
              <a:rPr lang="en-US" altLang="en-US" sz="2000" dirty="0">
                <a:latin typeface="+mn-lt"/>
                <a:sym typeface="Symbol" pitchFamily="18" charset="2"/>
              </a:rPr>
              <a:t>(or joint distribution of multiple exposures)</a:t>
            </a:r>
          </a:p>
          <a:p>
            <a:pPr>
              <a:lnSpc>
                <a:spcPct val="90000"/>
              </a:lnSpc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153894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59" grpId="0" build="p"/>
      <p:bldP spid="76186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Example of integrated </a:t>
            </a:r>
            <a:br>
              <a:rPr lang="en-GB" altLang="en-US" dirty="0" smtClean="0"/>
            </a:br>
            <a:r>
              <a:rPr lang="en-GB" altLang="en-US" dirty="0" smtClean="0"/>
              <a:t>group-level model</a:t>
            </a:r>
            <a:endParaRPr lang="en-GB" altLang="en-US" dirty="0"/>
          </a:p>
        </p:txBody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813" y="1620838"/>
            <a:ext cx="8027987" cy="527050"/>
          </a:xfrm>
        </p:spPr>
        <p:txBody>
          <a:bodyPr/>
          <a:lstStyle/>
          <a:p>
            <a:pPr>
              <a:spcAft>
                <a:spcPct val="30000"/>
              </a:spcAft>
            </a:pPr>
            <a:r>
              <a:rPr lang="en-GB" altLang="en-US" sz="2400" dirty="0"/>
              <a:t>Suppose we have single binary covariate </a:t>
            </a:r>
            <a:r>
              <a:rPr lang="en-GB" altLang="en-US" sz="2400" i="1" dirty="0"/>
              <a:t>x</a:t>
            </a:r>
          </a:p>
        </p:txBody>
      </p:sp>
      <p:grpSp>
        <p:nvGrpSpPr>
          <p:cNvPr id="763908" name="Group 4"/>
          <p:cNvGrpSpPr>
            <a:grpSpLocks/>
          </p:cNvGrpSpPr>
          <p:nvPr/>
        </p:nvGrpSpPr>
        <p:grpSpPr bwMode="auto">
          <a:xfrm>
            <a:off x="671513" y="4162425"/>
            <a:ext cx="8027987" cy="2579687"/>
            <a:chOff x="437" y="2699"/>
            <a:chExt cx="5057" cy="1625"/>
          </a:xfrm>
        </p:grpSpPr>
        <p:sp>
          <p:nvSpPr>
            <p:cNvPr id="763909" name="Rectangle 5"/>
            <p:cNvSpPr>
              <a:spLocks noChangeArrowheads="1"/>
            </p:cNvSpPr>
            <p:nvPr/>
          </p:nvSpPr>
          <p:spPr bwMode="auto">
            <a:xfrm>
              <a:off x="437" y="2699"/>
              <a:ext cx="5057" cy="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spcBef>
                  <a:spcPct val="20000"/>
                </a:spcBef>
                <a:buClr>
                  <a:schemeClr val="tx2"/>
                </a:buClr>
                <a:buSzPct val="75000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u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tx2"/>
                </a:buClr>
                <a:buChar char="t"/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>
                <a:buNone/>
              </a:pPr>
              <a:r>
                <a:rPr lang="en-US" altLang="en-US" sz="2400" dirty="0">
                  <a:solidFill>
                    <a:srgbClr val="FF0000"/>
                  </a:solidFill>
                  <a:latin typeface="+mn-lt"/>
                </a:rPr>
                <a:t>Integrated group-level model</a:t>
              </a:r>
            </a:p>
            <a:p>
              <a:pPr>
                <a:lnSpc>
                  <a:spcPct val="100000"/>
                </a:lnSpc>
                <a:buFont typeface="Wingdings" pitchFamily="2" charset="2"/>
                <a:buNone/>
              </a:pPr>
              <a:r>
                <a:rPr lang="en-US" altLang="en-US" sz="2400" i="1" dirty="0"/>
                <a:t>       X</a:t>
              </a:r>
              <a:r>
                <a:rPr lang="en-US" altLang="en-US" sz="2400" i="1" baseline="-25000" dirty="0"/>
                <a:t>i</a:t>
              </a:r>
              <a:r>
                <a:rPr lang="en-US" altLang="en-US" sz="2400" dirty="0"/>
                <a:t> = proportion exposed in area i (mean of </a:t>
              </a:r>
              <a:r>
                <a:rPr lang="en-US" altLang="en-US" sz="2400" i="1" dirty="0" err="1"/>
                <a:t>x</a:t>
              </a:r>
              <a:r>
                <a:rPr lang="en-US" altLang="en-US" sz="2400" i="1" baseline="-25000" dirty="0" err="1"/>
                <a:t>ij</a:t>
              </a:r>
              <a:r>
                <a:rPr lang="en-US" altLang="en-US" sz="2400" dirty="0"/>
                <a:t>)</a:t>
              </a:r>
            </a:p>
            <a:p>
              <a:pPr>
                <a:lnSpc>
                  <a:spcPct val="100000"/>
                </a:lnSpc>
                <a:buFont typeface="Wingdings" pitchFamily="2" charset="2"/>
                <a:buNone/>
              </a:pPr>
              <a:r>
                <a:rPr lang="en-US" altLang="en-US" sz="2400" i="1" dirty="0"/>
                <a:t>       q</a:t>
              </a:r>
              <a:r>
                <a:rPr lang="en-US" altLang="en-US" sz="2400" i="1" baseline="-25000" dirty="0"/>
                <a:t>i</a:t>
              </a:r>
              <a:r>
                <a:rPr lang="en-US" altLang="en-US" sz="2400" dirty="0"/>
                <a:t> = average </a:t>
              </a:r>
              <a:r>
                <a:rPr lang="en-US" altLang="en-US" sz="2400" dirty="0" smtClean="0"/>
                <a:t>prevalence </a:t>
              </a:r>
              <a:r>
                <a:rPr lang="en-US" altLang="en-US" sz="2400" dirty="0"/>
                <a:t>of disease in area </a:t>
              </a:r>
              <a:r>
                <a:rPr lang="en-US" altLang="en-US" sz="2400" i="1" dirty="0"/>
                <a:t>i</a:t>
              </a:r>
              <a:r>
                <a:rPr lang="en-US" altLang="en-US" sz="2400" dirty="0"/>
                <a:t> </a:t>
              </a:r>
            </a:p>
            <a:p>
              <a:pPr>
                <a:lnSpc>
                  <a:spcPct val="100000"/>
                </a:lnSpc>
                <a:buFont typeface="Wingdings" pitchFamily="2" charset="2"/>
                <a:buNone/>
              </a:pPr>
              <a:r>
                <a:rPr lang="en-US" altLang="en-US" sz="2400" dirty="0"/>
                <a:t>          = </a:t>
              </a:r>
              <a:r>
                <a:rPr lang="en-US" altLang="en-US" sz="2400" i="1" dirty="0"/>
                <a:t>∑</a:t>
              </a:r>
              <a:r>
                <a:rPr lang="en-US" altLang="en-US" sz="2400" i="1" baseline="-25000" dirty="0"/>
                <a:t>j </a:t>
              </a:r>
              <a:r>
                <a:rPr lang="en-US" altLang="en-US" sz="2400" i="1" dirty="0" err="1"/>
                <a:t>p</a:t>
              </a:r>
              <a:r>
                <a:rPr lang="en-US" altLang="en-US" sz="2400" i="1" baseline="-25000" dirty="0" err="1"/>
                <a:t>ij</a:t>
              </a:r>
              <a:r>
                <a:rPr lang="en-US" altLang="en-US" sz="2400" i="1" dirty="0"/>
                <a:t> /N</a:t>
              </a:r>
              <a:r>
                <a:rPr lang="en-US" altLang="en-US" sz="2400" i="1" baseline="-25000" dirty="0"/>
                <a:t>i</a:t>
              </a:r>
            </a:p>
            <a:p>
              <a:pPr>
                <a:lnSpc>
                  <a:spcPct val="100000"/>
                </a:lnSpc>
                <a:buFont typeface="Wingdings" pitchFamily="2" charset="2"/>
                <a:buNone/>
              </a:pPr>
              <a:r>
                <a:rPr lang="en-US" altLang="en-US" sz="2400" dirty="0"/>
                <a:t>          = </a:t>
              </a:r>
              <a:r>
                <a:rPr lang="en-US" altLang="en-US" sz="2400" i="1" dirty="0" err="1" smtClean="0"/>
                <a:t>e</a:t>
              </a:r>
              <a:r>
                <a:rPr lang="en-US" altLang="en-US" sz="2400" i="1" baseline="30000" dirty="0" err="1">
                  <a:latin typeface="+mn-lt"/>
                </a:rPr>
                <a:t>a</a:t>
              </a:r>
              <a:r>
                <a:rPr lang="en-US" altLang="en-US" sz="2400" i="1" dirty="0" smtClean="0"/>
                <a:t> </a:t>
              </a:r>
              <a:r>
                <a:rPr lang="en-US" altLang="en-US" sz="2400" i="1" dirty="0"/>
                <a:t>(1-X</a:t>
              </a:r>
              <a:r>
                <a:rPr lang="en-US" altLang="en-US" sz="2400" i="1" baseline="-25000" dirty="0"/>
                <a:t>i</a:t>
              </a:r>
              <a:r>
                <a:rPr lang="en-US" altLang="en-US" sz="2400" i="1" dirty="0"/>
                <a:t>) + </a:t>
              </a:r>
              <a:r>
                <a:rPr lang="en-US" altLang="en-US" sz="2400" i="1" dirty="0" err="1"/>
                <a:t>e</a:t>
              </a:r>
              <a:r>
                <a:rPr lang="en-US" altLang="en-US" sz="2400" i="1" baseline="30000" dirty="0" err="1">
                  <a:latin typeface="+mn-lt"/>
                </a:rPr>
                <a:t>a+b</a:t>
              </a:r>
              <a:r>
                <a:rPr lang="en-US" altLang="en-US" sz="2400" i="1" dirty="0"/>
                <a:t> X</a:t>
              </a:r>
              <a:r>
                <a:rPr lang="en-US" altLang="en-US" sz="2400" i="1" baseline="-25000" dirty="0"/>
                <a:t>i</a:t>
              </a:r>
              <a:r>
                <a:rPr lang="en-US" altLang="en-US" sz="2400" i="1" dirty="0"/>
                <a:t>  </a:t>
              </a:r>
            </a:p>
            <a:p>
              <a:pPr>
                <a:lnSpc>
                  <a:spcPct val="100000"/>
                </a:lnSpc>
                <a:buFont typeface="Wingdings" pitchFamily="2" charset="2"/>
                <a:buNone/>
              </a:pPr>
              <a:r>
                <a:rPr lang="en-US" altLang="en-US" sz="2400" dirty="0"/>
                <a:t>          = </a:t>
              </a:r>
              <a:r>
                <a:rPr lang="en-US" altLang="en-US" sz="2400" i="1" dirty="0" err="1"/>
                <a:t>e</a:t>
              </a:r>
              <a:r>
                <a:rPr lang="en-US" altLang="en-US" sz="2400" i="1" baseline="30000" dirty="0" err="1">
                  <a:latin typeface="+mn-lt"/>
                </a:rPr>
                <a:t>a</a:t>
              </a:r>
              <a:r>
                <a:rPr lang="en-US" altLang="en-US" sz="2400" i="1" dirty="0"/>
                <a:t> + </a:t>
              </a:r>
              <a:r>
                <a:rPr lang="en-US" altLang="en-US" sz="2400" i="1" dirty="0" err="1"/>
                <a:t>e</a:t>
              </a:r>
              <a:r>
                <a:rPr lang="en-US" altLang="en-US" sz="2400" i="1" baseline="30000" dirty="0" err="1">
                  <a:latin typeface="+mn-lt"/>
                </a:rPr>
                <a:t>a</a:t>
              </a:r>
              <a:r>
                <a:rPr lang="en-US" altLang="en-US" sz="2400" i="1" dirty="0"/>
                <a:t>(e</a:t>
              </a:r>
              <a:r>
                <a:rPr lang="en-US" altLang="en-US" sz="2400" i="1" baseline="30000" dirty="0">
                  <a:latin typeface="+mn-lt"/>
                </a:rPr>
                <a:t>b</a:t>
              </a:r>
              <a:r>
                <a:rPr lang="en-US" altLang="en-US" sz="2400" i="1" dirty="0"/>
                <a:t>-1) X</a:t>
              </a:r>
              <a:r>
                <a:rPr lang="en-US" altLang="en-US" sz="2400" i="1" baseline="-25000" dirty="0"/>
                <a:t>i</a:t>
              </a:r>
              <a:endParaRPr lang="en-US" altLang="en-US" sz="2400" i="1" baseline="-25000" dirty="0">
                <a:sym typeface="Symbol" pitchFamily="18" charset="2"/>
              </a:endParaRPr>
            </a:p>
          </p:txBody>
        </p:sp>
        <p:sp>
          <p:nvSpPr>
            <p:cNvPr id="763910" name="Line 6"/>
            <p:cNvSpPr>
              <a:spLocks noChangeShapeType="1"/>
            </p:cNvSpPr>
            <p:nvPr/>
          </p:nvSpPr>
          <p:spPr bwMode="auto">
            <a:xfrm>
              <a:off x="877" y="300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3911" name="Line 7"/>
            <p:cNvSpPr>
              <a:spLocks noChangeShapeType="1"/>
            </p:cNvSpPr>
            <p:nvPr/>
          </p:nvSpPr>
          <p:spPr bwMode="auto">
            <a:xfrm>
              <a:off x="1683" y="3825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3912" name="Line 8"/>
            <p:cNvSpPr>
              <a:spLocks noChangeShapeType="1"/>
            </p:cNvSpPr>
            <p:nvPr/>
          </p:nvSpPr>
          <p:spPr bwMode="auto">
            <a:xfrm>
              <a:off x="2503" y="3825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3913" name="Line 9"/>
            <p:cNvSpPr>
              <a:spLocks noChangeShapeType="1"/>
            </p:cNvSpPr>
            <p:nvPr/>
          </p:nvSpPr>
          <p:spPr bwMode="auto">
            <a:xfrm>
              <a:off x="2324" y="4097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63914" name="Rectangle 10"/>
          <p:cNvSpPr>
            <a:spLocks noChangeArrowheads="1"/>
          </p:cNvSpPr>
          <p:nvPr/>
        </p:nvSpPr>
        <p:spPr bwMode="auto">
          <a:xfrm>
            <a:off x="647700" y="2165350"/>
            <a:ext cx="8027988" cy="19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u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t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Individual-level </a:t>
            </a:r>
            <a:r>
              <a:rPr lang="en-US" altLang="en-US" sz="2400" dirty="0" smtClean="0">
                <a:solidFill>
                  <a:srgbClr val="FF0000"/>
                </a:solidFill>
                <a:latin typeface="+mn-lt"/>
              </a:rPr>
              <a:t>disease model </a:t>
            </a:r>
            <a:r>
              <a:rPr lang="en-US" altLang="en-US" sz="2400" dirty="0" smtClean="0">
                <a:latin typeface="+mn-lt"/>
              </a:rPr>
              <a:t>(person j, area </a:t>
            </a:r>
            <a:r>
              <a:rPr lang="en-US" altLang="en-US" sz="2400" dirty="0" err="1" smtClean="0">
                <a:latin typeface="+mn-lt"/>
              </a:rPr>
              <a:t>i</a:t>
            </a:r>
            <a:r>
              <a:rPr lang="en-US" altLang="en-US" sz="2400" dirty="0" smtClean="0">
                <a:latin typeface="+mn-lt"/>
              </a:rPr>
              <a:t>)</a:t>
            </a:r>
            <a:endParaRPr lang="en-US" altLang="en-US" sz="2400" dirty="0">
              <a:latin typeface="+mn-lt"/>
            </a:endParaRP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2400" i="1" dirty="0">
                <a:latin typeface="+mn-lt"/>
              </a:rPr>
              <a:t>       log </a:t>
            </a:r>
            <a:r>
              <a:rPr lang="en-US" altLang="en-US" sz="2400" i="1" dirty="0" err="1">
                <a:latin typeface="+mn-lt"/>
              </a:rPr>
              <a:t>p</a:t>
            </a:r>
            <a:r>
              <a:rPr lang="en-US" altLang="en-US" sz="2400" i="1" baseline="-25000" dirty="0" err="1">
                <a:latin typeface="+mn-lt"/>
              </a:rPr>
              <a:t>ij</a:t>
            </a:r>
            <a:r>
              <a:rPr lang="en-US" altLang="en-US" sz="2400" i="1" baseline="-25000" dirty="0">
                <a:latin typeface="+mn-lt"/>
              </a:rPr>
              <a:t> </a:t>
            </a:r>
            <a:r>
              <a:rPr lang="en-US" altLang="en-US" sz="2400" i="1" dirty="0">
                <a:latin typeface="+mn-lt"/>
              </a:rPr>
              <a:t>= a + b </a:t>
            </a:r>
            <a:r>
              <a:rPr lang="en-US" altLang="en-US" sz="2400" i="1" dirty="0" err="1">
                <a:latin typeface="+mn-lt"/>
              </a:rPr>
              <a:t>x</a:t>
            </a:r>
            <a:r>
              <a:rPr lang="en-US" altLang="en-US" sz="2400" i="1" baseline="-25000" dirty="0" err="1">
                <a:latin typeface="+mn-lt"/>
              </a:rPr>
              <a:t>ij</a:t>
            </a:r>
            <a:r>
              <a:rPr lang="en-US" altLang="en-US" sz="2400" dirty="0">
                <a:latin typeface="+mn-lt"/>
              </a:rPr>
              <a:t>             </a:t>
            </a:r>
            <a:r>
              <a:rPr lang="en-US" altLang="en-US" sz="2000" dirty="0">
                <a:latin typeface="+mn-lt"/>
              </a:rPr>
              <a:t>(log link assumed for simplicity)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2400" dirty="0">
                <a:latin typeface="+mn-lt"/>
              </a:rPr>
              <a:t>       </a:t>
            </a:r>
            <a:r>
              <a:rPr lang="en-US" altLang="en-US" sz="2400" dirty="0">
                <a:latin typeface="+mn-lt"/>
                <a:cs typeface="Arial" charset="0"/>
              </a:rPr>
              <a:t>→  </a:t>
            </a:r>
            <a:r>
              <a:rPr lang="en-US" altLang="en-US" sz="2400" i="1" dirty="0" err="1">
                <a:latin typeface="+mn-lt"/>
              </a:rPr>
              <a:t>p</a:t>
            </a:r>
            <a:r>
              <a:rPr lang="en-US" altLang="en-US" sz="2400" i="1" baseline="-25000" dirty="0" err="1">
                <a:latin typeface="+mn-lt"/>
              </a:rPr>
              <a:t>ij</a:t>
            </a:r>
            <a:r>
              <a:rPr lang="en-US" altLang="en-US" sz="2400" i="1" dirty="0">
                <a:latin typeface="+mn-lt"/>
              </a:rPr>
              <a:t> = </a:t>
            </a:r>
            <a:r>
              <a:rPr lang="en-US" altLang="en-US" sz="2400" i="1" dirty="0" err="1">
                <a:latin typeface="+mn-lt"/>
              </a:rPr>
              <a:t>e</a:t>
            </a:r>
            <a:r>
              <a:rPr lang="en-US" altLang="en-US" sz="2400" i="1" baseline="30000" dirty="0" err="1">
                <a:latin typeface="+mn-lt"/>
              </a:rPr>
              <a:t>a</a:t>
            </a:r>
            <a:r>
              <a:rPr lang="en-US" altLang="en-US" sz="2400" dirty="0">
                <a:latin typeface="+mn-lt"/>
              </a:rPr>
              <a:t> if person </a:t>
            </a:r>
            <a:r>
              <a:rPr lang="en-US" altLang="en-US" sz="2400" i="1" dirty="0">
                <a:latin typeface="+mn-lt"/>
              </a:rPr>
              <a:t>j</a:t>
            </a:r>
            <a:r>
              <a:rPr lang="en-US" altLang="en-US" sz="2400" dirty="0">
                <a:latin typeface="+mn-lt"/>
              </a:rPr>
              <a:t> is unexposed (</a:t>
            </a:r>
            <a:r>
              <a:rPr lang="en-US" altLang="en-US" sz="2400" i="1" dirty="0" err="1">
                <a:latin typeface="+mn-lt"/>
              </a:rPr>
              <a:t>x</a:t>
            </a:r>
            <a:r>
              <a:rPr lang="en-US" altLang="en-US" sz="2400" i="1" baseline="-25000" dirty="0" err="1">
                <a:latin typeface="+mn-lt"/>
              </a:rPr>
              <a:t>ij</a:t>
            </a:r>
            <a:r>
              <a:rPr lang="en-US" altLang="en-US" sz="2400" i="1" dirty="0">
                <a:latin typeface="+mn-lt"/>
              </a:rPr>
              <a:t>=0</a:t>
            </a:r>
            <a:r>
              <a:rPr lang="en-US" altLang="en-US" sz="2400" dirty="0">
                <a:latin typeface="+mn-lt"/>
              </a:rPr>
              <a:t>)</a:t>
            </a:r>
          </a:p>
          <a:p>
            <a:pPr>
              <a:lnSpc>
                <a:spcPct val="100000"/>
              </a:lnSpc>
              <a:spcAft>
                <a:spcPct val="40000"/>
              </a:spcAft>
              <a:buFont typeface="Wingdings" pitchFamily="2" charset="2"/>
              <a:buNone/>
            </a:pPr>
            <a:r>
              <a:rPr lang="en-US" altLang="en-US" sz="2400" i="1" dirty="0">
                <a:latin typeface="+mn-lt"/>
              </a:rPr>
              <a:t>             </a:t>
            </a:r>
            <a:r>
              <a:rPr lang="en-US" altLang="en-US" sz="2400" i="1" dirty="0" err="1">
                <a:latin typeface="+mn-lt"/>
              </a:rPr>
              <a:t>p</a:t>
            </a:r>
            <a:r>
              <a:rPr lang="en-US" altLang="en-US" sz="2400" i="1" baseline="-25000" dirty="0" err="1">
                <a:latin typeface="+mn-lt"/>
              </a:rPr>
              <a:t>ij</a:t>
            </a:r>
            <a:r>
              <a:rPr lang="en-US" altLang="en-US" sz="2400" i="1" dirty="0">
                <a:latin typeface="+mn-lt"/>
              </a:rPr>
              <a:t> = </a:t>
            </a:r>
            <a:r>
              <a:rPr lang="en-US" altLang="en-US" sz="2400" i="1" dirty="0" err="1">
                <a:latin typeface="+mn-lt"/>
              </a:rPr>
              <a:t>e</a:t>
            </a:r>
            <a:r>
              <a:rPr lang="en-US" altLang="en-US" sz="2400" i="1" baseline="30000" dirty="0" err="1">
                <a:latin typeface="+mn-lt"/>
              </a:rPr>
              <a:t>a+b</a:t>
            </a:r>
            <a:r>
              <a:rPr lang="en-US" altLang="en-US" sz="2400" dirty="0">
                <a:latin typeface="+mn-lt"/>
              </a:rPr>
              <a:t> if person </a:t>
            </a:r>
            <a:r>
              <a:rPr lang="en-US" altLang="en-US" sz="2400" i="1" dirty="0">
                <a:latin typeface="+mn-lt"/>
              </a:rPr>
              <a:t>j</a:t>
            </a:r>
            <a:r>
              <a:rPr lang="en-US" altLang="en-US" sz="2400" dirty="0">
                <a:latin typeface="+mn-lt"/>
              </a:rPr>
              <a:t> is exposed (</a:t>
            </a:r>
            <a:r>
              <a:rPr lang="en-US" altLang="en-US" sz="2400" i="1" dirty="0" err="1">
                <a:latin typeface="+mn-lt"/>
              </a:rPr>
              <a:t>x</a:t>
            </a:r>
            <a:r>
              <a:rPr lang="en-US" altLang="en-US" sz="2400" i="1" baseline="-25000" dirty="0" err="1">
                <a:latin typeface="+mn-lt"/>
              </a:rPr>
              <a:t>ij</a:t>
            </a:r>
            <a:r>
              <a:rPr lang="en-US" altLang="en-US" sz="2400" i="1" dirty="0">
                <a:latin typeface="+mn-lt"/>
              </a:rPr>
              <a:t>=1</a:t>
            </a:r>
            <a:r>
              <a:rPr lang="en-US" altLang="en-US" sz="24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85644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3907" grpId="0" build="p"/>
      <p:bldP spid="7639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2035448"/>
            <a:ext cx="8891587" cy="46339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 i="1" dirty="0"/>
              <a:t>Individual</a:t>
            </a:r>
            <a:r>
              <a:rPr lang="en-GB" altLang="en-US" sz="2400" dirty="0"/>
              <a:t>: Interest is in estimating the individual effects linking </a:t>
            </a:r>
            <a:r>
              <a:rPr lang="en-US" altLang="en-US" sz="2400" dirty="0" err="1"/>
              <a:t>x</a:t>
            </a:r>
            <a:r>
              <a:rPr lang="en-US" altLang="en-US" sz="2400" baseline="-25000" dirty="0" err="1"/>
              <a:t>ij</a:t>
            </a:r>
            <a:r>
              <a:rPr lang="en-US" altLang="en-US" sz="2400" dirty="0"/>
              <a:t> and </a:t>
            </a:r>
            <a:r>
              <a:rPr lang="en-US" altLang="en-US" sz="2400" dirty="0" err="1"/>
              <a:t>y</a:t>
            </a:r>
            <a:r>
              <a:rPr lang="en-US" altLang="en-US" sz="2400" baseline="-25000" dirty="0" err="1"/>
              <a:t>ij</a:t>
            </a:r>
            <a:endParaRPr lang="en-US" altLang="en-US" sz="2400" baseline="-25000" dirty="0"/>
          </a:p>
          <a:p>
            <a:pPr>
              <a:lnSpc>
                <a:spcPct val="90000"/>
              </a:lnSpc>
            </a:pPr>
            <a:r>
              <a:rPr lang="en-GB" altLang="en-US" sz="2400" i="1" dirty="0"/>
              <a:t>Ecological</a:t>
            </a:r>
            <a:r>
              <a:rPr lang="en-GB" altLang="en-US" sz="2400" dirty="0"/>
              <a:t>: Inference is focussed on the area level relationship between Y</a:t>
            </a:r>
            <a:r>
              <a:rPr lang="en-GB" altLang="en-US" sz="2400" baseline="-25000" dirty="0"/>
              <a:t>i</a:t>
            </a:r>
            <a:r>
              <a:rPr lang="en-GB" altLang="en-US" sz="2400" dirty="0"/>
              <a:t> and </a:t>
            </a:r>
            <a:r>
              <a:rPr lang="en-GB" altLang="en-US" sz="2400" dirty="0" err="1"/>
              <a:t>Z</a:t>
            </a:r>
            <a:r>
              <a:rPr lang="en-GB" altLang="en-US" sz="2400" baseline="-25000" dirty="0" err="1"/>
              <a:t>i</a:t>
            </a:r>
            <a:r>
              <a:rPr lang="en-GB" altLang="en-US" sz="2400" dirty="0"/>
              <a:t> (e.g. benzene and leukaemia)</a:t>
            </a:r>
          </a:p>
          <a:p>
            <a:pPr>
              <a:lnSpc>
                <a:spcPct val="90000"/>
              </a:lnSpc>
            </a:pPr>
            <a:r>
              <a:rPr lang="en-GB" altLang="en-US" sz="2400" i="1" dirty="0"/>
              <a:t>Semi-ecological</a:t>
            </a:r>
            <a:r>
              <a:rPr lang="en-GB" altLang="en-US" sz="2400" dirty="0"/>
              <a:t>: Contains individual outcome and covariate data, but exposure of interest (environmental or social) is measured at group </a:t>
            </a:r>
            <a:r>
              <a:rPr lang="en-GB" altLang="en-US" sz="2400" dirty="0" smtClean="0"/>
              <a:t>level using geo-coded information</a:t>
            </a:r>
            <a:endParaRPr lang="en-GB" altLang="en-US" sz="2400" dirty="0"/>
          </a:p>
          <a:p>
            <a:pPr>
              <a:lnSpc>
                <a:spcPct val="90000"/>
              </a:lnSpc>
            </a:pPr>
            <a:r>
              <a:rPr lang="en-GB" altLang="en-US" sz="2400" i="1" dirty="0">
                <a:solidFill>
                  <a:srgbClr val="FF0000"/>
                </a:solidFill>
              </a:rPr>
              <a:t>Mixed</a:t>
            </a:r>
            <a:r>
              <a:rPr lang="en-GB" altLang="en-US" sz="2400" dirty="0">
                <a:solidFill>
                  <a:srgbClr val="FF0000"/>
                </a:solidFill>
              </a:rPr>
              <a:t>:</a:t>
            </a:r>
            <a:r>
              <a:rPr lang="en-GB" altLang="en-US" sz="2400" dirty="0"/>
              <a:t> Group level outcomes are </a:t>
            </a:r>
            <a:r>
              <a:rPr lang="en-GB" altLang="en-US" sz="2400" dirty="0">
                <a:solidFill>
                  <a:srgbClr val="FF0000"/>
                </a:solidFill>
              </a:rPr>
              <a:t>supplemented by some individual outcome data</a:t>
            </a:r>
            <a:r>
              <a:rPr lang="en-GB" altLang="en-US" sz="2400" dirty="0"/>
              <a:t>.  Covariates / exposures  are also available at different </a:t>
            </a:r>
            <a:r>
              <a:rPr lang="en-GB" altLang="en-US" sz="2400" dirty="0" smtClean="0"/>
              <a:t>levels</a:t>
            </a:r>
          </a:p>
          <a:p>
            <a:pPr>
              <a:lnSpc>
                <a:spcPct val="90000"/>
              </a:lnSpc>
            </a:pPr>
            <a:endParaRPr lang="en-GB" altLang="en-US" sz="2600" dirty="0"/>
          </a:p>
        </p:txBody>
      </p:sp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251520" y="1455167"/>
            <a:ext cx="45576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There are four main designs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386" y="260648"/>
            <a:ext cx="6076831" cy="802613"/>
          </a:xfrm>
        </p:spPr>
        <p:txBody>
          <a:bodyPr/>
          <a:lstStyle/>
          <a:p>
            <a:r>
              <a:rPr lang="en-GB" dirty="0" smtClean="0"/>
              <a:t>Designs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6021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 of mixed designs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Individual level survey data often lack power to inform about contextual and/or individual-level effects</a:t>
            </a:r>
          </a:p>
          <a:p>
            <a:r>
              <a:rPr lang="en-GB" sz="2400" dirty="0"/>
              <a:t>Even when correct (integrated) model used, ecological data </a:t>
            </a:r>
            <a:r>
              <a:rPr lang="en-GB" sz="2400" dirty="0" smtClean="0"/>
              <a:t> may not </a:t>
            </a:r>
            <a:r>
              <a:rPr lang="en-GB" sz="2400" dirty="0"/>
              <a:t>contain enough information about some or all effects of </a:t>
            </a:r>
            <a:r>
              <a:rPr lang="en-GB" sz="2400" dirty="0" smtClean="0"/>
              <a:t>interest</a:t>
            </a:r>
          </a:p>
          <a:p>
            <a:pPr>
              <a:lnSpc>
                <a:spcPct val="90000"/>
              </a:lnSpc>
            </a:pPr>
            <a:r>
              <a:rPr lang="en-GB" altLang="en-US" sz="2400" dirty="0" smtClean="0">
                <a:solidFill>
                  <a:srgbClr val="FF0000"/>
                </a:solidFill>
              </a:rPr>
              <a:t>In mixed designs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 smtClean="0"/>
              <a:t>Gain </a:t>
            </a:r>
            <a:r>
              <a:rPr lang="en-GB" altLang="en-US" sz="2400" dirty="0"/>
              <a:t>power by combining both types of model / data?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Reduce/ control ecological bias by “anchoring” parameters of interest using the survey data ?</a:t>
            </a:r>
            <a:endParaRPr lang="en-US" altLang="en-US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203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538" y="457324"/>
            <a:ext cx="8869362" cy="955452"/>
          </a:xfrm>
        </p:spPr>
        <p:txBody>
          <a:bodyPr/>
          <a:lstStyle/>
          <a:p>
            <a:r>
              <a:rPr lang="en-GB" altLang="en-US" dirty="0" smtClean="0"/>
              <a:t> Statistical framework</a:t>
            </a:r>
            <a:br>
              <a:rPr lang="en-GB" altLang="en-US" dirty="0" smtClean="0"/>
            </a:br>
            <a:r>
              <a:rPr lang="en-GB" altLang="en-US" dirty="0" smtClean="0"/>
              <a:t>for mixed designs</a:t>
            </a:r>
            <a:endParaRPr lang="en-GB" altLang="en-US" dirty="0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4"/>
            <a:ext cx="8568952" cy="4824536"/>
          </a:xfrm>
        </p:spPr>
        <p:txBody>
          <a:bodyPr/>
          <a:lstStyle/>
          <a:p>
            <a:pPr marL="571500" indent="-571500">
              <a:lnSpc>
                <a:spcPct val="80000"/>
              </a:lnSpc>
              <a:buFontTx/>
              <a:buNone/>
            </a:pPr>
            <a:endParaRPr lang="en-GB" altLang="en-US" sz="2600" dirty="0">
              <a:solidFill>
                <a:srgbClr val="FFFF00"/>
              </a:solidFill>
            </a:endParaRPr>
          </a:p>
          <a:p>
            <a:pPr marL="571500" indent="-571500"/>
            <a:r>
              <a:rPr lang="en-GB" altLang="en-US" sz="2400" dirty="0"/>
              <a:t>Link different data sets through </a:t>
            </a:r>
            <a:r>
              <a:rPr lang="en-GB" altLang="en-US" sz="2400" dirty="0">
                <a:solidFill>
                  <a:srgbClr val="FF0000"/>
                </a:solidFill>
              </a:rPr>
              <a:t>common parameters </a:t>
            </a:r>
          </a:p>
          <a:p>
            <a:pPr lvl="1">
              <a:lnSpc>
                <a:spcPct val="80000"/>
              </a:lnSpc>
            </a:pPr>
            <a:r>
              <a:rPr lang="en-GB" altLang="en-US" sz="2400" dirty="0"/>
              <a:t>H</a:t>
            </a:r>
            <a:r>
              <a:rPr lang="en-GB" altLang="en-US" sz="2400" dirty="0" smtClean="0"/>
              <a:t>ierarchically Related </a:t>
            </a:r>
            <a:r>
              <a:rPr lang="en-GB" altLang="en-US" sz="2400" dirty="0"/>
              <a:t>R</a:t>
            </a:r>
            <a:r>
              <a:rPr lang="en-GB" altLang="en-US" sz="2400" dirty="0" smtClean="0"/>
              <a:t>egression (HRR) models</a:t>
            </a:r>
          </a:p>
          <a:p>
            <a:pPr lvl="1">
              <a:lnSpc>
                <a:spcPct val="80000"/>
              </a:lnSpc>
            </a:pPr>
            <a:r>
              <a:rPr lang="en-GB" altLang="en-US" sz="2400" dirty="0"/>
              <a:t>Allows borrowing of </a:t>
            </a:r>
            <a:r>
              <a:rPr lang="en-GB" altLang="en-US" sz="2400" dirty="0" smtClean="0"/>
              <a:t>information</a:t>
            </a:r>
            <a:endParaRPr lang="en-GB" altLang="en-US" sz="2400" dirty="0"/>
          </a:p>
          <a:p>
            <a:pPr marL="571500" indent="-571500"/>
            <a:r>
              <a:rPr lang="en-GB" altLang="en-US" sz="2400" dirty="0" smtClean="0"/>
              <a:t>Bayesian </a:t>
            </a:r>
            <a:r>
              <a:rPr lang="en-GB" altLang="en-US" sz="2400" dirty="0"/>
              <a:t>hierarchical models are particularly appropriate </a:t>
            </a:r>
            <a:r>
              <a:rPr lang="en-GB" altLang="en-US" sz="2400" dirty="0" smtClean="0"/>
              <a:t>as they give additional flexibility to</a:t>
            </a:r>
          </a:p>
          <a:p>
            <a:pPr marL="971550" lvl="1" indent="-571500"/>
            <a:r>
              <a:rPr lang="en-GB" altLang="en-US" sz="2400" dirty="0" smtClean="0"/>
              <a:t>Build </a:t>
            </a:r>
            <a:r>
              <a:rPr lang="en-GB" altLang="en-US" sz="2400" dirty="0"/>
              <a:t>sub-models to account for </a:t>
            </a:r>
            <a:r>
              <a:rPr lang="en-GB" altLang="en-US" sz="2400" dirty="0" smtClean="0"/>
              <a:t> additional complexity, e.g</a:t>
            </a:r>
            <a:r>
              <a:rPr lang="en-GB" altLang="en-US" sz="2400" dirty="0"/>
              <a:t>. missing (covariate /outcome) data, or measurement error</a:t>
            </a:r>
          </a:p>
          <a:p>
            <a:pPr marL="914400" lvl="1" indent="-457200"/>
            <a:r>
              <a:rPr lang="en-GB" altLang="en-US" sz="2400" dirty="0"/>
              <a:t>Include structured random </a:t>
            </a:r>
            <a:r>
              <a:rPr lang="en-GB" altLang="en-US" sz="2400" dirty="0" smtClean="0"/>
              <a:t>effects, e.g. spatial, </a:t>
            </a:r>
            <a:r>
              <a:rPr lang="en-GB" altLang="en-US" sz="2400" dirty="0"/>
              <a:t>(when necessary) </a:t>
            </a:r>
            <a:endParaRPr lang="en-US" altLang="en-US" sz="2400" dirty="0"/>
          </a:p>
        </p:txBody>
      </p:sp>
      <p:sp>
        <p:nvSpPr>
          <p:cNvPr id="5" name="Down Arrow 4"/>
          <p:cNvSpPr/>
          <p:nvPr/>
        </p:nvSpPr>
        <p:spPr bwMode="auto">
          <a:xfrm rot="16200000">
            <a:off x="539552" y="2636912"/>
            <a:ext cx="216024" cy="360040"/>
          </a:xfrm>
          <a:prstGeom prst="downArrow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6538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2656"/>
            <a:ext cx="8569325" cy="719137"/>
          </a:xfrm>
        </p:spPr>
        <p:txBody>
          <a:bodyPr/>
          <a:lstStyle/>
          <a:p>
            <a:r>
              <a:rPr lang="en-GB" altLang="en-US" dirty="0"/>
              <a:t>Multilevel model for 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individual </a:t>
            </a:r>
            <a:r>
              <a:rPr lang="en-GB" altLang="en-US" dirty="0"/>
              <a:t>data</a:t>
            </a:r>
          </a:p>
        </p:txBody>
      </p:sp>
      <p:sp>
        <p:nvSpPr>
          <p:cNvPr id="732164" name="Rectangle 4"/>
          <p:cNvSpPr>
            <a:spLocks noChangeArrowheads="1"/>
          </p:cNvSpPr>
          <p:nvPr/>
        </p:nvSpPr>
        <p:spPr bwMode="auto">
          <a:xfrm>
            <a:off x="252413" y="3429000"/>
            <a:ext cx="3870325" cy="2565400"/>
          </a:xfrm>
          <a:prstGeom prst="rect">
            <a:avLst/>
          </a:prstGeom>
          <a:solidFill>
            <a:schemeClr val="bg1"/>
          </a:solidFill>
          <a:ln w="19050">
            <a:solidFill>
              <a:srgbClr val="333333"/>
            </a:solidFill>
            <a:miter lim="800000"/>
            <a:headEnd/>
            <a:tailEnd/>
          </a:ln>
          <a:effectLst>
            <a:outerShdw dist="81320" dir="7719588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732165" name="Rectangle 5"/>
          <p:cNvSpPr>
            <a:spLocks noChangeArrowheads="1"/>
          </p:cNvSpPr>
          <p:nvPr/>
        </p:nvSpPr>
        <p:spPr bwMode="auto">
          <a:xfrm>
            <a:off x="387350" y="3698875"/>
            <a:ext cx="2295525" cy="2070100"/>
          </a:xfrm>
          <a:prstGeom prst="rect">
            <a:avLst/>
          </a:prstGeom>
          <a:solidFill>
            <a:schemeClr val="bg1"/>
          </a:solidFill>
          <a:ln w="19050">
            <a:solidFill>
              <a:srgbClr val="333333"/>
            </a:solidFill>
            <a:miter lim="800000"/>
            <a:headEnd/>
            <a:tailEnd/>
          </a:ln>
          <a:effectLst>
            <a:outerShdw dist="81320" dir="7719588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732166" name="Oval 6"/>
          <p:cNvSpPr>
            <a:spLocks noChangeArrowheads="1"/>
          </p:cNvSpPr>
          <p:nvPr/>
        </p:nvSpPr>
        <p:spPr bwMode="auto">
          <a:xfrm>
            <a:off x="1279525" y="2393950"/>
            <a:ext cx="731838" cy="731838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2167" name="Text Box 7"/>
          <p:cNvSpPr txBox="1">
            <a:spLocks noChangeArrowheads="1"/>
          </p:cNvSpPr>
          <p:nvPr/>
        </p:nvSpPr>
        <p:spPr bwMode="auto">
          <a:xfrm>
            <a:off x="1368425" y="2473325"/>
            <a:ext cx="652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>
                <a:latin typeface="Symbol" pitchFamily="18" charset="2"/>
              </a:rPr>
              <a:t>b</a:t>
            </a:r>
            <a:endParaRPr lang="en-GB" altLang="en-US" sz="2400" b="1" baseline="-25000"/>
          </a:p>
        </p:txBody>
      </p:sp>
      <p:cxnSp>
        <p:nvCxnSpPr>
          <p:cNvPr id="732168" name="AutoShape 8"/>
          <p:cNvCxnSpPr>
            <a:cxnSpLocks noChangeShapeType="1"/>
            <a:stCxn id="732166" idx="4"/>
          </p:cNvCxnSpPr>
          <p:nvPr/>
        </p:nvCxnSpPr>
        <p:spPr bwMode="auto">
          <a:xfrm>
            <a:off x="1646238" y="3135313"/>
            <a:ext cx="309562" cy="1374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2169" name="AutoShape 9"/>
          <p:cNvCxnSpPr>
            <a:cxnSpLocks noChangeShapeType="1"/>
            <a:stCxn id="732177" idx="1"/>
            <a:endCxn id="732170" idx="6"/>
          </p:cNvCxnSpPr>
          <p:nvPr/>
        </p:nvCxnSpPr>
        <p:spPr bwMode="auto">
          <a:xfrm flipH="1">
            <a:off x="2414588" y="4860925"/>
            <a:ext cx="836612" cy="6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2170" name="Oval 10"/>
          <p:cNvSpPr>
            <a:spLocks noChangeArrowheads="1"/>
          </p:cNvSpPr>
          <p:nvPr/>
        </p:nvSpPr>
        <p:spPr bwMode="auto">
          <a:xfrm>
            <a:off x="1674813" y="4500563"/>
            <a:ext cx="730250" cy="731837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2171" name="Text Box 11"/>
          <p:cNvSpPr txBox="1">
            <a:spLocks noChangeArrowheads="1"/>
          </p:cNvSpPr>
          <p:nvPr/>
        </p:nvSpPr>
        <p:spPr bwMode="auto">
          <a:xfrm>
            <a:off x="1838325" y="4594225"/>
            <a:ext cx="53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y</a:t>
            </a:r>
            <a:r>
              <a:rPr lang="en-GB" altLang="en-US" sz="2400" b="1" baseline="-25000"/>
              <a:t>ij</a:t>
            </a:r>
            <a:endParaRPr lang="en-GB" altLang="en-US" sz="2400" b="1"/>
          </a:p>
        </p:txBody>
      </p:sp>
      <p:sp>
        <p:nvSpPr>
          <p:cNvPr id="732172" name="Oval 12"/>
          <p:cNvSpPr>
            <a:spLocks noChangeArrowheads="1"/>
          </p:cNvSpPr>
          <p:nvPr/>
        </p:nvSpPr>
        <p:spPr bwMode="auto">
          <a:xfrm>
            <a:off x="3214688" y="2393950"/>
            <a:ext cx="731837" cy="731838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2173" name="Text Box 13"/>
          <p:cNvSpPr txBox="1">
            <a:spLocks noChangeArrowheads="1"/>
          </p:cNvSpPr>
          <p:nvPr/>
        </p:nvSpPr>
        <p:spPr bwMode="auto">
          <a:xfrm>
            <a:off x="3359150" y="2484438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>
                <a:latin typeface="Symbol" pitchFamily="18" charset="2"/>
              </a:rPr>
              <a:t>s</a:t>
            </a:r>
            <a:r>
              <a:rPr lang="en-GB" altLang="en-US" sz="2400" b="1" baseline="30000">
                <a:latin typeface="Times New Roman" pitchFamily="18" charset="0"/>
              </a:rPr>
              <a:t>2</a:t>
            </a:r>
          </a:p>
        </p:txBody>
      </p:sp>
      <p:cxnSp>
        <p:nvCxnSpPr>
          <p:cNvPr id="732174" name="AutoShape 14"/>
          <p:cNvCxnSpPr>
            <a:cxnSpLocks noChangeShapeType="1"/>
            <a:stCxn id="732172" idx="4"/>
            <a:endCxn id="732178" idx="0"/>
          </p:cNvCxnSpPr>
          <p:nvPr/>
        </p:nvCxnSpPr>
        <p:spPr bwMode="auto">
          <a:xfrm>
            <a:off x="3581400" y="3135313"/>
            <a:ext cx="0" cy="4651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2175" name="AutoShape 15"/>
          <p:cNvCxnSpPr>
            <a:cxnSpLocks noChangeShapeType="1"/>
            <a:stCxn id="732176" idx="3"/>
            <a:endCxn id="732170" idx="2"/>
          </p:cNvCxnSpPr>
          <p:nvPr/>
        </p:nvCxnSpPr>
        <p:spPr bwMode="auto">
          <a:xfrm>
            <a:off x="1200150" y="4860925"/>
            <a:ext cx="465138" cy="6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2176" name="Rectangle 16"/>
          <p:cNvSpPr>
            <a:spLocks noChangeArrowheads="1"/>
          </p:cNvSpPr>
          <p:nvPr/>
        </p:nvSpPr>
        <p:spPr bwMode="auto">
          <a:xfrm>
            <a:off x="471488" y="4537075"/>
            <a:ext cx="719137" cy="6477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2177" name="Rectangle 17"/>
          <p:cNvSpPr>
            <a:spLocks noChangeArrowheads="1"/>
          </p:cNvSpPr>
          <p:nvPr/>
        </p:nvSpPr>
        <p:spPr bwMode="auto">
          <a:xfrm>
            <a:off x="3260725" y="4537075"/>
            <a:ext cx="719138" cy="6477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2178" name="Oval 18"/>
          <p:cNvSpPr>
            <a:spLocks noChangeArrowheads="1"/>
          </p:cNvSpPr>
          <p:nvPr/>
        </p:nvSpPr>
        <p:spPr bwMode="auto">
          <a:xfrm>
            <a:off x="3214688" y="3609975"/>
            <a:ext cx="731837" cy="731838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2179" name="Text Box 19"/>
          <p:cNvSpPr txBox="1">
            <a:spLocks noChangeArrowheads="1"/>
          </p:cNvSpPr>
          <p:nvPr/>
        </p:nvSpPr>
        <p:spPr bwMode="auto">
          <a:xfrm>
            <a:off x="3359150" y="3700463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>
                <a:latin typeface="Symbol" pitchFamily="18" charset="2"/>
              </a:rPr>
              <a:t>a</a:t>
            </a:r>
            <a:r>
              <a:rPr lang="en-GB" altLang="en-US" sz="2400" b="1" baseline="-25000"/>
              <a:t>i</a:t>
            </a:r>
          </a:p>
        </p:txBody>
      </p:sp>
      <p:cxnSp>
        <p:nvCxnSpPr>
          <p:cNvPr id="732180" name="AutoShape 20"/>
          <p:cNvCxnSpPr>
            <a:cxnSpLocks noChangeShapeType="1"/>
            <a:stCxn id="732178" idx="2"/>
            <a:endCxn id="732170" idx="7"/>
          </p:cNvCxnSpPr>
          <p:nvPr/>
        </p:nvCxnSpPr>
        <p:spPr bwMode="auto">
          <a:xfrm flipH="1">
            <a:off x="2298700" y="3976688"/>
            <a:ext cx="906463" cy="622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2181" name="Oval 21"/>
          <p:cNvSpPr>
            <a:spLocks noChangeArrowheads="1"/>
          </p:cNvSpPr>
          <p:nvPr/>
        </p:nvSpPr>
        <p:spPr bwMode="auto">
          <a:xfrm>
            <a:off x="2209800" y="2393950"/>
            <a:ext cx="731838" cy="731838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2182" name="Text Box 22"/>
          <p:cNvSpPr txBox="1">
            <a:spLocks noChangeArrowheads="1"/>
          </p:cNvSpPr>
          <p:nvPr/>
        </p:nvSpPr>
        <p:spPr bwMode="auto">
          <a:xfrm>
            <a:off x="2290763" y="2474913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>
                <a:latin typeface="Symbol" pitchFamily="18" charset="2"/>
              </a:rPr>
              <a:t>g</a:t>
            </a:r>
            <a:endParaRPr lang="en-GB" altLang="en-US" sz="2400" b="1" baseline="-25000"/>
          </a:p>
        </p:txBody>
      </p:sp>
      <p:cxnSp>
        <p:nvCxnSpPr>
          <p:cNvPr id="732183" name="AutoShape 23"/>
          <p:cNvCxnSpPr>
            <a:cxnSpLocks noChangeShapeType="1"/>
            <a:stCxn id="732181" idx="4"/>
          </p:cNvCxnSpPr>
          <p:nvPr/>
        </p:nvCxnSpPr>
        <p:spPr bwMode="auto">
          <a:xfrm flipH="1">
            <a:off x="2179638" y="3135313"/>
            <a:ext cx="396875" cy="1398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2184" name="Text Box 24"/>
          <p:cNvSpPr txBox="1">
            <a:spLocks noChangeArrowheads="1"/>
          </p:cNvSpPr>
          <p:nvPr/>
        </p:nvSpPr>
        <p:spPr bwMode="auto">
          <a:xfrm>
            <a:off x="3089275" y="5537200"/>
            <a:ext cx="989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area i</a:t>
            </a:r>
          </a:p>
        </p:txBody>
      </p:sp>
      <p:sp>
        <p:nvSpPr>
          <p:cNvPr id="732185" name="Text Box 25"/>
          <p:cNvSpPr txBox="1">
            <a:spLocks noChangeArrowheads="1"/>
          </p:cNvSpPr>
          <p:nvPr/>
        </p:nvSpPr>
        <p:spPr bwMode="auto">
          <a:xfrm>
            <a:off x="1243013" y="5311775"/>
            <a:ext cx="1485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person j</a:t>
            </a:r>
          </a:p>
        </p:txBody>
      </p:sp>
      <p:sp>
        <p:nvSpPr>
          <p:cNvPr id="732189" name="Text Box 29"/>
          <p:cNvSpPr txBox="1">
            <a:spLocks noChangeArrowheads="1"/>
          </p:cNvSpPr>
          <p:nvPr/>
        </p:nvSpPr>
        <p:spPr bwMode="auto">
          <a:xfrm>
            <a:off x="615950" y="4575175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x</a:t>
            </a:r>
            <a:r>
              <a:rPr lang="en-GB" altLang="en-US" sz="2400" b="1" baseline="-25000"/>
              <a:t>ij</a:t>
            </a:r>
          </a:p>
        </p:txBody>
      </p:sp>
      <p:sp>
        <p:nvSpPr>
          <p:cNvPr id="732190" name="Text Box 30"/>
          <p:cNvSpPr txBox="1">
            <a:spLocks noChangeArrowheads="1"/>
          </p:cNvSpPr>
          <p:nvPr/>
        </p:nvSpPr>
        <p:spPr bwMode="auto">
          <a:xfrm>
            <a:off x="3441700" y="4624388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Z</a:t>
            </a:r>
            <a:r>
              <a:rPr lang="en-GB" altLang="en-US" sz="2400" b="1" baseline="-2500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2757110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8" name="Rectangle 4"/>
          <p:cNvSpPr>
            <a:spLocks noChangeArrowheads="1"/>
          </p:cNvSpPr>
          <p:nvPr/>
        </p:nvSpPr>
        <p:spPr bwMode="auto">
          <a:xfrm>
            <a:off x="252413" y="3429000"/>
            <a:ext cx="3870325" cy="2565400"/>
          </a:xfrm>
          <a:prstGeom prst="rect">
            <a:avLst/>
          </a:prstGeom>
          <a:solidFill>
            <a:schemeClr val="bg1"/>
          </a:solidFill>
          <a:ln w="19050">
            <a:solidFill>
              <a:srgbClr val="333333"/>
            </a:solidFill>
            <a:miter lim="800000"/>
            <a:headEnd/>
            <a:tailEnd/>
          </a:ln>
          <a:effectLst>
            <a:outerShdw dist="81320" dir="7719588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733189" name="Rectangle 5"/>
          <p:cNvSpPr>
            <a:spLocks noChangeArrowheads="1"/>
          </p:cNvSpPr>
          <p:nvPr/>
        </p:nvSpPr>
        <p:spPr bwMode="auto">
          <a:xfrm>
            <a:off x="387350" y="3698875"/>
            <a:ext cx="2295525" cy="2070100"/>
          </a:xfrm>
          <a:prstGeom prst="rect">
            <a:avLst/>
          </a:prstGeom>
          <a:solidFill>
            <a:schemeClr val="bg1"/>
          </a:solidFill>
          <a:ln w="19050">
            <a:solidFill>
              <a:srgbClr val="333333"/>
            </a:solidFill>
            <a:miter lim="800000"/>
            <a:headEnd/>
            <a:tailEnd/>
          </a:ln>
          <a:effectLst>
            <a:outerShdw dist="81320" dir="7719588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733190" name="Oval 6"/>
          <p:cNvSpPr>
            <a:spLocks noChangeArrowheads="1"/>
          </p:cNvSpPr>
          <p:nvPr/>
        </p:nvSpPr>
        <p:spPr bwMode="auto">
          <a:xfrm>
            <a:off x="1279525" y="2393950"/>
            <a:ext cx="731838" cy="731838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3191" name="Text Box 7"/>
          <p:cNvSpPr txBox="1">
            <a:spLocks noChangeArrowheads="1"/>
          </p:cNvSpPr>
          <p:nvPr/>
        </p:nvSpPr>
        <p:spPr bwMode="auto">
          <a:xfrm>
            <a:off x="1368425" y="2473325"/>
            <a:ext cx="652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>
                <a:latin typeface="Symbol" pitchFamily="18" charset="2"/>
              </a:rPr>
              <a:t>b</a:t>
            </a:r>
            <a:endParaRPr lang="en-GB" altLang="en-US" sz="2400" b="1" baseline="-25000"/>
          </a:p>
        </p:txBody>
      </p:sp>
      <p:cxnSp>
        <p:nvCxnSpPr>
          <p:cNvPr id="733192" name="AutoShape 8"/>
          <p:cNvCxnSpPr>
            <a:cxnSpLocks noChangeShapeType="1"/>
            <a:stCxn id="733190" idx="4"/>
          </p:cNvCxnSpPr>
          <p:nvPr/>
        </p:nvCxnSpPr>
        <p:spPr bwMode="auto">
          <a:xfrm>
            <a:off x="1646238" y="3135313"/>
            <a:ext cx="309562" cy="1374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3193" name="AutoShape 9"/>
          <p:cNvCxnSpPr>
            <a:cxnSpLocks noChangeShapeType="1"/>
            <a:stCxn id="733201" idx="1"/>
            <a:endCxn id="733194" idx="6"/>
          </p:cNvCxnSpPr>
          <p:nvPr/>
        </p:nvCxnSpPr>
        <p:spPr bwMode="auto">
          <a:xfrm flipH="1">
            <a:off x="2414588" y="4860925"/>
            <a:ext cx="836612" cy="238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3194" name="Oval 10"/>
          <p:cNvSpPr>
            <a:spLocks noChangeArrowheads="1"/>
          </p:cNvSpPr>
          <p:nvPr/>
        </p:nvSpPr>
        <p:spPr bwMode="auto">
          <a:xfrm>
            <a:off x="1674813" y="4518025"/>
            <a:ext cx="730250" cy="731838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3195" name="Text Box 11"/>
          <p:cNvSpPr txBox="1">
            <a:spLocks noChangeArrowheads="1"/>
          </p:cNvSpPr>
          <p:nvPr/>
        </p:nvSpPr>
        <p:spPr bwMode="auto">
          <a:xfrm>
            <a:off x="1838325" y="4594225"/>
            <a:ext cx="53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y</a:t>
            </a:r>
            <a:r>
              <a:rPr lang="en-GB" altLang="en-US" sz="2400" b="1" baseline="-25000"/>
              <a:t>ij</a:t>
            </a:r>
            <a:endParaRPr lang="en-GB" altLang="en-US" sz="2400" b="1"/>
          </a:p>
        </p:txBody>
      </p:sp>
      <p:sp>
        <p:nvSpPr>
          <p:cNvPr id="733196" name="Oval 12"/>
          <p:cNvSpPr>
            <a:spLocks noChangeArrowheads="1"/>
          </p:cNvSpPr>
          <p:nvPr/>
        </p:nvSpPr>
        <p:spPr bwMode="auto">
          <a:xfrm>
            <a:off x="3214688" y="2393950"/>
            <a:ext cx="731837" cy="731838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3197" name="Text Box 13"/>
          <p:cNvSpPr txBox="1">
            <a:spLocks noChangeArrowheads="1"/>
          </p:cNvSpPr>
          <p:nvPr/>
        </p:nvSpPr>
        <p:spPr bwMode="auto">
          <a:xfrm>
            <a:off x="3359150" y="2484438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>
                <a:latin typeface="Symbol" pitchFamily="18" charset="2"/>
              </a:rPr>
              <a:t>s</a:t>
            </a:r>
            <a:r>
              <a:rPr lang="en-GB" altLang="en-US" sz="2400" b="1" baseline="30000">
                <a:latin typeface="Times New Roman" pitchFamily="18" charset="0"/>
              </a:rPr>
              <a:t>2</a:t>
            </a:r>
          </a:p>
        </p:txBody>
      </p:sp>
      <p:cxnSp>
        <p:nvCxnSpPr>
          <p:cNvPr id="733198" name="AutoShape 14"/>
          <p:cNvCxnSpPr>
            <a:cxnSpLocks noChangeShapeType="1"/>
            <a:stCxn id="733196" idx="4"/>
            <a:endCxn id="733202" idx="0"/>
          </p:cNvCxnSpPr>
          <p:nvPr/>
        </p:nvCxnSpPr>
        <p:spPr bwMode="auto">
          <a:xfrm>
            <a:off x="3581400" y="3135313"/>
            <a:ext cx="0" cy="4651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3199" name="AutoShape 15"/>
          <p:cNvCxnSpPr>
            <a:cxnSpLocks noChangeShapeType="1"/>
            <a:stCxn id="733200" idx="3"/>
            <a:endCxn id="733194" idx="2"/>
          </p:cNvCxnSpPr>
          <p:nvPr/>
        </p:nvCxnSpPr>
        <p:spPr bwMode="auto">
          <a:xfrm>
            <a:off x="1204913" y="4878388"/>
            <a:ext cx="460375" cy="6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3200" name="Rectangle 16"/>
          <p:cNvSpPr>
            <a:spLocks noChangeArrowheads="1"/>
          </p:cNvSpPr>
          <p:nvPr/>
        </p:nvSpPr>
        <p:spPr bwMode="auto">
          <a:xfrm>
            <a:off x="476250" y="4554538"/>
            <a:ext cx="719138" cy="6477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3201" name="Rectangle 17"/>
          <p:cNvSpPr>
            <a:spLocks noChangeArrowheads="1"/>
          </p:cNvSpPr>
          <p:nvPr/>
        </p:nvSpPr>
        <p:spPr bwMode="auto">
          <a:xfrm>
            <a:off x="3260725" y="4537075"/>
            <a:ext cx="719138" cy="6477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3202" name="Oval 18"/>
          <p:cNvSpPr>
            <a:spLocks noChangeArrowheads="1"/>
          </p:cNvSpPr>
          <p:nvPr/>
        </p:nvSpPr>
        <p:spPr bwMode="auto">
          <a:xfrm>
            <a:off x="3214688" y="3609975"/>
            <a:ext cx="731837" cy="731838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3203" name="Text Box 19"/>
          <p:cNvSpPr txBox="1">
            <a:spLocks noChangeArrowheads="1"/>
          </p:cNvSpPr>
          <p:nvPr/>
        </p:nvSpPr>
        <p:spPr bwMode="auto">
          <a:xfrm>
            <a:off x="3359150" y="3700463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>
                <a:latin typeface="Symbol" pitchFamily="18" charset="2"/>
              </a:rPr>
              <a:t>a</a:t>
            </a:r>
            <a:r>
              <a:rPr lang="en-GB" altLang="en-US" sz="2400" b="1" baseline="-25000"/>
              <a:t>i</a:t>
            </a:r>
          </a:p>
        </p:txBody>
      </p:sp>
      <p:cxnSp>
        <p:nvCxnSpPr>
          <p:cNvPr id="733204" name="AutoShape 20"/>
          <p:cNvCxnSpPr>
            <a:cxnSpLocks noChangeShapeType="1"/>
            <a:stCxn id="733202" idx="2"/>
            <a:endCxn id="733194" idx="7"/>
          </p:cNvCxnSpPr>
          <p:nvPr/>
        </p:nvCxnSpPr>
        <p:spPr bwMode="auto">
          <a:xfrm flipH="1">
            <a:off x="2298700" y="3976688"/>
            <a:ext cx="906463" cy="6397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3205" name="Oval 21"/>
          <p:cNvSpPr>
            <a:spLocks noChangeArrowheads="1"/>
          </p:cNvSpPr>
          <p:nvPr/>
        </p:nvSpPr>
        <p:spPr bwMode="auto">
          <a:xfrm>
            <a:off x="2209800" y="2393950"/>
            <a:ext cx="731838" cy="731838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3206" name="Text Box 22"/>
          <p:cNvSpPr txBox="1">
            <a:spLocks noChangeArrowheads="1"/>
          </p:cNvSpPr>
          <p:nvPr/>
        </p:nvSpPr>
        <p:spPr bwMode="auto">
          <a:xfrm>
            <a:off x="2290763" y="2474913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>
                <a:latin typeface="Symbol" pitchFamily="18" charset="2"/>
              </a:rPr>
              <a:t>g</a:t>
            </a:r>
            <a:endParaRPr lang="en-GB" altLang="en-US" sz="2400" b="1" baseline="-25000"/>
          </a:p>
        </p:txBody>
      </p:sp>
      <p:cxnSp>
        <p:nvCxnSpPr>
          <p:cNvPr id="733207" name="AutoShape 23"/>
          <p:cNvCxnSpPr>
            <a:cxnSpLocks noChangeShapeType="1"/>
            <a:stCxn id="733205" idx="4"/>
          </p:cNvCxnSpPr>
          <p:nvPr/>
        </p:nvCxnSpPr>
        <p:spPr bwMode="auto">
          <a:xfrm flipH="1">
            <a:off x="2179638" y="3135313"/>
            <a:ext cx="396875" cy="1398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3208" name="Text Box 24"/>
          <p:cNvSpPr txBox="1">
            <a:spLocks noChangeArrowheads="1"/>
          </p:cNvSpPr>
          <p:nvPr/>
        </p:nvSpPr>
        <p:spPr bwMode="auto">
          <a:xfrm>
            <a:off x="3089275" y="5537200"/>
            <a:ext cx="989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area i</a:t>
            </a:r>
          </a:p>
        </p:txBody>
      </p:sp>
      <p:sp>
        <p:nvSpPr>
          <p:cNvPr id="733209" name="Text Box 25"/>
          <p:cNvSpPr txBox="1">
            <a:spLocks noChangeArrowheads="1"/>
          </p:cNvSpPr>
          <p:nvPr/>
        </p:nvSpPr>
        <p:spPr bwMode="auto">
          <a:xfrm>
            <a:off x="1243013" y="5311775"/>
            <a:ext cx="1485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person j</a:t>
            </a:r>
          </a:p>
        </p:txBody>
      </p:sp>
      <p:sp>
        <p:nvSpPr>
          <p:cNvPr id="733213" name="Text Box 29"/>
          <p:cNvSpPr txBox="1">
            <a:spLocks noChangeArrowheads="1"/>
          </p:cNvSpPr>
          <p:nvPr/>
        </p:nvSpPr>
        <p:spPr bwMode="auto">
          <a:xfrm>
            <a:off x="615950" y="4575175"/>
            <a:ext cx="581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x</a:t>
            </a:r>
            <a:r>
              <a:rPr lang="en-GB" altLang="en-US" sz="2400" b="1" baseline="-25000"/>
              <a:t>ij</a:t>
            </a:r>
          </a:p>
        </p:txBody>
      </p:sp>
      <p:sp>
        <p:nvSpPr>
          <p:cNvPr id="733214" name="Text Box 30"/>
          <p:cNvSpPr txBox="1">
            <a:spLocks noChangeArrowheads="1"/>
          </p:cNvSpPr>
          <p:nvPr/>
        </p:nvSpPr>
        <p:spPr bwMode="auto">
          <a:xfrm>
            <a:off x="3441700" y="4624388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Z</a:t>
            </a:r>
            <a:r>
              <a:rPr lang="en-GB" altLang="en-US" sz="2400" b="1" baseline="-25000"/>
              <a:t>i</a:t>
            </a:r>
          </a:p>
        </p:txBody>
      </p:sp>
      <p:sp>
        <p:nvSpPr>
          <p:cNvPr id="733216" name="Rectangle 32"/>
          <p:cNvSpPr>
            <a:spLocks noChangeArrowheads="1"/>
          </p:cNvSpPr>
          <p:nvPr/>
        </p:nvSpPr>
        <p:spPr bwMode="auto">
          <a:xfrm>
            <a:off x="4302125" y="3014663"/>
            <a:ext cx="484187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u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t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None/>
            </a:pPr>
            <a:endParaRPr lang="en-GB" altLang="en-US" sz="1800"/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GB" altLang="en-US" sz="2400">
                <a:solidFill>
                  <a:srgbClr val="FF0000"/>
                </a:solidFill>
              </a:rPr>
              <a:t>logit p</a:t>
            </a:r>
            <a:r>
              <a:rPr lang="en-GB" altLang="en-US" sz="2400" baseline="-25000">
                <a:solidFill>
                  <a:srgbClr val="FF0000"/>
                </a:solidFill>
              </a:rPr>
              <a:t>ij</a:t>
            </a:r>
            <a:r>
              <a:rPr lang="en-GB" altLang="en-US" sz="2400">
                <a:solidFill>
                  <a:srgbClr val="FF0000"/>
                </a:solidFill>
              </a:rPr>
              <a:t> = </a:t>
            </a:r>
            <a:r>
              <a:rPr lang="en-GB" altLang="en-US" sz="240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GB" altLang="en-US" sz="2400" baseline="-25000">
                <a:solidFill>
                  <a:srgbClr val="FF0000"/>
                </a:solidFill>
              </a:rPr>
              <a:t>i </a:t>
            </a:r>
            <a:r>
              <a:rPr lang="en-GB" altLang="en-US" sz="2400">
                <a:solidFill>
                  <a:srgbClr val="FF0000"/>
                </a:solidFill>
              </a:rPr>
              <a:t>+ </a:t>
            </a:r>
            <a:r>
              <a:rPr lang="en-GB" altLang="en-US" sz="240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GB" altLang="en-US" sz="2400">
                <a:solidFill>
                  <a:srgbClr val="FF0000"/>
                </a:solidFill>
              </a:rPr>
              <a:t> x</a:t>
            </a:r>
            <a:r>
              <a:rPr lang="en-GB" altLang="en-US" sz="2400" baseline="-25000">
                <a:solidFill>
                  <a:srgbClr val="FF0000"/>
                </a:solidFill>
              </a:rPr>
              <a:t>ij</a:t>
            </a:r>
            <a:r>
              <a:rPr lang="en-GB" altLang="en-US" sz="2400">
                <a:solidFill>
                  <a:srgbClr val="FF0000"/>
                </a:solidFill>
              </a:rPr>
              <a:t> + </a:t>
            </a:r>
            <a:r>
              <a:rPr lang="en-GB" altLang="en-US" sz="240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GB" altLang="en-US" sz="2400">
                <a:solidFill>
                  <a:srgbClr val="FF0000"/>
                </a:solidFill>
              </a:rPr>
              <a:t> Z</a:t>
            </a:r>
            <a:r>
              <a:rPr lang="en-GB" altLang="en-US" sz="2400" baseline="-2500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733217" name="Rectangle 33"/>
          <p:cNvSpPr>
            <a:spLocks noChangeArrowheads="1"/>
          </p:cNvSpPr>
          <p:nvPr/>
        </p:nvSpPr>
        <p:spPr bwMode="auto">
          <a:xfrm>
            <a:off x="4303713" y="2149475"/>
            <a:ext cx="4860925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u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t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None/>
            </a:pPr>
            <a:endParaRPr lang="en-GB" altLang="en-US" sz="2400" u="sng"/>
          </a:p>
          <a:p>
            <a:pPr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2400">
                <a:solidFill>
                  <a:srgbClr val="FF0000"/>
                </a:solidFill>
              </a:rPr>
              <a:t>y</a:t>
            </a:r>
            <a:r>
              <a:rPr lang="en-GB" altLang="en-US" sz="2400" baseline="-25000">
                <a:solidFill>
                  <a:srgbClr val="FF0000"/>
                </a:solidFill>
              </a:rPr>
              <a:t>ij</a:t>
            </a:r>
            <a:r>
              <a:rPr lang="en-GB" altLang="en-US" sz="2400">
                <a:solidFill>
                  <a:srgbClr val="FF0000"/>
                </a:solidFill>
              </a:rPr>
              <a:t> ~ Bernoulli(p</a:t>
            </a:r>
            <a:r>
              <a:rPr lang="en-GB" altLang="en-US" sz="2400" baseline="-25000">
                <a:solidFill>
                  <a:srgbClr val="FF0000"/>
                </a:solidFill>
              </a:rPr>
              <a:t>ij</a:t>
            </a:r>
            <a:r>
              <a:rPr lang="en-GB" altLang="en-US" sz="2400">
                <a:solidFill>
                  <a:srgbClr val="FF0000"/>
                </a:solidFill>
              </a:rPr>
              <a:t>),  </a:t>
            </a:r>
            <a:r>
              <a:rPr lang="en-GB" altLang="en-US" sz="1800">
                <a:solidFill>
                  <a:srgbClr val="FF0000"/>
                </a:solidFill>
              </a:rPr>
              <a:t>person j, area i</a:t>
            </a:r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2656"/>
            <a:ext cx="8569325" cy="719137"/>
          </a:xfrm>
        </p:spPr>
        <p:txBody>
          <a:bodyPr/>
          <a:lstStyle/>
          <a:p>
            <a:r>
              <a:rPr lang="en-GB" altLang="en-US" dirty="0"/>
              <a:t>Multilevel model for 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individual </a:t>
            </a:r>
            <a:r>
              <a:rPr lang="en-GB" altLang="en-US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549240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2" name="Rectangle 4"/>
          <p:cNvSpPr>
            <a:spLocks noChangeArrowheads="1"/>
          </p:cNvSpPr>
          <p:nvPr/>
        </p:nvSpPr>
        <p:spPr bwMode="auto">
          <a:xfrm>
            <a:off x="252413" y="3429000"/>
            <a:ext cx="3870325" cy="2565400"/>
          </a:xfrm>
          <a:prstGeom prst="rect">
            <a:avLst/>
          </a:prstGeom>
          <a:solidFill>
            <a:schemeClr val="bg1"/>
          </a:solidFill>
          <a:ln w="19050">
            <a:solidFill>
              <a:srgbClr val="333333"/>
            </a:solidFill>
            <a:miter lim="800000"/>
            <a:headEnd/>
            <a:tailEnd/>
          </a:ln>
          <a:effectLst>
            <a:outerShdw dist="81320" dir="7719588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734213" name="Rectangle 5"/>
          <p:cNvSpPr>
            <a:spLocks noChangeArrowheads="1"/>
          </p:cNvSpPr>
          <p:nvPr/>
        </p:nvSpPr>
        <p:spPr bwMode="auto">
          <a:xfrm>
            <a:off x="387350" y="3698875"/>
            <a:ext cx="2295525" cy="2070100"/>
          </a:xfrm>
          <a:prstGeom prst="rect">
            <a:avLst/>
          </a:prstGeom>
          <a:solidFill>
            <a:schemeClr val="bg1"/>
          </a:solidFill>
          <a:ln w="19050">
            <a:solidFill>
              <a:srgbClr val="333333"/>
            </a:solidFill>
            <a:miter lim="800000"/>
            <a:headEnd/>
            <a:tailEnd/>
          </a:ln>
          <a:effectLst>
            <a:outerShdw dist="81320" dir="7719588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734214" name="Oval 6"/>
          <p:cNvSpPr>
            <a:spLocks noChangeArrowheads="1"/>
          </p:cNvSpPr>
          <p:nvPr/>
        </p:nvSpPr>
        <p:spPr bwMode="auto">
          <a:xfrm>
            <a:off x="1279525" y="2393950"/>
            <a:ext cx="731838" cy="731838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4215" name="Text Box 7"/>
          <p:cNvSpPr txBox="1">
            <a:spLocks noChangeArrowheads="1"/>
          </p:cNvSpPr>
          <p:nvPr/>
        </p:nvSpPr>
        <p:spPr bwMode="auto">
          <a:xfrm>
            <a:off x="1368425" y="2473325"/>
            <a:ext cx="652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>
                <a:latin typeface="Symbol" pitchFamily="18" charset="2"/>
              </a:rPr>
              <a:t>b</a:t>
            </a:r>
            <a:endParaRPr lang="en-GB" altLang="en-US" sz="2400" b="1" baseline="-25000"/>
          </a:p>
        </p:txBody>
      </p:sp>
      <p:cxnSp>
        <p:nvCxnSpPr>
          <p:cNvPr id="734216" name="AutoShape 8"/>
          <p:cNvCxnSpPr>
            <a:cxnSpLocks noChangeShapeType="1"/>
            <a:stCxn id="734214" idx="4"/>
          </p:cNvCxnSpPr>
          <p:nvPr/>
        </p:nvCxnSpPr>
        <p:spPr bwMode="auto">
          <a:xfrm>
            <a:off x="1646238" y="3135313"/>
            <a:ext cx="309562" cy="1374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4217" name="AutoShape 9"/>
          <p:cNvCxnSpPr>
            <a:cxnSpLocks noChangeShapeType="1"/>
            <a:stCxn id="734225" idx="1"/>
            <a:endCxn id="734218" idx="6"/>
          </p:cNvCxnSpPr>
          <p:nvPr/>
        </p:nvCxnSpPr>
        <p:spPr bwMode="auto">
          <a:xfrm flipH="1">
            <a:off x="2414588" y="4860925"/>
            <a:ext cx="836612" cy="238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4218" name="Oval 10"/>
          <p:cNvSpPr>
            <a:spLocks noChangeArrowheads="1"/>
          </p:cNvSpPr>
          <p:nvPr/>
        </p:nvSpPr>
        <p:spPr bwMode="auto">
          <a:xfrm>
            <a:off x="1674813" y="4518025"/>
            <a:ext cx="730250" cy="731838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4219" name="Text Box 11"/>
          <p:cNvSpPr txBox="1">
            <a:spLocks noChangeArrowheads="1"/>
          </p:cNvSpPr>
          <p:nvPr/>
        </p:nvSpPr>
        <p:spPr bwMode="auto">
          <a:xfrm>
            <a:off x="1838325" y="4594225"/>
            <a:ext cx="53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y</a:t>
            </a:r>
            <a:r>
              <a:rPr lang="en-GB" altLang="en-US" sz="2400" b="1" baseline="-25000"/>
              <a:t>ij</a:t>
            </a:r>
            <a:endParaRPr lang="en-GB" altLang="en-US" sz="2400" b="1"/>
          </a:p>
        </p:txBody>
      </p:sp>
      <p:sp>
        <p:nvSpPr>
          <p:cNvPr id="734220" name="Oval 12"/>
          <p:cNvSpPr>
            <a:spLocks noChangeArrowheads="1"/>
          </p:cNvSpPr>
          <p:nvPr/>
        </p:nvSpPr>
        <p:spPr bwMode="auto">
          <a:xfrm>
            <a:off x="3214688" y="2393950"/>
            <a:ext cx="731837" cy="731838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4221" name="Text Box 13"/>
          <p:cNvSpPr txBox="1">
            <a:spLocks noChangeArrowheads="1"/>
          </p:cNvSpPr>
          <p:nvPr/>
        </p:nvSpPr>
        <p:spPr bwMode="auto">
          <a:xfrm>
            <a:off x="3359150" y="2484438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>
                <a:latin typeface="Symbol" pitchFamily="18" charset="2"/>
              </a:rPr>
              <a:t>s</a:t>
            </a:r>
            <a:r>
              <a:rPr lang="en-GB" altLang="en-US" sz="2400" b="1" baseline="30000">
                <a:latin typeface="Times New Roman" pitchFamily="18" charset="0"/>
              </a:rPr>
              <a:t>2</a:t>
            </a:r>
          </a:p>
        </p:txBody>
      </p:sp>
      <p:cxnSp>
        <p:nvCxnSpPr>
          <p:cNvPr id="734222" name="AutoShape 14"/>
          <p:cNvCxnSpPr>
            <a:cxnSpLocks noChangeShapeType="1"/>
            <a:stCxn id="734220" idx="4"/>
            <a:endCxn id="734226" idx="0"/>
          </p:cNvCxnSpPr>
          <p:nvPr/>
        </p:nvCxnSpPr>
        <p:spPr bwMode="auto">
          <a:xfrm>
            <a:off x="3581400" y="3135313"/>
            <a:ext cx="0" cy="4651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4223" name="AutoShape 15"/>
          <p:cNvCxnSpPr>
            <a:cxnSpLocks noChangeShapeType="1"/>
            <a:stCxn id="734224" idx="3"/>
            <a:endCxn id="734218" idx="2"/>
          </p:cNvCxnSpPr>
          <p:nvPr/>
        </p:nvCxnSpPr>
        <p:spPr bwMode="auto">
          <a:xfrm>
            <a:off x="1204913" y="4878388"/>
            <a:ext cx="460375" cy="6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4224" name="Rectangle 16"/>
          <p:cNvSpPr>
            <a:spLocks noChangeArrowheads="1"/>
          </p:cNvSpPr>
          <p:nvPr/>
        </p:nvSpPr>
        <p:spPr bwMode="auto">
          <a:xfrm>
            <a:off x="476250" y="4554538"/>
            <a:ext cx="719138" cy="6477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4225" name="Rectangle 17"/>
          <p:cNvSpPr>
            <a:spLocks noChangeArrowheads="1"/>
          </p:cNvSpPr>
          <p:nvPr/>
        </p:nvSpPr>
        <p:spPr bwMode="auto">
          <a:xfrm>
            <a:off x="3260725" y="4537075"/>
            <a:ext cx="719138" cy="6477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4226" name="Oval 18"/>
          <p:cNvSpPr>
            <a:spLocks noChangeArrowheads="1"/>
          </p:cNvSpPr>
          <p:nvPr/>
        </p:nvSpPr>
        <p:spPr bwMode="auto">
          <a:xfrm>
            <a:off x="3214688" y="3609975"/>
            <a:ext cx="731837" cy="731838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4227" name="Text Box 19"/>
          <p:cNvSpPr txBox="1">
            <a:spLocks noChangeArrowheads="1"/>
          </p:cNvSpPr>
          <p:nvPr/>
        </p:nvSpPr>
        <p:spPr bwMode="auto">
          <a:xfrm>
            <a:off x="3359150" y="3700463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>
                <a:latin typeface="Symbol" pitchFamily="18" charset="2"/>
              </a:rPr>
              <a:t>a</a:t>
            </a:r>
            <a:r>
              <a:rPr lang="en-GB" altLang="en-US" sz="2400" b="1" baseline="-25000"/>
              <a:t>i</a:t>
            </a:r>
          </a:p>
        </p:txBody>
      </p:sp>
      <p:cxnSp>
        <p:nvCxnSpPr>
          <p:cNvPr id="734228" name="AutoShape 20"/>
          <p:cNvCxnSpPr>
            <a:cxnSpLocks noChangeShapeType="1"/>
            <a:stCxn id="734226" idx="2"/>
            <a:endCxn id="734218" idx="7"/>
          </p:cNvCxnSpPr>
          <p:nvPr/>
        </p:nvCxnSpPr>
        <p:spPr bwMode="auto">
          <a:xfrm flipH="1">
            <a:off x="2298700" y="3976688"/>
            <a:ext cx="906463" cy="6397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4229" name="Oval 21"/>
          <p:cNvSpPr>
            <a:spLocks noChangeArrowheads="1"/>
          </p:cNvSpPr>
          <p:nvPr/>
        </p:nvSpPr>
        <p:spPr bwMode="auto">
          <a:xfrm>
            <a:off x="2209800" y="2393950"/>
            <a:ext cx="731838" cy="731838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4230" name="Text Box 22"/>
          <p:cNvSpPr txBox="1">
            <a:spLocks noChangeArrowheads="1"/>
          </p:cNvSpPr>
          <p:nvPr/>
        </p:nvSpPr>
        <p:spPr bwMode="auto">
          <a:xfrm>
            <a:off x="2290763" y="2474913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>
                <a:latin typeface="Symbol" pitchFamily="18" charset="2"/>
              </a:rPr>
              <a:t>g</a:t>
            </a:r>
            <a:endParaRPr lang="en-GB" altLang="en-US" sz="2400" b="1" baseline="-25000"/>
          </a:p>
        </p:txBody>
      </p:sp>
      <p:cxnSp>
        <p:nvCxnSpPr>
          <p:cNvPr id="734231" name="AutoShape 23"/>
          <p:cNvCxnSpPr>
            <a:cxnSpLocks noChangeShapeType="1"/>
            <a:stCxn id="734229" idx="4"/>
          </p:cNvCxnSpPr>
          <p:nvPr/>
        </p:nvCxnSpPr>
        <p:spPr bwMode="auto">
          <a:xfrm flipH="1">
            <a:off x="2179638" y="3135313"/>
            <a:ext cx="396875" cy="1398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4232" name="Text Box 24"/>
          <p:cNvSpPr txBox="1">
            <a:spLocks noChangeArrowheads="1"/>
          </p:cNvSpPr>
          <p:nvPr/>
        </p:nvSpPr>
        <p:spPr bwMode="auto">
          <a:xfrm>
            <a:off x="3089275" y="5537200"/>
            <a:ext cx="989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area i</a:t>
            </a:r>
          </a:p>
        </p:txBody>
      </p:sp>
      <p:sp>
        <p:nvSpPr>
          <p:cNvPr id="734233" name="Text Box 25"/>
          <p:cNvSpPr txBox="1">
            <a:spLocks noChangeArrowheads="1"/>
          </p:cNvSpPr>
          <p:nvPr/>
        </p:nvSpPr>
        <p:spPr bwMode="auto">
          <a:xfrm>
            <a:off x="1243013" y="5311775"/>
            <a:ext cx="1485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person j</a:t>
            </a:r>
          </a:p>
        </p:txBody>
      </p:sp>
      <p:sp>
        <p:nvSpPr>
          <p:cNvPr id="734237" name="Text Box 29"/>
          <p:cNvSpPr txBox="1">
            <a:spLocks noChangeArrowheads="1"/>
          </p:cNvSpPr>
          <p:nvPr/>
        </p:nvSpPr>
        <p:spPr bwMode="auto">
          <a:xfrm>
            <a:off x="615950" y="4575175"/>
            <a:ext cx="581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x</a:t>
            </a:r>
            <a:r>
              <a:rPr lang="en-GB" altLang="en-US" sz="2400" b="1" baseline="-25000"/>
              <a:t>ij</a:t>
            </a:r>
          </a:p>
        </p:txBody>
      </p:sp>
      <p:sp>
        <p:nvSpPr>
          <p:cNvPr id="734238" name="Text Box 30"/>
          <p:cNvSpPr txBox="1">
            <a:spLocks noChangeArrowheads="1"/>
          </p:cNvSpPr>
          <p:nvPr/>
        </p:nvSpPr>
        <p:spPr bwMode="auto">
          <a:xfrm>
            <a:off x="3441700" y="4624388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Z</a:t>
            </a:r>
            <a:r>
              <a:rPr lang="en-GB" altLang="en-US" sz="2400" b="1" baseline="-25000"/>
              <a:t>i</a:t>
            </a:r>
          </a:p>
        </p:txBody>
      </p:sp>
      <p:sp>
        <p:nvSpPr>
          <p:cNvPr id="734240" name="Rectangle 32"/>
          <p:cNvSpPr>
            <a:spLocks noChangeArrowheads="1"/>
          </p:cNvSpPr>
          <p:nvPr/>
        </p:nvSpPr>
        <p:spPr bwMode="auto">
          <a:xfrm>
            <a:off x="4302125" y="3014663"/>
            <a:ext cx="484187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u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t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None/>
            </a:pPr>
            <a:endParaRPr lang="en-GB" altLang="en-US" sz="1800"/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GB" altLang="en-US" sz="2400"/>
              <a:t>logit p</a:t>
            </a:r>
            <a:r>
              <a:rPr lang="en-GB" altLang="en-US" sz="2400" baseline="-25000"/>
              <a:t>ij</a:t>
            </a:r>
            <a:r>
              <a:rPr lang="en-GB" altLang="en-US" sz="2400"/>
              <a:t> = </a:t>
            </a:r>
            <a:r>
              <a:rPr lang="en-GB" altLang="en-US" sz="2400">
                <a:latin typeface="Symbol" pitchFamily="18" charset="2"/>
              </a:rPr>
              <a:t>a</a:t>
            </a:r>
            <a:r>
              <a:rPr lang="en-GB" altLang="en-US" sz="2400" baseline="-25000"/>
              <a:t>i</a:t>
            </a:r>
            <a:r>
              <a:rPr lang="en-GB" altLang="en-US" sz="2400"/>
              <a:t> + </a:t>
            </a:r>
            <a:r>
              <a:rPr lang="en-GB" altLang="en-US" sz="2400">
                <a:latin typeface="Symbol" pitchFamily="18" charset="2"/>
              </a:rPr>
              <a:t>b</a:t>
            </a:r>
            <a:r>
              <a:rPr lang="en-GB" altLang="en-US" sz="2400"/>
              <a:t> x</a:t>
            </a:r>
            <a:r>
              <a:rPr lang="en-GB" altLang="en-US" sz="2400" baseline="-25000"/>
              <a:t>ij</a:t>
            </a:r>
            <a:r>
              <a:rPr lang="en-GB" altLang="en-US" sz="2400"/>
              <a:t> + </a:t>
            </a:r>
            <a:r>
              <a:rPr lang="en-GB" altLang="en-US" sz="2400">
                <a:latin typeface="Symbol" pitchFamily="18" charset="2"/>
              </a:rPr>
              <a:t>g</a:t>
            </a:r>
            <a:r>
              <a:rPr lang="en-GB" altLang="en-US" sz="2400"/>
              <a:t> Z</a:t>
            </a:r>
            <a:r>
              <a:rPr lang="en-GB" altLang="en-US" sz="2400" baseline="-25000"/>
              <a:t>i</a:t>
            </a:r>
            <a:endParaRPr lang="en-GB" altLang="en-US" sz="2400"/>
          </a:p>
        </p:txBody>
      </p:sp>
      <p:sp>
        <p:nvSpPr>
          <p:cNvPr id="734241" name="Rectangle 33"/>
          <p:cNvSpPr>
            <a:spLocks noChangeArrowheads="1"/>
          </p:cNvSpPr>
          <p:nvPr/>
        </p:nvSpPr>
        <p:spPr bwMode="auto">
          <a:xfrm>
            <a:off x="4346575" y="4094163"/>
            <a:ext cx="44561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u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t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GB" altLang="en-US" sz="240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GB" altLang="en-US" sz="2400" baseline="-25000">
                <a:solidFill>
                  <a:srgbClr val="FF0000"/>
                </a:solidFill>
              </a:rPr>
              <a:t>i</a:t>
            </a:r>
            <a:r>
              <a:rPr lang="en-GB" altLang="en-US" sz="2400">
                <a:solidFill>
                  <a:srgbClr val="FF0000"/>
                </a:solidFill>
              </a:rPr>
              <a:t> ~ Normal(0, </a:t>
            </a:r>
            <a:r>
              <a:rPr lang="en-GB" altLang="en-US" sz="240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GB" altLang="en-US" sz="2400" baseline="3000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GB" altLang="en-US" sz="2400">
                <a:solidFill>
                  <a:srgbClr val="FF0000"/>
                </a:solidFill>
              </a:rPr>
              <a:t>)</a:t>
            </a:r>
            <a:r>
              <a:rPr lang="en-GB" altLang="en-US" sz="2400"/>
              <a:t>  </a:t>
            </a:r>
          </a:p>
        </p:txBody>
      </p:sp>
      <p:sp>
        <p:nvSpPr>
          <p:cNvPr id="734242" name="Rectangle 34"/>
          <p:cNvSpPr>
            <a:spLocks noChangeArrowheads="1"/>
          </p:cNvSpPr>
          <p:nvPr/>
        </p:nvSpPr>
        <p:spPr bwMode="auto">
          <a:xfrm>
            <a:off x="4303713" y="2149475"/>
            <a:ext cx="4860925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u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t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None/>
            </a:pPr>
            <a:endParaRPr lang="en-GB" altLang="en-US" sz="2400" u="sng"/>
          </a:p>
          <a:p>
            <a:pPr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2400"/>
              <a:t>y</a:t>
            </a:r>
            <a:r>
              <a:rPr lang="en-GB" altLang="en-US" sz="2400" baseline="-25000"/>
              <a:t>ij</a:t>
            </a:r>
            <a:r>
              <a:rPr lang="en-GB" altLang="en-US" sz="2400"/>
              <a:t> ~ Bernoulli(p</a:t>
            </a:r>
            <a:r>
              <a:rPr lang="en-GB" altLang="en-US" sz="2400" baseline="-25000"/>
              <a:t>ij</a:t>
            </a:r>
            <a:r>
              <a:rPr lang="en-GB" altLang="en-US" sz="2400"/>
              <a:t>),  </a:t>
            </a:r>
            <a:r>
              <a:rPr lang="en-GB" altLang="en-US" sz="1800"/>
              <a:t>person j, area i</a:t>
            </a:r>
          </a:p>
        </p:txBody>
      </p:sp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2656"/>
            <a:ext cx="8569325" cy="719137"/>
          </a:xfrm>
        </p:spPr>
        <p:txBody>
          <a:bodyPr/>
          <a:lstStyle/>
          <a:p>
            <a:r>
              <a:rPr lang="en-GB" altLang="en-US" dirty="0"/>
              <a:t>Multilevel model for 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individual </a:t>
            </a:r>
            <a:r>
              <a:rPr lang="en-GB" altLang="en-US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41574138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3" name="Rectangle 3"/>
          <p:cNvSpPr>
            <a:spLocks noChangeArrowheads="1"/>
          </p:cNvSpPr>
          <p:nvPr/>
        </p:nvSpPr>
        <p:spPr bwMode="auto">
          <a:xfrm>
            <a:off x="252413" y="3429000"/>
            <a:ext cx="3870325" cy="2565400"/>
          </a:xfrm>
          <a:prstGeom prst="rect">
            <a:avLst/>
          </a:prstGeom>
          <a:solidFill>
            <a:schemeClr val="bg1"/>
          </a:solidFill>
          <a:ln w="19050">
            <a:solidFill>
              <a:srgbClr val="333333"/>
            </a:solidFill>
            <a:miter lim="800000"/>
            <a:headEnd/>
            <a:tailEnd/>
          </a:ln>
          <a:effectLst>
            <a:outerShdw dist="81320" dir="7719588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768004" name="Rectangle 4"/>
          <p:cNvSpPr>
            <a:spLocks noChangeArrowheads="1"/>
          </p:cNvSpPr>
          <p:nvPr/>
        </p:nvSpPr>
        <p:spPr bwMode="auto">
          <a:xfrm>
            <a:off x="387350" y="3698875"/>
            <a:ext cx="2295525" cy="2070100"/>
          </a:xfrm>
          <a:prstGeom prst="rect">
            <a:avLst/>
          </a:prstGeom>
          <a:solidFill>
            <a:schemeClr val="bg1"/>
          </a:solidFill>
          <a:ln w="19050">
            <a:solidFill>
              <a:srgbClr val="333333"/>
            </a:solidFill>
            <a:miter lim="800000"/>
            <a:headEnd/>
            <a:tailEnd/>
          </a:ln>
          <a:effectLst>
            <a:outerShdw dist="81320" dir="7719588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768005" name="Oval 5"/>
          <p:cNvSpPr>
            <a:spLocks noChangeArrowheads="1"/>
          </p:cNvSpPr>
          <p:nvPr/>
        </p:nvSpPr>
        <p:spPr bwMode="auto">
          <a:xfrm>
            <a:off x="1279525" y="2393950"/>
            <a:ext cx="731838" cy="731838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68006" name="Text Box 6"/>
          <p:cNvSpPr txBox="1">
            <a:spLocks noChangeArrowheads="1"/>
          </p:cNvSpPr>
          <p:nvPr/>
        </p:nvSpPr>
        <p:spPr bwMode="auto">
          <a:xfrm>
            <a:off x="1368425" y="2473325"/>
            <a:ext cx="652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>
                <a:latin typeface="Symbol" pitchFamily="18" charset="2"/>
              </a:rPr>
              <a:t>b</a:t>
            </a:r>
            <a:endParaRPr lang="en-GB" altLang="en-US" sz="2400" b="1" baseline="-25000"/>
          </a:p>
        </p:txBody>
      </p:sp>
      <p:cxnSp>
        <p:nvCxnSpPr>
          <p:cNvPr id="768007" name="AutoShape 7"/>
          <p:cNvCxnSpPr>
            <a:cxnSpLocks noChangeShapeType="1"/>
            <a:stCxn id="768005" idx="4"/>
          </p:cNvCxnSpPr>
          <p:nvPr/>
        </p:nvCxnSpPr>
        <p:spPr bwMode="auto">
          <a:xfrm>
            <a:off x="1646238" y="3135313"/>
            <a:ext cx="309562" cy="1374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008" name="AutoShape 8"/>
          <p:cNvCxnSpPr>
            <a:cxnSpLocks noChangeShapeType="1"/>
            <a:stCxn id="768016" idx="1"/>
            <a:endCxn id="768009" idx="6"/>
          </p:cNvCxnSpPr>
          <p:nvPr/>
        </p:nvCxnSpPr>
        <p:spPr bwMode="auto">
          <a:xfrm flipH="1">
            <a:off x="2414588" y="4860925"/>
            <a:ext cx="836612" cy="238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8009" name="Oval 9"/>
          <p:cNvSpPr>
            <a:spLocks noChangeArrowheads="1"/>
          </p:cNvSpPr>
          <p:nvPr/>
        </p:nvSpPr>
        <p:spPr bwMode="auto">
          <a:xfrm>
            <a:off x="1674813" y="4518025"/>
            <a:ext cx="730250" cy="731838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68010" name="Text Box 10"/>
          <p:cNvSpPr txBox="1">
            <a:spLocks noChangeArrowheads="1"/>
          </p:cNvSpPr>
          <p:nvPr/>
        </p:nvSpPr>
        <p:spPr bwMode="auto">
          <a:xfrm>
            <a:off x="1838325" y="4594225"/>
            <a:ext cx="53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y</a:t>
            </a:r>
            <a:r>
              <a:rPr lang="en-GB" altLang="en-US" sz="2400" b="1" baseline="-25000"/>
              <a:t>ij</a:t>
            </a:r>
            <a:endParaRPr lang="en-GB" altLang="en-US" sz="2400" b="1"/>
          </a:p>
        </p:txBody>
      </p:sp>
      <p:sp>
        <p:nvSpPr>
          <p:cNvPr id="768011" name="Oval 11"/>
          <p:cNvSpPr>
            <a:spLocks noChangeArrowheads="1"/>
          </p:cNvSpPr>
          <p:nvPr/>
        </p:nvSpPr>
        <p:spPr bwMode="auto">
          <a:xfrm>
            <a:off x="3214688" y="2393950"/>
            <a:ext cx="731837" cy="731838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68012" name="Text Box 12"/>
          <p:cNvSpPr txBox="1">
            <a:spLocks noChangeArrowheads="1"/>
          </p:cNvSpPr>
          <p:nvPr/>
        </p:nvSpPr>
        <p:spPr bwMode="auto">
          <a:xfrm>
            <a:off x="3359150" y="2484438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>
                <a:latin typeface="Symbol" pitchFamily="18" charset="2"/>
              </a:rPr>
              <a:t>s</a:t>
            </a:r>
            <a:r>
              <a:rPr lang="en-GB" altLang="en-US" sz="2400" b="1" baseline="30000">
                <a:latin typeface="Times New Roman" pitchFamily="18" charset="0"/>
              </a:rPr>
              <a:t>2</a:t>
            </a:r>
          </a:p>
        </p:txBody>
      </p:sp>
      <p:cxnSp>
        <p:nvCxnSpPr>
          <p:cNvPr id="768013" name="AutoShape 13"/>
          <p:cNvCxnSpPr>
            <a:cxnSpLocks noChangeShapeType="1"/>
            <a:stCxn id="768011" idx="4"/>
            <a:endCxn id="768017" idx="0"/>
          </p:cNvCxnSpPr>
          <p:nvPr/>
        </p:nvCxnSpPr>
        <p:spPr bwMode="auto">
          <a:xfrm>
            <a:off x="3581400" y="3135313"/>
            <a:ext cx="0" cy="4651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014" name="AutoShape 14"/>
          <p:cNvCxnSpPr>
            <a:cxnSpLocks noChangeShapeType="1"/>
            <a:stCxn id="768015" idx="3"/>
            <a:endCxn id="768009" idx="2"/>
          </p:cNvCxnSpPr>
          <p:nvPr/>
        </p:nvCxnSpPr>
        <p:spPr bwMode="auto">
          <a:xfrm>
            <a:off x="1204913" y="4878388"/>
            <a:ext cx="460375" cy="6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8015" name="Rectangle 15"/>
          <p:cNvSpPr>
            <a:spLocks noChangeArrowheads="1"/>
          </p:cNvSpPr>
          <p:nvPr/>
        </p:nvSpPr>
        <p:spPr bwMode="auto">
          <a:xfrm>
            <a:off x="476250" y="4554538"/>
            <a:ext cx="719138" cy="6477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68016" name="Rectangle 16"/>
          <p:cNvSpPr>
            <a:spLocks noChangeArrowheads="1"/>
          </p:cNvSpPr>
          <p:nvPr/>
        </p:nvSpPr>
        <p:spPr bwMode="auto">
          <a:xfrm>
            <a:off x="3260725" y="4537075"/>
            <a:ext cx="719138" cy="6477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68017" name="Oval 17"/>
          <p:cNvSpPr>
            <a:spLocks noChangeArrowheads="1"/>
          </p:cNvSpPr>
          <p:nvPr/>
        </p:nvSpPr>
        <p:spPr bwMode="auto">
          <a:xfrm>
            <a:off x="3214688" y="3609975"/>
            <a:ext cx="731837" cy="731838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68018" name="Text Box 18"/>
          <p:cNvSpPr txBox="1">
            <a:spLocks noChangeArrowheads="1"/>
          </p:cNvSpPr>
          <p:nvPr/>
        </p:nvSpPr>
        <p:spPr bwMode="auto">
          <a:xfrm>
            <a:off x="3359150" y="3700463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>
                <a:latin typeface="Symbol" pitchFamily="18" charset="2"/>
              </a:rPr>
              <a:t>a</a:t>
            </a:r>
            <a:r>
              <a:rPr lang="en-GB" altLang="en-US" sz="2400" b="1" baseline="-25000"/>
              <a:t>i</a:t>
            </a:r>
          </a:p>
        </p:txBody>
      </p:sp>
      <p:cxnSp>
        <p:nvCxnSpPr>
          <p:cNvPr id="768019" name="AutoShape 19"/>
          <p:cNvCxnSpPr>
            <a:cxnSpLocks noChangeShapeType="1"/>
            <a:stCxn id="768017" idx="2"/>
            <a:endCxn id="768009" idx="7"/>
          </p:cNvCxnSpPr>
          <p:nvPr/>
        </p:nvCxnSpPr>
        <p:spPr bwMode="auto">
          <a:xfrm flipH="1">
            <a:off x="2298700" y="3976688"/>
            <a:ext cx="906463" cy="6397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8020" name="Oval 20"/>
          <p:cNvSpPr>
            <a:spLocks noChangeArrowheads="1"/>
          </p:cNvSpPr>
          <p:nvPr/>
        </p:nvSpPr>
        <p:spPr bwMode="auto">
          <a:xfrm>
            <a:off x="2209800" y="2393950"/>
            <a:ext cx="731838" cy="731838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68021" name="Text Box 21"/>
          <p:cNvSpPr txBox="1">
            <a:spLocks noChangeArrowheads="1"/>
          </p:cNvSpPr>
          <p:nvPr/>
        </p:nvSpPr>
        <p:spPr bwMode="auto">
          <a:xfrm>
            <a:off x="2290763" y="2474913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>
                <a:latin typeface="Symbol" pitchFamily="18" charset="2"/>
              </a:rPr>
              <a:t>g</a:t>
            </a:r>
            <a:endParaRPr lang="en-GB" altLang="en-US" sz="2400" b="1" baseline="-25000"/>
          </a:p>
        </p:txBody>
      </p:sp>
      <p:cxnSp>
        <p:nvCxnSpPr>
          <p:cNvPr id="768022" name="AutoShape 22"/>
          <p:cNvCxnSpPr>
            <a:cxnSpLocks noChangeShapeType="1"/>
            <a:stCxn id="768020" idx="4"/>
          </p:cNvCxnSpPr>
          <p:nvPr/>
        </p:nvCxnSpPr>
        <p:spPr bwMode="auto">
          <a:xfrm flipH="1">
            <a:off x="2179638" y="3135313"/>
            <a:ext cx="396875" cy="1398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8023" name="Text Box 23"/>
          <p:cNvSpPr txBox="1">
            <a:spLocks noChangeArrowheads="1"/>
          </p:cNvSpPr>
          <p:nvPr/>
        </p:nvSpPr>
        <p:spPr bwMode="auto">
          <a:xfrm>
            <a:off x="3089275" y="5537200"/>
            <a:ext cx="989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area i</a:t>
            </a:r>
          </a:p>
        </p:txBody>
      </p:sp>
      <p:sp>
        <p:nvSpPr>
          <p:cNvPr id="768024" name="Text Box 24"/>
          <p:cNvSpPr txBox="1">
            <a:spLocks noChangeArrowheads="1"/>
          </p:cNvSpPr>
          <p:nvPr/>
        </p:nvSpPr>
        <p:spPr bwMode="auto">
          <a:xfrm>
            <a:off x="1243013" y="5311775"/>
            <a:ext cx="1485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person j</a:t>
            </a:r>
          </a:p>
        </p:txBody>
      </p:sp>
      <p:sp>
        <p:nvSpPr>
          <p:cNvPr id="768025" name="Text Box 25"/>
          <p:cNvSpPr txBox="1">
            <a:spLocks noChangeArrowheads="1"/>
          </p:cNvSpPr>
          <p:nvPr/>
        </p:nvSpPr>
        <p:spPr bwMode="auto">
          <a:xfrm>
            <a:off x="615950" y="4575175"/>
            <a:ext cx="581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x</a:t>
            </a:r>
            <a:r>
              <a:rPr lang="en-GB" altLang="en-US" sz="2400" b="1" baseline="-25000"/>
              <a:t>ij</a:t>
            </a:r>
          </a:p>
        </p:txBody>
      </p:sp>
      <p:sp>
        <p:nvSpPr>
          <p:cNvPr id="768026" name="Text Box 26"/>
          <p:cNvSpPr txBox="1">
            <a:spLocks noChangeArrowheads="1"/>
          </p:cNvSpPr>
          <p:nvPr/>
        </p:nvSpPr>
        <p:spPr bwMode="auto">
          <a:xfrm>
            <a:off x="3441700" y="4624388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Z</a:t>
            </a:r>
            <a:r>
              <a:rPr lang="en-GB" altLang="en-US" sz="2400" b="1" baseline="-25000"/>
              <a:t>i</a:t>
            </a:r>
          </a:p>
        </p:txBody>
      </p:sp>
      <p:sp>
        <p:nvSpPr>
          <p:cNvPr id="768027" name="Rectangle 27"/>
          <p:cNvSpPr>
            <a:spLocks noChangeArrowheads="1"/>
          </p:cNvSpPr>
          <p:nvPr/>
        </p:nvSpPr>
        <p:spPr bwMode="auto">
          <a:xfrm>
            <a:off x="4302125" y="3014663"/>
            <a:ext cx="484187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u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t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None/>
            </a:pPr>
            <a:endParaRPr lang="en-GB" altLang="en-US" sz="1800"/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GB" altLang="en-US" sz="2400"/>
              <a:t>logit p</a:t>
            </a:r>
            <a:r>
              <a:rPr lang="en-GB" altLang="en-US" sz="2400" baseline="-25000"/>
              <a:t>ij</a:t>
            </a:r>
            <a:r>
              <a:rPr lang="en-GB" altLang="en-US" sz="2400"/>
              <a:t> = </a:t>
            </a:r>
            <a:r>
              <a:rPr lang="en-GB" altLang="en-US" sz="2400">
                <a:latin typeface="Symbol" pitchFamily="18" charset="2"/>
              </a:rPr>
              <a:t>a</a:t>
            </a:r>
            <a:r>
              <a:rPr lang="en-GB" altLang="en-US" sz="2400" baseline="-25000"/>
              <a:t>i </a:t>
            </a:r>
            <a:r>
              <a:rPr lang="en-GB" altLang="en-US" sz="2400"/>
              <a:t>+ </a:t>
            </a:r>
            <a:r>
              <a:rPr lang="en-GB" altLang="en-US" sz="2400">
                <a:latin typeface="Symbol" pitchFamily="18" charset="2"/>
              </a:rPr>
              <a:t>b</a:t>
            </a:r>
            <a:r>
              <a:rPr lang="en-GB" altLang="en-US" sz="2400"/>
              <a:t> x</a:t>
            </a:r>
            <a:r>
              <a:rPr lang="en-GB" altLang="en-US" sz="2400" baseline="-25000"/>
              <a:t>ij</a:t>
            </a:r>
            <a:r>
              <a:rPr lang="en-GB" altLang="en-US" sz="2400"/>
              <a:t> + </a:t>
            </a:r>
            <a:r>
              <a:rPr lang="en-GB" altLang="en-US" sz="2400">
                <a:latin typeface="Symbol" pitchFamily="18" charset="2"/>
              </a:rPr>
              <a:t>g</a:t>
            </a:r>
            <a:r>
              <a:rPr lang="en-GB" altLang="en-US" sz="2400"/>
              <a:t> Z</a:t>
            </a:r>
            <a:r>
              <a:rPr lang="en-GB" altLang="en-US" sz="2400" baseline="-25000"/>
              <a:t>i</a:t>
            </a:r>
            <a:endParaRPr lang="en-GB" altLang="en-US" sz="2400"/>
          </a:p>
        </p:txBody>
      </p:sp>
      <p:sp>
        <p:nvSpPr>
          <p:cNvPr id="768028" name="Rectangle 28"/>
          <p:cNvSpPr>
            <a:spLocks noChangeArrowheads="1"/>
          </p:cNvSpPr>
          <p:nvPr/>
        </p:nvSpPr>
        <p:spPr bwMode="auto">
          <a:xfrm>
            <a:off x="4346575" y="4094163"/>
            <a:ext cx="44561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u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t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GB" altLang="en-US" sz="2400">
                <a:latin typeface="Symbol" pitchFamily="18" charset="2"/>
              </a:rPr>
              <a:t>a</a:t>
            </a:r>
            <a:r>
              <a:rPr lang="en-GB" altLang="en-US" sz="2400" baseline="-25000"/>
              <a:t>i</a:t>
            </a:r>
            <a:r>
              <a:rPr lang="en-GB" altLang="en-US" sz="2400"/>
              <a:t> ~ Normal(0, </a:t>
            </a:r>
            <a:r>
              <a:rPr lang="en-GB" altLang="en-US" sz="2400">
                <a:latin typeface="Symbol" pitchFamily="18" charset="2"/>
              </a:rPr>
              <a:t>s</a:t>
            </a:r>
            <a:r>
              <a:rPr lang="en-GB" altLang="en-US" sz="2400" baseline="30000">
                <a:latin typeface="Symbol" pitchFamily="18" charset="2"/>
              </a:rPr>
              <a:t>2</a:t>
            </a:r>
            <a:r>
              <a:rPr lang="en-GB" altLang="en-US" sz="2400"/>
              <a:t>)  </a:t>
            </a:r>
          </a:p>
        </p:txBody>
      </p:sp>
      <p:sp>
        <p:nvSpPr>
          <p:cNvPr id="768029" name="Rectangle 29"/>
          <p:cNvSpPr>
            <a:spLocks noChangeArrowheads="1"/>
          </p:cNvSpPr>
          <p:nvPr/>
        </p:nvSpPr>
        <p:spPr bwMode="auto">
          <a:xfrm>
            <a:off x="4346575" y="4859338"/>
            <a:ext cx="45910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u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t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GB" altLang="en-US" sz="2400"/>
              <a:t>Weak priors on </a:t>
            </a:r>
            <a:r>
              <a:rPr lang="en-GB" altLang="en-US" sz="2400">
                <a:latin typeface="Symbol" pitchFamily="18" charset="2"/>
              </a:rPr>
              <a:t>s</a:t>
            </a:r>
            <a:r>
              <a:rPr lang="en-GB" altLang="en-US" sz="2400" baseline="30000"/>
              <a:t>2</a:t>
            </a:r>
            <a:r>
              <a:rPr lang="en-GB" altLang="en-US" sz="2400"/>
              <a:t>, </a:t>
            </a:r>
            <a:r>
              <a:rPr lang="en-GB" altLang="en-US" sz="2400">
                <a:latin typeface="Symbol" pitchFamily="18" charset="2"/>
              </a:rPr>
              <a:t>b</a:t>
            </a:r>
            <a:r>
              <a:rPr lang="en-GB" altLang="en-US" sz="2400"/>
              <a:t>, </a:t>
            </a:r>
            <a:r>
              <a:rPr lang="en-GB" altLang="en-US" sz="2400">
                <a:latin typeface="Symbol" pitchFamily="18" charset="2"/>
              </a:rPr>
              <a:t>g</a:t>
            </a:r>
            <a:r>
              <a:rPr lang="en-GB" altLang="en-US" sz="240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ct val="45000"/>
              </a:spcBef>
              <a:buFont typeface="Wingdings" pitchFamily="2" charset="2"/>
              <a:buNone/>
            </a:pPr>
            <a:r>
              <a:rPr lang="en-GB" altLang="en-US" sz="2400">
                <a:solidFill>
                  <a:srgbClr val="0033CC"/>
                </a:solidFill>
                <a:latin typeface="Symbol" pitchFamily="18" charset="2"/>
              </a:rPr>
              <a:t>b</a:t>
            </a:r>
            <a:r>
              <a:rPr lang="en-GB" altLang="en-US" sz="2400">
                <a:solidFill>
                  <a:srgbClr val="0033CC"/>
                </a:solidFill>
              </a:rPr>
              <a:t> = individual-level effects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GB" altLang="en-US" sz="240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GB" altLang="en-US" sz="2400">
                <a:solidFill>
                  <a:srgbClr val="FF0000"/>
                </a:solidFill>
              </a:rPr>
              <a:t> = contextual effects</a:t>
            </a:r>
          </a:p>
        </p:txBody>
      </p:sp>
      <p:sp>
        <p:nvSpPr>
          <p:cNvPr id="768030" name="Rectangle 30"/>
          <p:cNvSpPr>
            <a:spLocks noChangeArrowheads="1"/>
          </p:cNvSpPr>
          <p:nvPr/>
        </p:nvSpPr>
        <p:spPr bwMode="auto">
          <a:xfrm>
            <a:off x="4303713" y="2149475"/>
            <a:ext cx="4860925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u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t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None/>
            </a:pPr>
            <a:endParaRPr lang="en-GB" altLang="en-US" sz="2400" u="sng"/>
          </a:p>
          <a:p>
            <a:pPr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2400"/>
              <a:t>y</a:t>
            </a:r>
            <a:r>
              <a:rPr lang="en-GB" altLang="en-US" sz="2400" baseline="-25000"/>
              <a:t>ij</a:t>
            </a:r>
            <a:r>
              <a:rPr lang="en-GB" altLang="en-US" sz="2400"/>
              <a:t> ~ Bernoulli(p</a:t>
            </a:r>
            <a:r>
              <a:rPr lang="en-GB" altLang="en-US" sz="2400" baseline="-25000"/>
              <a:t>ij</a:t>
            </a:r>
            <a:r>
              <a:rPr lang="en-GB" altLang="en-US" sz="2400"/>
              <a:t>),  </a:t>
            </a:r>
            <a:r>
              <a:rPr lang="en-GB" altLang="en-US" sz="1800"/>
              <a:t>person j, area i</a:t>
            </a: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2656"/>
            <a:ext cx="8569325" cy="719137"/>
          </a:xfrm>
        </p:spPr>
        <p:txBody>
          <a:bodyPr/>
          <a:lstStyle/>
          <a:p>
            <a:r>
              <a:rPr lang="en-GB" altLang="en-US" dirty="0"/>
              <a:t>Multilevel model for 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individual </a:t>
            </a:r>
            <a:r>
              <a:rPr lang="en-GB" altLang="en-US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5702220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31863"/>
            <a:ext cx="8569325" cy="719137"/>
          </a:xfrm>
        </p:spPr>
        <p:txBody>
          <a:bodyPr/>
          <a:lstStyle/>
          <a:p>
            <a:r>
              <a:rPr lang="en-GB" altLang="en-US" dirty="0"/>
              <a:t>Building </a:t>
            </a:r>
            <a:r>
              <a:rPr lang="en-GB" altLang="en-US" dirty="0" smtClean="0"/>
              <a:t>a HRR </a:t>
            </a:r>
            <a:r>
              <a:rPr lang="en-GB" altLang="en-US" dirty="0"/>
              <a:t>model</a:t>
            </a:r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2114550"/>
            <a:ext cx="4456113" cy="1044575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en-US" sz="2400" u="sng"/>
              <a:t>Ecological model</a:t>
            </a:r>
          </a:p>
        </p:txBody>
      </p:sp>
      <p:sp>
        <p:nvSpPr>
          <p:cNvPr id="736260" name="Rectangle 4"/>
          <p:cNvSpPr>
            <a:spLocks noChangeArrowheads="1"/>
          </p:cNvSpPr>
          <p:nvPr/>
        </p:nvSpPr>
        <p:spPr bwMode="auto">
          <a:xfrm>
            <a:off x="4886325" y="3419475"/>
            <a:ext cx="4095750" cy="2565400"/>
          </a:xfrm>
          <a:prstGeom prst="rect">
            <a:avLst/>
          </a:prstGeom>
          <a:solidFill>
            <a:schemeClr val="bg1"/>
          </a:solidFill>
          <a:ln w="19050">
            <a:solidFill>
              <a:srgbClr val="333333"/>
            </a:solidFill>
            <a:miter lim="800000"/>
            <a:headEnd/>
            <a:tailEnd/>
          </a:ln>
          <a:effectLst>
            <a:outerShdw dist="81320" dir="7719588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736264" name="AutoShape 8"/>
          <p:cNvCxnSpPr>
            <a:cxnSpLocks noChangeShapeType="1"/>
            <a:stCxn id="736272" idx="3"/>
            <a:endCxn id="736265" idx="2"/>
          </p:cNvCxnSpPr>
          <p:nvPr/>
        </p:nvCxnSpPr>
        <p:spPr bwMode="auto">
          <a:xfrm>
            <a:off x="5795963" y="4808538"/>
            <a:ext cx="741362" cy="6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6265" name="Oval 9"/>
          <p:cNvSpPr>
            <a:spLocks noChangeArrowheads="1"/>
          </p:cNvSpPr>
          <p:nvPr/>
        </p:nvSpPr>
        <p:spPr bwMode="auto">
          <a:xfrm>
            <a:off x="6546850" y="4448175"/>
            <a:ext cx="730250" cy="731838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6266" name="Text Box 10"/>
          <p:cNvSpPr txBox="1">
            <a:spLocks noChangeArrowheads="1"/>
          </p:cNvSpPr>
          <p:nvPr/>
        </p:nvSpPr>
        <p:spPr bwMode="auto">
          <a:xfrm>
            <a:off x="6700838" y="4592638"/>
            <a:ext cx="531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Y</a:t>
            </a:r>
            <a:r>
              <a:rPr lang="en-GB" altLang="en-US" sz="2400" b="1" baseline="-25000"/>
              <a:t>i</a:t>
            </a:r>
            <a:endParaRPr lang="en-GB" altLang="en-US" sz="2400" b="1"/>
          </a:p>
        </p:txBody>
      </p:sp>
      <p:sp>
        <p:nvSpPr>
          <p:cNvPr id="736267" name="Oval 11"/>
          <p:cNvSpPr>
            <a:spLocks noChangeArrowheads="1"/>
          </p:cNvSpPr>
          <p:nvPr/>
        </p:nvSpPr>
        <p:spPr bwMode="auto">
          <a:xfrm>
            <a:off x="5014913" y="2417763"/>
            <a:ext cx="731837" cy="731837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6268" name="Text Box 12"/>
          <p:cNvSpPr txBox="1">
            <a:spLocks noChangeArrowheads="1"/>
          </p:cNvSpPr>
          <p:nvPr/>
        </p:nvSpPr>
        <p:spPr bwMode="auto">
          <a:xfrm>
            <a:off x="5159375" y="2508250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>
                <a:latin typeface="Symbol" pitchFamily="18" charset="2"/>
              </a:rPr>
              <a:t>s</a:t>
            </a:r>
            <a:r>
              <a:rPr lang="en-GB" altLang="en-US" sz="2400" b="1" baseline="30000">
                <a:latin typeface="Times New Roman" pitchFamily="18" charset="0"/>
              </a:rPr>
              <a:t>2</a:t>
            </a:r>
          </a:p>
        </p:txBody>
      </p:sp>
      <p:cxnSp>
        <p:nvCxnSpPr>
          <p:cNvPr id="736269" name="AutoShape 13"/>
          <p:cNvCxnSpPr>
            <a:cxnSpLocks noChangeShapeType="1"/>
            <a:stCxn id="736267" idx="4"/>
            <a:endCxn id="736273" idx="0"/>
          </p:cNvCxnSpPr>
          <p:nvPr/>
        </p:nvCxnSpPr>
        <p:spPr bwMode="auto">
          <a:xfrm>
            <a:off x="5381625" y="3159125"/>
            <a:ext cx="0" cy="4191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6270" name="AutoShape 14"/>
          <p:cNvCxnSpPr>
            <a:cxnSpLocks noChangeShapeType="1"/>
            <a:stCxn id="736271" idx="1"/>
            <a:endCxn id="736265" idx="6"/>
          </p:cNvCxnSpPr>
          <p:nvPr/>
        </p:nvCxnSpPr>
        <p:spPr bwMode="auto">
          <a:xfrm flipH="1">
            <a:off x="7286625" y="4805363"/>
            <a:ext cx="835025" cy="95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6271" name="Rectangle 15"/>
          <p:cNvSpPr>
            <a:spLocks noChangeArrowheads="1"/>
          </p:cNvSpPr>
          <p:nvPr/>
        </p:nvSpPr>
        <p:spPr bwMode="auto">
          <a:xfrm>
            <a:off x="8131175" y="4481513"/>
            <a:ext cx="719138" cy="6477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6272" name="Rectangle 16"/>
          <p:cNvSpPr>
            <a:spLocks noChangeArrowheads="1"/>
          </p:cNvSpPr>
          <p:nvPr/>
        </p:nvSpPr>
        <p:spPr bwMode="auto">
          <a:xfrm>
            <a:off x="5067300" y="4484688"/>
            <a:ext cx="719138" cy="6477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6273" name="Oval 17"/>
          <p:cNvSpPr>
            <a:spLocks noChangeArrowheads="1"/>
          </p:cNvSpPr>
          <p:nvPr/>
        </p:nvSpPr>
        <p:spPr bwMode="auto">
          <a:xfrm>
            <a:off x="5014913" y="3587750"/>
            <a:ext cx="731837" cy="731838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6274" name="Text Box 18"/>
          <p:cNvSpPr txBox="1">
            <a:spLocks noChangeArrowheads="1"/>
          </p:cNvSpPr>
          <p:nvPr/>
        </p:nvSpPr>
        <p:spPr bwMode="auto">
          <a:xfrm>
            <a:off x="5159375" y="3678238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>
                <a:latin typeface="Symbol" pitchFamily="18" charset="2"/>
              </a:rPr>
              <a:t>a</a:t>
            </a:r>
            <a:r>
              <a:rPr lang="en-GB" altLang="en-US" sz="2400" b="1" baseline="-25000"/>
              <a:t>i</a:t>
            </a:r>
          </a:p>
        </p:txBody>
      </p:sp>
      <p:cxnSp>
        <p:nvCxnSpPr>
          <p:cNvPr id="736275" name="AutoShape 19"/>
          <p:cNvCxnSpPr>
            <a:cxnSpLocks noChangeShapeType="1"/>
            <a:stCxn id="736273" idx="6"/>
            <a:endCxn id="736265" idx="1"/>
          </p:cNvCxnSpPr>
          <p:nvPr/>
        </p:nvCxnSpPr>
        <p:spPr bwMode="auto">
          <a:xfrm>
            <a:off x="5756275" y="3954463"/>
            <a:ext cx="896938" cy="5921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6276" name="Oval 20"/>
          <p:cNvSpPr>
            <a:spLocks noChangeArrowheads="1"/>
          </p:cNvSpPr>
          <p:nvPr/>
        </p:nvSpPr>
        <p:spPr bwMode="auto">
          <a:xfrm>
            <a:off x="7027863" y="2417763"/>
            <a:ext cx="731837" cy="731837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6277" name="Text Box 21"/>
          <p:cNvSpPr txBox="1">
            <a:spLocks noChangeArrowheads="1"/>
          </p:cNvSpPr>
          <p:nvPr/>
        </p:nvSpPr>
        <p:spPr bwMode="auto">
          <a:xfrm>
            <a:off x="7108825" y="2498725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>
                <a:latin typeface="Symbol" pitchFamily="18" charset="2"/>
              </a:rPr>
              <a:t>b</a:t>
            </a:r>
            <a:endParaRPr lang="en-GB" altLang="en-US" sz="2400" b="1" baseline="-25000"/>
          </a:p>
        </p:txBody>
      </p:sp>
      <p:cxnSp>
        <p:nvCxnSpPr>
          <p:cNvPr id="736278" name="AutoShape 22"/>
          <p:cNvCxnSpPr>
            <a:cxnSpLocks noChangeShapeType="1"/>
            <a:stCxn id="736276" idx="4"/>
          </p:cNvCxnSpPr>
          <p:nvPr/>
        </p:nvCxnSpPr>
        <p:spPr bwMode="auto">
          <a:xfrm flipH="1">
            <a:off x="7038975" y="3159125"/>
            <a:ext cx="355600" cy="1328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6279" name="Text Box 23"/>
          <p:cNvSpPr txBox="1">
            <a:spLocks noChangeArrowheads="1"/>
          </p:cNvSpPr>
          <p:nvPr/>
        </p:nvSpPr>
        <p:spPr bwMode="auto">
          <a:xfrm>
            <a:off x="5114925" y="5527675"/>
            <a:ext cx="989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area i</a:t>
            </a:r>
          </a:p>
        </p:txBody>
      </p:sp>
      <p:grpSp>
        <p:nvGrpSpPr>
          <p:cNvPr id="736280" name="Group 24"/>
          <p:cNvGrpSpPr>
            <a:grpSpLocks/>
          </p:cNvGrpSpPr>
          <p:nvPr/>
        </p:nvGrpSpPr>
        <p:grpSpPr bwMode="auto">
          <a:xfrm>
            <a:off x="8266113" y="4581525"/>
            <a:ext cx="512762" cy="457200"/>
            <a:chOff x="2569" y="2779"/>
            <a:chExt cx="323" cy="288"/>
          </a:xfrm>
        </p:grpSpPr>
        <p:sp>
          <p:nvSpPr>
            <p:cNvPr id="736281" name="Text Box 25"/>
            <p:cNvSpPr txBox="1">
              <a:spLocks noChangeArrowheads="1"/>
            </p:cNvSpPr>
            <p:nvPr/>
          </p:nvSpPr>
          <p:spPr bwMode="auto">
            <a:xfrm>
              <a:off x="2569" y="2779"/>
              <a:ext cx="3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GB" altLang="en-US" sz="2400" b="1"/>
                <a:t>X</a:t>
              </a:r>
              <a:r>
                <a:rPr lang="en-GB" altLang="en-US" sz="2400" b="1" baseline="-25000"/>
                <a:t>i</a:t>
              </a:r>
            </a:p>
          </p:txBody>
        </p:sp>
        <p:sp>
          <p:nvSpPr>
            <p:cNvPr id="736282" name="Line 26"/>
            <p:cNvSpPr>
              <a:spLocks noChangeShapeType="1"/>
            </p:cNvSpPr>
            <p:nvPr/>
          </p:nvSpPr>
          <p:spPr bwMode="auto">
            <a:xfrm>
              <a:off x="2625" y="2812"/>
              <a:ext cx="1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cxnSp>
        <p:nvCxnSpPr>
          <p:cNvPr id="736283" name="AutoShape 27"/>
          <p:cNvCxnSpPr>
            <a:cxnSpLocks noChangeShapeType="1"/>
            <a:stCxn id="736284" idx="1"/>
            <a:endCxn id="736265" idx="5"/>
          </p:cNvCxnSpPr>
          <p:nvPr/>
        </p:nvCxnSpPr>
        <p:spPr bwMode="auto">
          <a:xfrm flipH="1" flipV="1">
            <a:off x="7170738" y="5081588"/>
            <a:ext cx="949325" cy="488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6284" name="Rectangle 28"/>
          <p:cNvSpPr>
            <a:spLocks noChangeArrowheads="1"/>
          </p:cNvSpPr>
          <p:nvPr/>
        </p:nvSpPr>
        <p:spPr bwMode="auto">
          <a:xfrm>
            <a:off x="8129588" y="5246688"/>
            <a:ext cx="719137" cy="6477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6285" name="Oval 29"/>
          <p:cNvSpPr>
            <a:spLocks noChangeArrowheads="1"/>
          </p:cNvSpPr>
          <p:nvPr/>
        </p:nvSpPr>
        <p:spPr bwMode="auto">
          <a:xfrm>
            <a:off x="7893050" y="2393950"/>
            <a:ext cx="731838" cy="731838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6286" name="Text Box 30"/>
          <p:cNvSpPr txBox="1">
            <a:spLocks noChangeArrowheads="1"/>
          </p:cNvSpPr>
          <p:nvPr/>
        </p:nvSpPr>
        <p:spPr bwMode="auto">
          <a:xfrm>
            <a:off x="7981950" y="2473325"/>
            <a:ext cx="652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>
                <a:latin typeface="Symbol" pitchFamily="18" charset="2"/>
              </a:rPr>
              <a:t>g</a:t>
            </a:r>
            <a:endParaRPr lang="en-GB" altLang="en-US" sz="2400" b="1" baseline="-25000"/>
          </a:p>
        </p:txBody>
      </p:sp>
      <p:cxnSp>
        <p:nvCxnSpPr>
          <p:cNvPr id="736287" name="AutoShape 31"/>
          <p:cNvCxnSpPr>
            <a:cxnSpLocks noChangeShapeType="1"/>
            <a:stCxn id="736285" idx="4"/>
            <a:endCxn id="736265" idx="7"/>
          </p:cNvCxnSpPr>
          <p:nvPr/>
        </p:nvCxnSpPr>
        <p:spPr bwMode="auto">
          <a:xfrm flipH="1">
            <a:off x="7170738" y="3135313"/>
            <a:ext cx="1089025" cy="14112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6288" name="Text Box 32"/>
          <p:cNvSpPr txBox="1">
            <a:spLocks noChangeArrowheads="1"/>
          </p:cNvSpPr>
          <p:nvPr/>
        </p:nvSpPr>
        <p:spPr bwMode="auto">
          <a:xfrm>
            <a:off x="5238750" y="4572000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Z</a:t>
            </a:r>
            <a:r>
              <a:rPr lang="en-GB" altLang="en-US" sz="2400" b="1" baseline="-25000"/>
              <a:t>i</a:t>
            </a:r>
          </a:p>
        </p:txBody>
      </p:sp>
      <p:sp>
        <p:nvSpPr>
          <p:cNvPr id="736289" name="Text Box 33"/>
          <p:cNvSpPr txBox="1">
            <a:spLocks noChangeArrowheads="1"/>
          </p:cNvSpPr>
          <p:nvPr/>
        </p:nvSpPr>
        <p:spPr bwMode="auto">
          <a:xfrm>
            <a:off x="8301038" y="5334000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N</a:t>
            </a:r>
            <a:r>
              <a:rPr lang="en-GB" altLang="en-US" sz="2400" b="1" baseline="-2500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590284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r>
              <a:rPr lang="en-GB" sz="3200" dirty="0" smtClean="0"/>
              <a:t>I - Disease mapping studies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Aims</a:t>
            </a:r>
            <a:endParaRPr lang="en-GB" sz="2800" dirty="0" smtClean="0"/>
          </a:p>
          <a:p>
            <a:r>
              <a:rPr lang="en-GB" sz="2400" dirty="0" smtClean="0"/>
              <a:t>Descriptive purposes to summarise spatial and </a:t>
            </a:r>
            <a:r>
              <a:rPr lang="en-GB" sz="2400" dirty="0" err="1" smtClean="0"/>
              <a:t>spatio</a:t>
            </a:r>
            <a:r>
              <a:rPr lang="en-GB" sz="2400" dirty="0" smtClean="0"/>
              <a:t>-temporal variations in disease risk</a:t>
            </a:r>
          </a:p>
          <a:p>
            <a:r>
              <a:rPr lang="en-GB" sz="2400" dirty="0" smtClean="0"/>
              <a:t>To generate aetiological hypotheses</a:t>
            </a:r>
          </a:p>
          <a:p>
            <a:r>
              <a:rPr lang="en-GB" sz="2400" dirty="0" smtClean="0"/>
              <a:t>For surveillance, to highlight areas at apparently high risk</a:t>
            </a:r>
          </a:p>
          <a:p>
            <a:r>
              <a:rPr lang="en-GB" sz="2400" dirty="0" smtClean="0"/>
              <a:t>To aid policy information and resource allocation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5041397"/>
            <a:ext cx="882047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dirty="0" smtClean="0">
                <a:latin typeface="+mn-lt"/>
              </a:rPr>
              <a:t>In this talk, I will focus on chronic diseases and</a:t>
            </a:r>
          </a:p>
          <a:p>
            <a:pPr algn="l"/>
            <a:r>
              <a:rPr lang="en-GB" dirty="0">
                <a:latin typeface="+mn-lt"/>
              </a:rPr>
              <a:t>s</a:t>
            </a:r>
            <a:r>
              <a:rPr lang="en-GB" dirty="0" smtClean="0">
                <a:latin typeface="+mn-lt"/>
              </a:rPr>
              <a:t>patial epidemiology studies involving aggregated counts, rather than point reference data.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63856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31863"/>
            <a:ext cx="8569325" cy="719137"/>
          </a:xfrm>
        </p:spPr>
        <p:txBody>
          <a:bodyPr/>
          <a:lstStyle/>
          <a:p>
            <a:r>
              <a:rPr lang="en-GB" altLang="en-US"/>
              <a:t>Building the HRR model</a:t>
            </a:r>
          </a:p>
        </p:txBody>
      </p:sp>
      <p:sp>
        <p:nvSpPr>
          <p:cNvPr id="737283" name="Rectangle 3"/>
          <p:cNvSpPr>
            <a:spLocks noChangeArrowheads="1"/>
          </p:cNvSpPr>
          <p:nvPr/>
        </p:nvSpPr>
        <p:spPr bwMode="auto">
          <a:xfrm>
            <a:off x="4886325" y="3419475"/>
            <a:ext cx="4095750" cy="2565400"/>
          </a:xfrm>
          <a:prstGeom prst="rect">
            <a:avLst/>
          </a:prstGeom>
          <a:solidFill>
            <a:schemeClr val="bg1"/>
          </a:solidFill>
          <a:ln w="19050">
            <a:solidFill>
              <a:srgbClr val="333333"/>
            </a:solidFill>
            <a:miter lim="800000"/>
            <a:headEnd/>
            <a:tailEnd/>
          </a:ln>
          <a:effectLst>
            <a:outerShdw dist="81320" dir="7719588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737287" name="AutoShape 7"/>
          <p:cNvCxnSpPr>
            <a:cxnSpLocks noChangeShapeType="1"/>
            <a:stCxn id="737295" idx="3"/>
            <a:endCxn id="737288" idx="2"/>
          </p:cNvCxnSpPr>
          <p:nvPr/>
        </p:nvCxnSpPr>
        <p:spPr bwMode="auto">
          <a:xfrm>
            <a:off x="5795963" y="4808538"/>
            <a:ext cx="741362" cy="6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288" name="Oval 8"/>
          <p:cNvSpPr>
            <a:spLocks noChangeArrowheads="1"/>
          </p:cNvSpPr>
          <p:nvPr/>
        </p:nvSpPr>
        <p:spPr bwMode="auto">
          <a:xfrm>
            <a:off x="6546850" y="4448175"/>
            <a:ext cx="730250" cy="731838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7289" name="Text Box 9"/>
          <p:cNvSpPr txBox="1">
            <a:spLocks noChangeArrowheads="1"/>
          </p:cNvSpPr>
          <p:nvPr/>
        </p:nvSpPr>
        <p:spPr bwMode="auto">
          <a:xfrm>
            <a:off x="6700838" y="4592638"/>
            <a:ext cx="531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Y</a:t>
            </a:r>
            <a:r>
              <a:rPr lang="en-GB" altLang="en-US" sz="2400" b="1" baseline="-25000"/>
              <a:t>i</a:t>
            </a:r>
            <a:endParaRPr lang="en-GB" altLang="en-US" sz="2400" b="1"/>
          </a:p>
        </p:txBody>
      </p:sp>
      <p:sp>
        <p:nvSpPr>
          <p:cNvPr id="737290" name="Oval 10"/>
          <p:cNvSpPr>
            <a:spLocks noChangeArrowheads="1"/>
          </p:cNvSpPr>
          <p:nvPr/>
        </p:nvSpPr>
        <p:spPr bwMode="auto">
          <a:xfrm>
            <a:off x="5014913" y="2417763"/>
            <a:ext cx="731837" cy="731837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7291" name="Text Box 11"/>
          <p:cNvSpPr txBox="1">
            <a:spLocks noChangeArrowheads="1"/>
          </p:cNvSpPr>
          <p:nvPr/>
        </p:nvSpPr>
        <p:spPr bwMode="auto">
          <a:xfrm>
            <a:off x="5159375" y="2508250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>
                <a:latin typeface="Symbol" pitchFamily="18" charset="2"/>
              </a:rPr>
              <a:t>s</a:t>
            </a:r>
            <a:r>
              <a:rPr lang="en-GB" altLang="en-US" sz="2400" b="1" baseline="30000">
                <a:latin typeface="Times New Roman" pitchFamily="18" charset="0"/>
              </a:rPr>
              <a:t>2</a:t>
            </a:r>
          </a:p>
        </p:txBody>
      </p:sp>
      <p:cxnSp>
        <p:nvCxnSpPr>
          <p:cNvPr id="737292" name="AutoShape 12"/>
          <p:cNvCxnSpPr>
            <a:cxnSpLocks noChangeShapeType="1"/>
            <a:stCxn id="737290" idx="4"/>
            <a:endCxn id="737296" idx="0"/>
          </p:cNvCxnSpPr>
          <p:nvPr/>
        </p:nvCxnSpPr>
        <p:spPr bwMode="auto">
          <a:xfrm>
            <a:off x="5381625" y="3159125"/>
            <a:ext cx="0" cy="4191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293" name="AutoShape 13"/>
          <p:cNvCxnSpPr>
            <a:cxnSpLocks noChangeShapeType="1"/>
            <a:stCxn id="737294" idx="1"/>
            <a:endCxn id="737288" idx="6"/>
          </p:cNvCxnSpPr>
          <p:nvPr/>
        </p:nvCxnSpPr>
        <p:spPr bwMode="auto">
          <a:xfrm flipH="1">
            <a:off x="7286625" y="4805363"/>
            <a:ext cx="835025" cy="95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294" name="Rectangle 14"/>
          <p:cNvSpPr>
            <a:spLocks noChangeArrowheads="1"/>
          </p:cNvSpPr>
          <p:nvPr/>
        </p:nvSpPr>
        <p:spPr bwMode="auto">
          <a:xfrm>
            <a:off x="8131175" y="4481513"/>
            <a:ext cx="719138" cy="6477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7295" name="Rectangle 15"/>
          <p:cNvSpPr>
            <a:spLocks noChangeArrowheads="1"/>
          </p:cNvSpPr>
          <p:nvPr/>
        </p:nvSpPr>
        <p:spPr bwMode="auto">
          <a:xfrm>
            <a:off x="5067300" y="4484688"/>
            <a:ext cx="719138" cy="6477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7296" name="Oval 16"/>
          <p:cNvSpPr>
            <a:spLocks noChangeArrowheads="1"/>
          </p:cNvSpPr>
          <p:nvPr/>
        </p:nvSpPr>
        <p:spPr bwMode="auto">
          <a:xfrm>
            <a:off x="5014913" y="3587750"/>
            <a:ext cx="731837" cy="731838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7297" name="Text Box 17"/>
          <p:cNvSpPr txBox="1">
            <a:spLocks noChangeArrowheads="1"/>
          </p:cNvSpPr>
          <p:nvPr/>
        </p:nvSpPr>
        <p:spPr bwMode="auto">
          <a:xfrm>
            <a:off x="5159375" y="3678238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>
                <a:latin typeface="Symbol" pitchFamily="18" charset="2"/>
              </a:rPr>
              <a:t>a</a:t>
            </a:r>
            <a:r>
              <a:rPr lang="en-GB" altLang="en-US" sz="2400" b="1" baseline="-25000"/>
              <a:t>i</a:t>
            </a:r>
          </a:p>
        </p:txBody>
      </p:sp>
      <p:cxnSp>
        <p:nvCxnSpPr>
          <p:cNvPr id="737298" name="AutoShape 18"/>
          <p:cNvCxnSpPr>
            <a:cxnSpLocks noChangeShapeType="1"/>
            <a:stCxn id="737296" idx="6"/>
            <a:endCxn id="737288" idx="1"/>
          </p:cNvCxnSpPr>
          <p:nvPr/>
        </p:nvCxnSpPr>
        <p:spPr bwMode="auto">
          <a:xfrm>
            <a:off x="5756275" y="3954463"/>
            <a:ext cx="896938" cy="5921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299" name="Oval 19"/>
          <p:cNvSpPr>
            <a:spLocks noChangeArrowheads="1"/>
          </p:cNvSpPr>
          <p:nvPr/>
        </p:nvSpPr>
        <p:spPr bwMode="auto">
          <a:xfrm>
            <a:off x="7027863" y="2417763"/>
            <a:ext cx="731837" cy="731837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7300" name="Text Box 20"/>
          <p:cNvSpPr txBox="1">
            <a:spLocks noChangeArrowheads="1"/>
          </p:cNvSpPr>
          <p:nvPr/>
        </p:nvSpPr>
        <p:spPr bwMode="auto">
          <a:xfrm>
            <a:off x="7108825" y="2498725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>
                <a:latin typeface="Symbol" pitchFamily="18" charset="2"/>
              </a:rPr>
              <a:t>b</a:t>
            </a:r>
            <a:endParaRPr lang="en-GB" altLang="en-US" sz="2400" b="1" baseline="-25000"/>
          </a:p>
        </p:txBody>
      </p:sp>
      <p:cxnSp>
        <p:nvCxnSpPr>
          <p:cNvPr id="737301" name="AutoShape 21"/>
          <p:cNvCxnSpPr>
            <a:cxnSpLocks noChangeShapeType="1"/>
            <a:stCxn id="737299" idx="4"/>
          </p:cNvCxnSpPr>
          <p:nvPr/>
        </p:nvCxnSpPr>
        <p:spPr bwMode="auto">
          <a:xfrm flipH="1">
            <a:off x="7038975" y="3159125"/>
            <a:ext cx="355600" cy="1328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302" name="Text Box 22"/>
          <p:cNvSpPr txBox="1">
            <a:spLocks noChangeArrowheads="1"/>
          </p:cNvSpPr>
          <p:nvPr/>
        </p:nvSpPr>
        <p:spPr bwMode="auto">
          <a:xfrm>
            <a:off x="5114925" y="5527675"/>
            <a:ext cx="989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area i</a:t>
            </a:r>
          </a:p>
        </p:txBody>
      </p:sp>
      <p:grpSp>
        <p:nvGrpSpPr>
          <p:cNvPr id="737303" name="Group 23"/>
          <p:cNvGrpSpPr>
            <a:grpSpLocks/>
          </p:cNvGrpSpPr>
          <p:nvPr/>
        </p:nvGrpSpPr>
        <p:grpSpPr bwMode="auto">
          <a:xfrm>
            <a:off x="8266113" y="4581525"/>
            <a:ext cx="512762" cy="457200"/>
            <a:chOff x="2569" y="2779"/>
            <a:chExt cx="323" cy="288"/>
          </a:xfrm>
        </p:grpSpPr>
        <p:sp>
          <p:nvSpPr>
            <p:cNvPr id="737304" name="Text Box 24"/>
            <p:cNvSpPr txBox="1">
              <a:spLocks noChangeArrowheads="1"/>
            </p:cNvSpPr>
            <p:nvPr/>
          </p:nvSpPr>
          <p:spPr bwMode="auto">
            <a:xfrm>
              <a:off x="2569" y="2779"/>
              <a:ext cx="3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GB" altLang="en-US" sz="2400" b="1"/>
                <a:t>X</a:t>
              </a:r>
              <a:r>
                <a:rPr lang="en-GB" altLang="en-US" sz="2400" b="1" baseline="-25000"/>
                <a:t>i</a:t>
              </a:r>
            </a:p>
          </p:txBody>
        </p:sp>
        <p:sp>
          <p:nvSpPr>
            <p:cNvPr id="737305" name="Line 25"/>
            <p:cNvSpPr>
              <a:spLocks noChangeShapeType="1"/>
            </p:cNvSpPr>
            <p:nvPr/>
          </p:nvSpPr>
          <p:spPr bwMode="auto">
            <a:xfrm>
              <a:off x="2625" y="2812"/>
              <a:ext cx="1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cxnSp>
        <p:nvCxnSpPr>
          <p:cNvPr id="737306" name="AutoShape 26"/>
          <p:cNvCxnSpPr>
            <a:cxnSpLocks noChangeShapeType="1"/>
            <a:stCxn id="737307" idx="1"/>
            <a:endCxn id="737288" idx="5"/>
          </p:cNvCxnSpPr>
          <p:nvPr/>
        </p:nvCxnSpPr>
        <p:spPr bwMode="auto">
          <a:xfrm flipH="1" flipV="1">
            <a:off x="7170738" y="5081588"/>
            <a:ext cx="949325" cy="488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307" name="Rectangle 27"/>
          <p:cNvSpPr>
            <a:spLocks noChangeArrowheads="1"/>
          </p:cNvSpPr>
          <p:nvPr/>
        </p:nvSpPr>
        <p:spPr bwMode="auto">
          <a:xfrm>
            <a:off x="8129588" y="5246688"/>
            <a:ext cx="719137" cy="6477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7308" name="Oval 28"/>
          <p:cNvSpPr>
            <a:spLocks noChangeArrowheads="1"/>
          </p:cNvSpPr>
          <p:nvPr/>
        </p:nvSpPr>
        <p:spPr bwMode="auto">
          <a:xfrm>
            <a:off x="7893050" y="2393950"/>
            <a:ext cx="731838" cy="731838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7309" name="Text Box 29"/>
          <p:cNvSpPr txBox="1">
            <a:spLocks noChangeArrowheads="1"/>
          </p:cNvSpPr>
          <p:nvPr/>
        </p:nvSpPr>
        <p:spPr bwMode="auto">
          <a:xfrm>
            <a:off x="7981950" y="2473325"/>
            <a:ext cx="652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>
                <a:latin typeface="Symbol" pitchFamily="18" charset="2"/>
              </a:rPr>
              <a:t>g</a:t>
            </a:r>
            <a:endParaRPr lang="en-GB" altLang="en-US" sz="2400" b="1" baseline="-25000"/>
          </a:p>
        </p:txBody>
      </p:sp>
      <p:cxnSp>
        <p:nvCxnSpPr>
          <p:cNvPr id="737310" name="AutoShape 30"/>
          <p:cNvCxnSpPr>
            <a:cxnSpLocks noChangeShapeType="1"/>
            <a:stCxn id="737308" idx="4"/>
            <a:endCxn id="737288" idx="7"/>
          </p:cNvCxnSpPr>
          <p:nvPr/>
        </p:nvCxnSpPr>
        <p:spPr bwMode="auto">
          <a:xfrm flipH="1">
            <a:off x="7170738" y="3135313"/>
            <a:ext cx="1089025" cy="14112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311" name="Text Box 31"/>
          <p:cNvSpPr txBox="1">
            <a:spLocks noChangeArrowheads="1"/>
          </p:cNvSpPr>
          <p:nvPr/>
        </p:nvSpPr>
        <p:spPr bwMode="auto">
          <a:xfrm>
            <a:off x="5238750" y="4572000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Z</a:t>
            </a:r>
            <a:r>
              <a:rPr lang="en-GB" altLang="en-US" sz="2400" b="1" baseline="-25000"/>
              <a:t>i</a:t>
            </a:r>
          </a:p>
        </p:txBody>
      </p:sp>
      <p:sp>
        <p:nvSpPr>
          <p:cNvPr id="737312" name="Text Box 32"/>
          <p:cNvSpPr txBox="1">
            <a:spLocks noChangeArrowheads="1"/>
          </p:cNvSpPr>
          <p:nvPr/>
        </p:nvSpPr>
        <p:spPr bwMode="auto">
          <a:xfrm>
            <a:off x="8301038" y="5334000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N</a:t>
            </a:r>
            <a:r>
              <a:rPr lang="en-GB" altLang="en-US" sz="2400" b="1" baseline="-25000"/>
              <a:t>i</a:t>
            </a:r>
          </a:p>
        </p:txBody>
      </p:sp>
      <p:sp>
        <p:nvSpPr>
          <p:cNvPr id="737313" name="Rectangle 33"/>
          <p:cNvSpPr>
            <a:spLocks noChangeArrowheads="1"/>
          </p:cNvSpPr>
          <p:nvPr/>
        </p:nvSpPr>
        <p:spPr bwMode="auto">
          <a:xfrm>
            <a:off x="206375" y="2114550"/>
            <a:ext cx="4456113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u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t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GB" altLang="en-US" sz="2400" u="sng"/>
              <a:t>Ecological model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2400">
                <a:solidFill>
                  <a:srgbClr val="FF0000"/>
                </a:solidFill>
              </a:rPr>
              <a:t>Y</a:t>
            </a:r>
            <a:r>
              <a:rPr lang="en-GB" altLang="en-US" sz="2400" baseline="-25000">
                <a:solidFill>
                  <a:srgbClr val="FF0000"/>
                </a:solidFill>
              </a:rPr>
              <a:t>i</a:t>
            </a:r>
            <a:r>
              <a:rPr lang="en-GB" altLang="en-US" sz="2400">
                <a:solidFill>
                  <a:srgbClr val="FF0000"/>
                </a:solidFill>
              </a:rPr>
              <a:t> ~ Binomial(q</a:t>
            </a:r>
            <a:r>
              <a:rPr lang="en-GB" altLang="en-US" sz="2400" baseline="-25000">
                <a:solidFill>
                  <a:srgbClr val="FF0000"/>
                </a:solidFill>
              </a:rPr>
              <a:t>i</a:t>
            </a:r>
            <a:r>
              <a:rPr lang="en-GB" altLang="en-US" sz="2400">
                <a:solidFill>
                  <a:srgbClr val="FF0000"/>
                </a:solidFill>
              </a:rPr>
              <a:t>,</a:t>
            </a:r>
            <a:r>
              <a:rPr lang="en-GB" altLang="en-US" sz="2400" baseline="-25000">
                <a:solidFill>
                  <a:srgbClr val="FF0000"/>
                </a:solidFill>
              </a:rPr>
              <a:t> </a:t>
            </a:r>
            <a:r>
              <a:rPr lang="en-GB" altLang="en-US" sz="2400">
                <a:solidFill>
                  <a:srgbClr val="FF0000"/>
                </a:solidFill>
              </a:rPr>
              <a:t>N</a:t>
            </a:r>
            <a:r>
              <a:rPr lang="en-GB" altLang="en-US" sz="2400" baseline="-25000">
                <a:solidFill>
                  <a:srgbClr val="FF0000"/>
                </a:solidFill>
              </a:rPr>
              <a:t>i</a:t>
            </a:r>
            <a:r>
              <a:rPr lang="en-GB" altLang="en-US" sz="2400">
                <a:solidFill>
                  <a:srgbClr val="FF0000"/>
                </a:solidFill>
              </a:rPr>
              <a:t>),     </a:t>
            </a:r>
            <a:r>
              <a:rPr lang="en-GB" altLang="en-US" sz="1800">
                <a:solidFill>
                  <a:srgbClr val="FF0000"/>
                </a:solidFill>
              </a:rPr>
              <a:t>area i</a:t>
            </a:r>
          </a:p>
        </p:txBody>
      </p:sp>
      <p:sp>
        <p:nvSpPr>
          <p:cNvPr id="737314" name="Rectangle 34"/>
          <p:cNvSpPr>
            <a:spLocks noChangeArrowheads="1"/>
          </p:cNvSpPr>
          <p:nvPr/>
        </p:nvSpPr>
        <p:spPr bwMode="auto">
          <a:xfrm>
            <a:off x="225425" y="3284538"/>
            <a:ext cx="520223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u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t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2400">
                <a:solidFill>
                  <a:srgbClr val="FF0000"/>
                </a:solidFill>
              </a:rPr>
              <a:t>q</a:t>
            </a:r>
            <a:r>
              <a:rPr lang="en-US" altLang="en-US" sz="2400" baseline="-25000">
                <a:solidFill>
                  <a:srgbClr val="FF0000"/>
                </a:solidFill>
              </a:rPr>
              <a:t>i</a:t>
            </a:r>
            <a:r>
              <a:rPr lang="en-US" altLang="en-US" sz="2400">
                <a:solidFill>
                  <a:srgbClr val="FF0000"/>
                </a:solidFill>
              </a:rPr>
              <a:t> = </a:t>
            </a:r>
            <a:r>
              <a:rPr lang="en-US" altLang="en-US" sz="3200">
                <a:solidFill>
                  <a:srgbClr val="FF0000"/>
                </a:solidFill>
                <a:sym typeface="Symbol" pitchFamily="18" charset="2"/>
              </a:rPr>
              <a:t></a:t>
            </a:r>
            <a:r>
              <a:rPr lang="en-US" altLang="en-US" sz="2400">
                <a:solidFill>
                  <a:srgbClr val="FF0000"/>
                </a:solidFill>
                <a:sym typeface="Symbol" pitchFamily="18" charset="2"/>
              </a:rPr>
              <a:t> p</a:t>
            </a:r>
            <a:r>
              <a:rPr lang="en-US" altLang="en-US" sz="2400" baseline="-25000">
                <a:solidFill>
                  <a:srgbClr val="FF0000"/>
                </a:solidFill>
                <a:sym typeface="Symbol" pitchFamily="18" charset="2"/>
              </a:rPr>
              <a:t>ij</a:t>
            </a:r>
            <a:r>
              <a:rPr lang="en-US" altLang="en-US" sz="2400">
                <a:solidFill>
                  <a:srgbClr val="FF0000"/>
                </a:solidFill>
                <a:sym typeface="Symbol" pitchFamily="18" charset="2"/>
              </a:rPr>
              <a:t>(x</a:t>
            </a:r>
            <a:r>
              <a:rPr lang="en-US" altLang="en-US" sz="2400" baseline="-25000">
                <a:solidFill>
                  <a:srgbClr val="FF0000"/>
                </a:solidFill>
                <a:sym typeface="Symbol" pitchFamily="18" charset="2"/>
              </a:rPr>
              <a:t>ij</a:t>
            </a:r>
            <a:r>
              <a:rPr lang="en-US" altLang="en-US" sz="2400">
                <a:solidFill>
                  <a:srgbClr val="FF0000"/>
                </a:solidFill>
                <a:sym typeface="Symbol" pitchFamily="18" charset="2"/>
              </a:rPr>
              <a:t>,Z</a:t>
            </a:r>
            <a:r>
              <a:rPr lang="en-US" altLang="en-US" sz="2400" baseline="-25000">
                <a:solidFill>
                  <a:srgbClr val="FF0000"/>
                </a:solidFill>
                <a:sym typeface="Symbol" pitchFamily="18" charset="2"/>
              </a:rPr>
              <a:t>i</a:t>
            </a:r>
            <a:r>
              <a:rPr lang="en-US" altLang="en-US" sz="2400">
                <a:solidFill>
                  <a:srgbClr val="FF0000"/>
                </a:solidFill>
                <a:sym typeface="Symbol" pitchFamily="18" charset="2"/>
              </a:rPr>
              <a:t>,</a:t>
            </a:r>
            <a:r>
              <a:rPr lang="en-US" altLang="en-US" sz="240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a</a:t>
            </a:r>
            <a:r>
              <a:rPr lang="en-US" altLang="en-US" sz="2400" baseline="-25000">
                <a:solidFill>
                  <a:srgbClr val="FF0000"/>
                </a:solidFill>
                <a:sym typeface="Symbol" pitchFamily="18" charset="2"/>
              </a:rPr>
              <a:t>i</a:t>
            </a:r>
            <a:r>
              <a:rPr lang="en-US" altLang="en-US" sz="2400">
                <a:solidFill>
                  <a:srgbClr val="FF0000"/>
                </a:solidFill>
                <a:sym typeface="Symbol" pitchFamily="18" charset="2"/>
              </a:rPr>
              <a:t>,</a:t>
            </a:r>
            <a:r>
              <a:rPr lang="en-US" altLang="en-US" sz="2400" baseline="-2500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GB" altLang="en-US" sz="240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GB" altLang="en-US" sz="2400">
                <a:solidFill>
                  <a:srgbClr val="FF0000"/>
                </a:solidFill>
              </a:rPr>
              <a:t>,</a:t>
            </a:r>
            <a:r>
              <a:rPr lang="en-GB" altLang="en-US" sz="240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altLang="en-US" sz="2400">
                <a:solidFill>
                  <a:srgbClr val="FF0000"/>
                </a:solidFill>
                <a:sym typeface="Symbol" pitchFamily="18" charset="2"/>
              </a:rPr>
              <a:t>)f</a:t>
            </a:r>
            <a:r>
              <a:rPr lang="en-US" altLang="en-US" sz="2400" baseline="-25000">
                <a:solidFill>
                  <a:srgbClr val="FF0000"/>
                </a:solidFill>
                <a:sym typeface="Symbol" pitchFamily="18" charset="2"/>
              </a:rPr>
              <a:t>i</a:t>
            </a:r>
            <a:r>
              <a:rPr lang="en-US" altLang="en-US" sz="2400">
                <a:solidFill>
                  <a:srgbClr val="FF0000"/>
                </a:solidFill>
                <a:sym typeface="Symbol" pitchFamily="18" charset="2"/>
              </a:rPr>
              <a:t>(x)dx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2400">
                <a:solidFill>
                  <a:srgbClr val="FF0000"/>
                </a:solidFill>
                <a:sym typeface="Symbol" pitchFamily="18" charset="2"/>
              </a:rPr>
              <a:t>  </a:t>
            </a:r>
            <a:endParaRPr lang="en-GB" altLang="en-US" sz="240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GB" altLang="en-US" sz="2400" baseline="-2500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02222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31863"/>
            <a:ext cx="8569325" cy="719137"/>
          </a:xfrm>
        </p:spPr>
        <p:txBody>
          <a:bodyPr/>
          <a:lstStyle/>
          <a:p>
            <a:r>
              <a:rPr lang="en-GB" altLang="en-US"/>
              <a:t>Building the HRR model</a:t>
            </a:r>
          </a:p>
        </p:txBody>
      </p:sp>
      <p:sp>
        <p:nvSpPr>
          <p:cNvPr id="739331" name="Rectangle 3"/>
          <p:cNvSpPr>
            <a:spLocks noChangeArrowheads="1"/>
          </p:cNvSpPr>
          <p:nvPr/>
        </p:nvSpPr>
        <p:spPr bwMode="auto">
          <a:xfrm>
            <a:off x="4886325" y="3419475"/>
            <a:ext cx="4095750" cy="2565400"/>
          </a:xfrm>
          <a:prstGeom prst="rect">
            <a:avLst/>
          </a:prstGeom>
          <a:solidFill>
            <a:schemeClr val="bg1"/>
          </a:solidFill>
          <a:ln w="19050">
            <a:solidFill>
              <a:srgbClr val="333333"/>
            </a:solidFill>
            <a:miter lim="800000"/>
            <a:headEnd/>
            <a:tailEnd/>
          </a:ln>
          <a:effectLst>
            <a:outerShdw dist="81320" dir="7719588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739335" name="AutoShape 7"/>
          <p:cNvCxnSpPr>
            <a:cxnSpLocks noChangeShapeType="1"/>
            <a:stCxn id="739343" idx="3"/>
            <a:endCxn id="739336" idx="2"/>
          </p:cNvCxnSpPr>
          <p:nvPr/>
        </p:nvCxnSpPr>
        <p:spPr bwMode="auto">
          <a:xfrm>
            <a:off x="5795963" y="4808538"/>
            <a:ext cx="741362" cy="6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9336" name="Oval 8"/>
          <p:cNvSpPr>
            <a:spLocks noChangeArrowheads="1"/>
          </p:cNvSpPr>
          <p:nvPr/>
        </p:nvSpPr>
        <p:spPr bwMode="auto">
          <a:xfrm>
            <a:off x="6546850" y="4448175"/>
            <a:ext cx="730250" cy="731838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9337" name="Text Box 9"/>
          <p:cNvSpPr txBox="1">
            <a:spLocks noChangeArrowheads="1"/>
          </p:cNvSpPr>
          <p:nvPr/>
        </p:nvSpPr>
        <p:spPr bwMode="auto">
          <a:xfrm>
            <a:off x="6700838" y="4592638"/>
            <a:ext cx="531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Y</a:t>
            </a:r>
            <a:r>
              <a:rPr lang="en-GB" altLang="en-US" sz="2400" b="1" baseline="-25000"/>
              <a:t>i</a:t>
            </a:r>
            <a:endParaRPr lang="en-GB" altLang="en-US" sz="2400" b="1"/>
          </a:p>
        </p:txBody>
      </p:sp>
      <p:sp>
        <p:nvSpPr>
          <p:cNvPr id="739338" name="Oval 10"/>
          <p:cNvSpPr>
            <a:spLocks noChangeArrowheads="1"/>
          </p:cNvSpPr>
          <p:nvPr/>
        </p:nvSpPr>
        <p:spPr bwMode="auto">
          <a:xfrm>
            <a:off x="5014913" y="2417763"/>
            <a:ext cx="731837" cy="731837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9339" name="Text Box 11"/>
          <p:cNvSpPr txBox="1">
            <a:spLocks noChangeArrowheads="1"/>
          </p:cNvSpPr>
          <p:nvPr/>
        </p:nvSpPr>
        <p:spPr bwMode="auto">
          <a:xfrm>
            <a:off x="5159375" y="2508250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>
                <a:latin typeface="Symbol" pitchFamily="18" charset="2"/>
              </a:rPr>
              <a:t>s</a:t>
            </a:r>
            <a:r>
              <a:rPr lang="en-GB" altLang="en-US" sz="2400" b="1" baseline="30000">
                <a:latin typeface="Times New Roman" pitchFamily="18" charset="0"/>
              </a:rPr>
              <a:t>2</a:t>
            </a:r>
          </a:p>
        </p:txBody>
      </p:sp>
      <p:cxnSp>
        <p:nvCxnSpPr>
          <p:cNvPr id="739340" name="AutoShape 12"/>
          <p:cNvCxnSpPr>
            <a:cxnSpLocks noChangeShapeType="1"/>
            <a:stCxn id="739338" idx="4"/>
            <a:endCxn id="739344" idx="0"/>
          </p:cNvCxnSpPr>
          <p:nvPr/>
        </p:nvCxnSpPr>
        <p:spPr bwMode="auto">
          <a:xfrm>
            <a:off x="5381625" y="3159125"/>
            <a:ext cx="0" cy="4191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9341" name="AutoShape 13"/>
          <p:cNvCxnSpPr>
            <a:cxnSpLocks noChangeShapeType="1"/>
            <a:stCxn id="739342" idx="1"/>
            <a:endCxn id="739336" idx="6"/>
          </p:cNvCxnSpPr>
          <p:nvPr/>
        </p:nvCxnSpPr>
        <p:spPr bwMode="auto">
          <a:xfrm flipH="1">
            <a:off x="7286625" y="4805363"/>
            <a:ext cx="835025" cy="95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9342" name="Rectangle 14"/>
          <p:cNvSpPr>
            <a:spLocks noChangeArrowheads="1"/>
          </p:cNvSpPr>
          <p:nvPr/>
        </p:nvSpPr>
        <p:spPr bwMode="auto">
          <a:xfrm>
            <a:off x="8131175" y="4481513"/>
            <a:ext cx="719138" cy="6477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9343" name="Rectangle 15"/>
          <p:cNvSpPr>
            <a:spLocks noChangeArrowheads="1"/>
          </p:cNvSpPr>
          <p:nvPr/>
        </p:nvSpPr>
        <p:spPr bwMode="auto">
          <a:xfrm>
            <a:off x="5067300" y="4484688"/>
            <a:ext cx="719138" cy="6477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9344" name="Oval 16"/>
          <p:cNvSpPr>
            <a:spLocks noChangeArrowheads="1"/>
          </p:cNvSpPr>
          <p:nvPr/>
        </p:nvSpPr>
        <p:spPr bwMode="auto">
          <a:xfrm>
            <a:off x="5014913" y="3587750"/>
            <a:ext cx="731837" cy="731838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9345" name="Text Box 17"/>
          <p:cNvSpPr txBox="1">
            <a:spLocks noChangeArrowheads="1"/>
          </p:cNvSpPr>
          <p:nvPr/>
        </p:nvSpPr>
        <p:spPr bwMode="auto">
          <a:xfrm>
            <a:off x="5159375" y="3678238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>
                <a:latin typeface="Symbol" pitchFamily="18" charset="2"/>
              </a:rPr>
              <a:t>a</a:t>
            </a:r>
            <a:r>
              <a:rPr lang="en-GB" altLang="en-US" sz="2400" b="1" baseline="-25000"/>
              <a:t>i</a:t>
            </a:r>
          </a:p>
        </p:txBody>
      </p:sp>
      <p:cxnSp>
        <p:nvCxnSpPr>
          <p:cNvPr id="739346" name="AutoShape 18"/>
          <p:cNvCxnSpPr>
            <a:cxnSpLocks noChangeShapeType="1"/>
            <a:stCxn id="739344" idx="6"/>
            <a:endCxn id="739336" idx="1"/>
          </p:cNvCxnSpPr>
          <p:nvPr/>
        </p:nvCxnSpPr>
        <p:spPr bwMode="auto">
          <a:xfrm>
            <a:off x="5756275" y="3954463"/>
            <a:ext cx="896938" cy="5921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9347" name="Oval 19"/>
          <p:cNvSpPr>
            <a:spLocks noChangeArrowheads="1"/>
          </p:cNvSpPr>
          <p:nvPr/>
        </p:nvSpPr>
        <p:spPr bwMode="auto">
          <a:xfrm>
            <a:off x="7027863" y="2417763"/>
            <a:ext cx="731837" cy="731837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9348" name="Text Box 20"/>
          <p:cNvSpPr txBox="1">
            <a:spLocks noChangeArrowheads="1"/>
          </p:cNvSpPr>
          <p:nvPr/>
        </p:nvSpPr>
        <p:spPr bwMode="auto">
          <a:xfrm>
            <a:off x="7108825" y="2498725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>
                <a:latin typeface="Symbol" pitchFamily="18" charset="2"/>
              </a:rPr>
              <a:t>b</a:t>
            </a:r>
            <a:endParaRPr lang="en-GB" altLang="en-US" sz="2400" b="1" baseline="-25000"/>
          </a:p>
        </p:txBody>
      </p:sp>
      <p:cxnSp>
        <p:nvCxnSpPr>
          <p:cNvPr id="739349" name="AutoShape 21"/>
          <p:cNvCxnSpPr>
            <a:cxnSpLocks noChangeShapeType="1"/>
            <a:stCxn id="739347" idx="4"/>
          </p:cNvCxnSpPr>
          <p:nvPr/>
        </p:nvCxnSpPr>
        <p:spPr bwMode="auto">
          <a:xfrm flipH="1">
            <a:off x="7038975" y="3159125"/>
            <a:ext cx="355600" cy="1328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9350" name="Text Box 22"/>
          <p:cNvSpPr txBox="1">
            <a:spLocks noChangeArrowheads="1"/>
          </p:cNvSpPr>
          <p:nvPr/>
        </p:nvSpPr>
        <p:spPr bwMode="auto">
          <a:xfrm>
            <a:off x="5114925" y="5527675"/>
            <a:ext cx="989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area i</a:t>
            </a:r>
          </a:p>
        </p:txBody>
      </p:sp>
      <p:grpSp>
        <p:nvGrpSpPr>
          <p:cNvPr id="739351" name="Group 23"/>
          <p:cNvGrpSpPr>
            <a:grpSpLocks/>
          </p:cNvGrpSpPr>
          <p:nvPr/>
        </p:nvGrpSpPr>
        <p:grpSpPr bwMode="auto">
          <a:xfrm>
            <a:off x="8266113" y="4581525"/>
            <a:ext cx="512762" cy="457200"/>
            <a:chOff x="2569" y="2779"/>
            <a:chExt cx="323" cy="288"/>
          </a:xfrm>
        </p:grpSpPr>
        <p:sp>
          <p:nvSpPr>
            <p:cNvPr id="739352" name="Text Box 24"/>
            <p:cNvSpPr txBox="1">
              <a:spLocks noChangeArrowheads="1"/>
            </p:cNvSpPr>
            <p:nvPr/>
          </p:nvSpPr>
          <p:spPr bwMode="auto">
            <a:xfrm>
              <a:off x="2569" y="2779"/>
              <a:ext cx="3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GB" altLang="en-US" sz="2400" b="1"/>
                <a:t>X</a:t>
              </a:r>
              <a:r>
                <a:rPr lang="en-GB" altLang="en-US" sz="2400" b="1" baseline="-25000"/>
                <a:t>i</a:t>
              </a:r>
            </a:p>
          </p:txBody>
        </p:sp>
        <p:sp>
          <p:nvSpPr>
            <p:cNvPr id="739353" name="Line 25"/>
            <p:cNvSpPr>
              <a:spLocks noChangeShapeType="1"/>
            </p:cNvSpPr>
            <p:nvPr/>
          </p:nvSpPr>
          <p:spPr bwMode="auto">
            <a:xfrm>
              <a:off x="2625" y="2812"/>
              <a:ext cx="1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cxnSp>
        <p:nvCxnSpPr>
          <p:cNvPr id="739354" name="AutoShape 26"/>
          <p:cNvCxnSpPr>
            <a:cxnSpLocks noChangeShapeType="1"/>
            <a:stCxn id="739355" idx="1"/>
            <a:endCxn id="739336" idx="5"/>
          </p:cNvCxnSpPr>
          <p:nvPr/>
        </p:nvCxnSpPr>
        <p:spPr bwMode="auto">
          <a:xfrm flipH="1" flipV="1">
            <a:off x="7170738" y="5081588"/>
            <a:ext cx="949325" cy="488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9355" name="Rectangle 27"/>
          <p:cNvSpPr>
            <a:spLocks noChangeArrowheads="1"/>
          </p:cNvSpPr>
          <p:nvPr/>
        </p:nvSpPr>
        <p:spPr bwMode="auto">
          <a:xfrm>
            <a:off x="8129588" y="5246688"/>
            <a:ext cx="719137" cy="6477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9356" name="Oval 28"/>
          <p:cNvSpPr>
            <a:spLocks noChangeArrowheads="1"/>
          </p:cNvSpPr>
          <p:nvPr/>
        </p:nvSpPr>
        <p:spPr bwMode="auto">
          <a:xfrm>
            <a:off x="7893050" y="2393950"/>
            <a:ext cx="731838" cy="731838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9357" name="Text Box 29"/>
          <p:cNvSpPr txBox="1">
            <a:spLocks noChangeArrowheads="1"/>
          </p:cNvSpPr>
          <p:nvPr/>
        </p:nvSpPr>
        <p:spPr bwMode="auto">
          <a:xfrm>
            <a:off x="7981950" y="2473325"/>
            <a:ext cx="652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>
                <a:latin typeface="Symbol" pitchFamily="18" charset="2"/>
              </a:rPr>
              <a:t>g</a:t>
            </a:r>
            <a:endParaRPr lang="en-GB" altLang="en-US" sz="2400" b="1" baseline="-25000"/>
          </a:p>
        </p:txBody>
      </p:sp>
      <p:cxnSp>
        <p:nvCxnSpPr>
          <p:cNvPr id="739358" name="AutoShape 30"/>
          <p:cNvCxnSpPr>
            <a:cxnSpLocks noChangeShapeType="1"/>
            <a:stCxn id="739356" idx="4"/>
            <a:endCxn id="739336" idx="7"/>
          </p:cNvCxnSpPr>
          <p:nvPr/>
        </p:nvCxnSpPr>
        <p:spPr bwMode="auto">
          <a:xfrm flipH="1">
            <a:off x="7170738" y="3135313"/>
            <a:ext cx="1089025" cy="14112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9359" name="Text Box 31"/>
          <p:cNvSpPr txBox="1">
            <a:spLocks noChangeArrowheads="1"/>
          </p:cNvSpPr>
          <p:nvPr/>
        </p:nvSpPr>
        <p:spPr bwMode="auto">
          <a:xfrm>
            <a:off x="5238750" y="4572000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Z</a:t>
            </a:r>
            <a:r>
              <a:rPr lang="en-GB" altLang="en-US" sz="2400" b="1" baseline="-25000"/>
              <a:t>i</a:t>
            </a:r>
          </a:p>
        </p:txBody>
      </p:sp>
      <p:sp>
        <p:nvSpPr>
          <p:cNvPr id="739360" name="Text Box 32"/>
          <p:cNvSpPr txBox="1">
            <a:spLocks noChangeArrowheads="1"/>
          </p:cNvSpPr>
          <p:nvPr/>
        </p:nvSpPr>
        <p:spPr bwMode="auto">
          <a:xfrm>
            <a:off x="8301038" y="5334000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N</a:t>
            </a:r>
            <a:r>
              <a:rPr lang="en-GB" altLang="en-US" sz="2400" b="1" baseline="-25000"/>
              <a:t>i</a:t>
            </a:r>
          </a:p>
        </p:txBody>
      </p:sp>
      <p:sp>
        <p:nvSpPr>
          <p:cNvPr id="739361" name="Rectangle 33"/>
          <p:cNvSpPr>
            <a:spLocks noChangeArrowheads="1"/>
          </p:cNvSpPr>
          <p:nvPr/>
        </p:nvSpPr>
        <p:spPr bwMode="auto">
          <a:xfrm>
            <a:off x="206375" y="2079625"/>
            <a:ext cx="4456113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u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t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GB" altLang="en-US" sz="2400" u="sng"/>
              <a:t>Ecological model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2400"/>
              <a:t>Y</a:t>
            </a:r>
            <a:r>
              <a:rPr lang="en-GB" altLang="en-US" sz="2400" baseline="-25000"/>
              <a:t>i</a:t>
            </a:r>
            <a:r>
              <a:rPr lang="en-GB" altLang="en-US" sz="2400"/>
              <a:t> ~ Binomial(q</a:t>
            </a:r>
            <a:r>
              <a:rPr lang="en-GB" altLang="en-US" sz="2400" baseline="-25000"/>
              <a:t>i</a:t>
            </a:r>
            <a:r>
              <a:rPr lang="en-GB" altLang="en-US" sz="2400"/>
              <a:t>,</a:t>
            </a:r>
            <a:r>
              <a:rPr lang="en-GB" altLang="en-US" sz="2400" baseline="-25000"/>
              <a:t> </a:t>
            </a:r>
            <a:r>
              <a:rPr lang="en-GB" altLang="en-US" sz="2400"/>
              <a:t>N</a:t>
            </a:r>
            <a:r>
              <a:rPr lang="en-GB" altLang="en-US" sz="2400" baseline="-25000"/>
              <a:t>i</a:t>
            </a:r>
            <a:r>
              <a:rPr lang="en-GB" altLang="en-US" sz="2400"/>
              <a:t>),     </a:t>
            </a:r>
            <a:r>
              <a:rPr lang="en-GB" altLang="en-US" sz="1800"/>
              <a:t>area i</a:t>
            </a:r>
          </a:p>
        </p:txBody>
      </p:sp>
      <p:sp>
        <p:nvSpPr>
          <p:cNvPr id="739362" name="Rectangle 34"/>
          <p:cNvSpPr>
            <a:spLocks noChangeArrowheads="1"/>
          </p:cNvSpPr>
          <p:nvPr/>
        </p:nvSpPr>
        <p:spPr bwMode="auto">
          <a:xfrm>
            <a:off x="225425" y="3249613"/>
            <a:ext cx="520223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u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t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i</a:t>
            </a:r>
            <a:r>
              <a:rPr lang="en-US" altLang="en-US" sz="2400"/>
              <a:t> = </a:t>
            </a:r>
            <a:r>
              <a:rPr lang="en-US" altLang="en-US" sz="3200">
                <a:sym typeface="Symbol" pitchFamily="18" charset="2"/>
              </a:rPr>
              <a:t></a:t>
            </a:r>
            <a:r>
              <a:rPr lang="en-US" altLang="en-US" sz="2400">
                <a:sym typeface="Symbol" pitchFamily="18" charset="2"/>
              </a:rPr>
              <a:t> p</a:t>
            </a:r>
            <a:r>
              <a:rPr lang="en-US" altLang="en-US" sz="2400" baseline="-25000">
                <a:sym typeface="Symbol" pitchFamily="18" charset="2"/>
              </a:rPr>
              <a:t>ij</a:t>
            </a:r>
            <a:r>
              <a:rPr lang="en-US" altLang="en-US" sz="2400">
                <a:sym typeface="Symbol" pitchFamily="18" charset="2"/>
              </a:rPr>
              <a:t>(x</a:t>
            </a:r>
            <a:r>
              <a:rPr lang="en-US" altLang="en-US" sz="2400" baseline="-25000">
                <a:sym typeface="Symbol" pitchFamily="18" charset="2"/>
              </a:rPr>
              <a:t>ij</a:t>
            </a:r>
            <a:r>
              <a:rPr lang="en-US" altLang="en-US" sz="2400">
                <a:sym typeface="Symbol" pitchFamily="18" charset="2"/>
              </a:rPr>
              <a:t>,Z</a:t>
            </a:r>
            <a:r>
              <a:rPr lang="en-US" altLang="en-US" sz="2400" baseline="-25000">
                <a:sym typeface="Symbol" pitchFamily="18" charset="2"/>
              </a:rPr>
              <a:t>i</a:t>
            </a:r>
            <a:r>
              <a:rPr lang="en-US" altLang="en-US" sz="2400">
                <a:sym typeface="Symbol" pitchFamily="18" charset="2"/>
              </a:rPr>
              <a:t>,</a:t>
            </a:r>
            <a:r>
              <a:rPr lang="en-US" altLang="en-US" sz="2400">
                <a:latin typeface="Symbol" pitchFamily="18" charset="2"/>
                <a:sym typeface="Symbol" pitchFamily="18" charset="2"/>
              </a:rPr>
              <a:t>a</a:t>
            </a:r>
            <a:r>
              <a:rPr lang="en-US" altLang="en-US" sz="2400" baseline="-25000">
                <a:sym typeface="Symbol" pitchFamily="18" charset="2"/>
              </a:rPr>
              <a:t>i</a:t>
            </a:r>
            <a:r>
              <a:rPr lang="en-US" altLang="en-US" sz="2400">
                <a:sym typeface="Symbol" pitchFamily="18" charset="2"/>
              </a:rPr>
              <a:t>,</a:t>
            </a:r>
            <a:r>
              <a:rPr lang="en-US" altLang="en-US" sz="2400" baseline="-25000">
                <a:sym typeface="Symbol" pitchFamily="18" charset="2"/>
              </a:rPr>
              <a:t> </a:t>
            </a:r>
            <a:r>
              <a:rPr lang="en-GB" altLang="en-US" sz="2400">
                <a:latin typeface="Symbol" pitchFamily="18" charset="2"/>
              </a:rPr>
              <a:t>b</a:t>
            </a:r>
            <a:r>
              <a:rPr lang="en-GB" altLang="en-US" sz="2400"/>
              <a:t>,</a:t>
            </a:r>
            <a:r>
              <a:rPr lang="en-GB" altLang="en-US" sz="2400">
                <a:latin typeface="Symbol" pitchFamily="18" charset="2"/>
              </a:rPr>
              <a:t>g</a:t>
            </a:r>
            <a:r>
              <a:rPr lang="en-US" altLang="en-US" sz="2400">
                <a:sym typeface="Symbol" pitchFamily="18" charset="2"/>
              </a:rPr>
              <a:t>)f</a:t>
            </a:r>
            <a:r>
              <a:rPr lang="en-US" altLang="en-US" sz="2400" baseline="-25000">
                <a:sym typeface="Symbol" pitchFamily="18" charset="2"/>
              </a:rPr>
              <a:t>i</a:t>
            </a:r>
            <a:r>
              <a:rPr lang="en-US" altLang="en-US" sz="2400">
                <a:sym typeface="Symbol" pitchFamily="18" charset="2"/>
              </a:rPr>
              <a:t>(x)dx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2400">
                <a:solidFill>
                  <a:srgbClr val="FF0000"/>
                </a:solidFill>
                <a:sym typeface="Symbol" pitchFamily="18" charset="2"/>
              </a:rPr>
              <a:t>  </a:t>
            </a:r>
            <a:endParaRPr lang="en-GB" altLang="en-US" sz="240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GB" altLang="en-US" sz="2400" baseline="-250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39363" name="Rectangle 35"/>
          <p:cNvSpPr>
            <a:spLocks noChangeArrowheads="1"/>
          </p:cNvSpPr>
          <p:nvPr/>
        </p:nvSpPr>
        <p:spPr bwMode="auto">
          <a:xfrm>
            <a:off x="250825" y="4149725"/>
            <a:ext cx="44561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u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t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GB" altLang="en-US" sz="2400">
                <a:latin typeface="Symbol" pitchFamily="18" charset="2"/>
              </a:rPr>
              <a:t>a</a:t>
            </a:r>
            <a:r>
              <a:rPr lang="en-GB" altLang="en-US" sz="2400" baseline="-25000"/>
              <a:t>i</a:t>
            </a:r>
            <a:r>
              <a:rPr lang="en-GB" altLang="en-US" sz="2400"/>
              <a:t> ~ Normal(0, </a:t>
            </a:r>
            <a:r>
              <a:rPr lang="en-GB" altLang="en-US" sz="2400">
                <a:latin typeface="Symbol" pitchFamily="18" charset="2"/>
              </a:rPr>
              <a:t>s</a:t>
            </a:r>
            <a:r>
              <a:rPr lang="en-GB" altLang="en-US" sz="2400" baseline="30000">
                <a:latin typeface="Symbol" pitchFamily="18" charset="2"/>
              </a:rPr>
              <a:t>2</a:t>
            </a:r>
            <a:r>
              <a:rPr lang="en-GB" altLang="en-US" sz="2400"/>
              <a:t>)  </a:t>
            </a:r>
          </a:p>
        </p:txBody>
      </p:sp>
      <p:sp>
        <p:nvSpPr>
          <p:cNvPr id="739364" name="Rectangle 36"/>
          <p:cNvSpPr>
            <a:spLocks noChangeArrowheads="1"/>
          </p:cNvSpPr>
          <p:nvPr/>
        </p:nvSpPr>
        <p:spPr bwMode="auto">
          <a:xfrm>
            <a:off x="206375" y="4959350"/>
            <a:ext cx="45910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u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t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GB" altLang="en-US" sz="2400" dirty="0"/>
              <a:t>Priors on </a:t>
            </a:r>
            <a:r>
              <a:rPr lang="en-GB" altLang="en-US" sz="2400" dirty="0">
                <a:latin typeface="Symbol" pitchFamily="18" charset="2"/>
              </a:rPr>
              <a:t>s</a:t>
            </a:r>
            <a:r>
              <a:rPr lang="en-GB" altLang="en-US" sz="2400" baseline="30000" dirty="0"/>
              <a:t>2</a:t>
            </a:r>
            <a:r>
              <a:rPr lang="en-GB" altLang="en-US" sz="2400" dirty="0"/>
              <a:t>, </a:t>
            </a:r>
            <a:r>
              <a:rPr lang="en-GB" altLang="en-US" sz="2400" dirty="0">
                <a:latin typeface="Symbol" pitchFamily="18" charset="2"/>
              </a:rPr>
              <a:t>b</a:t>
            </a:r>
            <a:r>
              <a:rPr lang="en-GB" altLang="en-US" sz="2400" dirty="0"/>
              <a:t>, </a:t>
            </a:r>
            <a:r>
              <a:rPr lang="en-GB" altLang="en-US" sz="2400" dirty="0">
                <a:latin typeface="Symbol" pitchFamily="18" charset="2"/>
              </a:rPr>
              <a:t>g</a:t>
            </a:r>
            <a:r>
              <a:rPr lang="en-GB" alt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49707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5" name="Text Box 3"/>
          <p:cNvSpPr txBox="1">
            <a:spLocks noChangeArrowheads="1"/>
          </p:cNvSpPr>
          <p:nvPr/>
        </p:nvSpPr>
        <p:spPr bwMode="auto">
          <a:xfrm>
            <a:off x="296863" y="1797050"/>
            <a:ext cx="27908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>
                <a:solidFill>
                  <a:srgbClr val="FF0000"/>
                </a:solidFill>
              </a:rPr>
              <a:t>Multilevel model for individual data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5921375" y="1981200"/>
            <a:ext cx="252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>
                <a:solidFill>
                  <a:srgbClr val="FF0000"/>
                </a:solidFill>
              </a:rPr>
              <a:t>Ecological model</a:t>
            </a:r>
          </a:p>
        </p:txBody>
      </p:sp>
      <p:sp>
        <p:nvSpPr>
          <p:cNvPr id="740357" name="Rectangle 5"/>
          <p:cNvSpPr>
            <a:spLocks noChangeArrowheads="1"/>
          </p:cNvSpPr>
          <p:nvPr/>
        </p:nvSpPr>
        <p:spPr bwMode="auto">
          <a:xfrm>
            <a:off x="4930775" y="4013200"/>
            <a:ext cx="4095750" cy="2565400"/>
          </a:xfrm>
          <a:prstGeom prst="rect">
            <a:avLst/>
          </a:prstGeom>
          <a:solidFill>
            <a:schemeClr val="bg1"/>
          </a:solidFill>
          <a:ln w="19050">
            <a:solidFill>
              <a:srgbClr val="333333"/>
            </a:solidFill>
            <a:miter lim="800000"/>
            <a:headEnd/>
            <a:tailEnd/>
          </a:ln>
          <a:effectLst>
            <a:outerShdw dist="81320" dir="7719588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740361" name="AutoShape 9"/>
          <p:cNvCxnSpPr>
            <a:cxnSpLocks noChangeShapeType="1"/>
            <a:stCxn id="740369" idx="3"/>
            <a:endCxn id="740362" idx="2"/>
          </p:cNvCxnSpPr>
          <p:nvPr/>
        </p:nvCxnSpPr>
        <p:spPr bwMode="auto">
          <a:xfrm>
            <a:off x="5840413" y="5402263"/>
            <a:ext cx="741362" cy="6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0362" name="Oval 10"/>
          <p:cNvSpPr>
            <a:spLocks noChangeArrowheads="1"/>
          </p:cNvSpPr>
          <p:nvPr/>
        </p:nvSpPr>
        <p:spPr bwMode="auto">
          <a:xfrm>
            <a:off x="6591300" y="5041900"/>
            <a:ext cx="730250" cy="731838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6745288" y="5186363"/>
            <a:ext cx="531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Y</a:t>
            </a:r>
            <a:r>
              <a:rPr lang="en-GB" altLang="en-US" sz="2400" b="1" baseline="-25000"/>
              <a:t>i</a:t>
            </a:r>
            <a:endParaRPr lang="en-GB" altLang="en-US" sz="2400" b="1"/>
          </a:p>
        </p:txBody>
      </p:sp>
      <p:sp>
        <p:nvSpPr>
          <p:cNvPr id="740364" name="Oval 12"/>
          <p:cNvSpPr>
            <a:spLocks noChangeArrowheads="1"/>
          </p:cNvSpPr>
          <p:nvPr/>
        </p:nvSpPr>
        <p:spPr bwMode="auto">
          <a:xfrm>
            <a:off x="5059363" y="3011488"/>
            <a:ext cx="731837" cy="731837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0365" name="Text Box 13"/>
          <p:cNvSpPr txBox="1">
            <a:spLocks noChangeArrowheads="1"/>
          </p:cNvSpPr>
          <p:nvPr/>
        </p:nvSpPr>
        <p:spPr bwMode="auto">
          <a:xfrm>
            <a:off x="5203825" y="3101975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>
                <a:latin typeface="Symbol" pitchFamily="18" charset="2"/>
              </a:rPr>
              <a:t>s</a:t>
            </a:r>
            <a:r>
              <a:rPr lang="en-GB" altLang="en-US" sz="2400" b="1" baseline="30000">
                <a:latin typeface="Times New Roman" pitchFamily="18" charset="0"/>
              </a:rPr>
              <a:t>2</a:t>
            </a:r>
          </a:p>
        </p:txBody>
      </p:sp>
      <p:cxnSp>
        <p:nvCxnSpPr>
          <p:cNvPr id="740366" name="AutoShape 14"/>
          <p:cNvCxnSpPr>
            <a:cxnSpLocks noChangeShapeType="1"/>
            <a:stCxn id="740364" idx="4"/>
            <a:endCxn id="740370" idx="0"/>
          </p:cNvCxnSpPr>
          <p:nvPr/>
        </p:nvCxnSpPr>
        <p:spPr bwMode="auto">
          <a:xfrm>
            <a:off x="5426075" y="3752850"/>
            <a:ext cx="0" cy="4191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0367" name="AutoShape 15"/>
          <p:cNvCxnSpPr>
            <a:cxnSpLocks noChangeShapeType="1"/>
            <a:stCxn id="740368" idx="1"/>
            <a:endCxn id="740362" idx="6"/>
          </p:cNvCxnSpPr>
          <p:nvPr/>
        </p:nvCxnSpPr>
        <p:spPr bwMode="auto">
          <a:xfrm flipH="1">
            <a:off x="7331075" y="5399088"/>
            <a:ext cx="835025" cy="95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0368" name="Rectangle 16"/>
          <p:cNvSpPr>
            <a:spLocks noChangeArrowheads="1"/>
          </p:cNvSpPr>
          <p:nvPr/>
        </p:nvSpPr>
        <p:spPr bwMode="auto">
          <a:xfrm>
            <a:off x="8175625" y="5075238"/>
            <a:ext cx="719138" cy="6477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0369" name="Rectangle 17"/>
          <p:cNvSpPr>
            <a:spLocks noChangeArrowheads="1"/>
          </p:cNvSpPr>
          <p:nvPr/>
        </p:nvSpPr>
        <p:spPr bwMode="auto">
          <a:xfrm>
            <a:off x="5111750" y="5078413"/>
            <a:ext cx="719138" cy="6477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0370" name="Oval 18"/>
          <p:cNvSpPr>
            <a:spLocks noChangeArrowheads="1"/>
          </p:cNvSpPr>
          <p:nvPr/>
        </p:nvSpPr>
        <p:spPr bwMode="auto">
          <a:xfrm>
            <a:off x="5059363" y="4181475"/>
            <a:ext cx="731837" cy="731838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0371" name="Text Box 19"/>
          <p:cNvSpPr txBox="1">
            <a:spLocks noChangeArrowheads="1"/>
          </p:cNvSpPr>
          <p:nvPr/>
        </p:nvSpPr>
        <p:spPr bwMode="auto">
          <a:xfrm>
            <a:off x="5203825" y="4271963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>
                <a:latin typeface="Symbol" pitchFamily="18" charset="2"/>
              </a:rPr>
              <a:t>a</a:t>
            </a:r>
            <a:r>
              <a:rPr lang="en-GB" altLang="en-US" sz="2400" b="1" baseline="-25000"/>
              <a:t>i</a:t>
            </a:r>
          </a:p>
        </p:txBody>
      </p:sp>
      <p:cxnSp>
        <p:nvCxnSpPr>
          <p:cNvPr id="740372" name="AutoShape 20"/>
          <p:cNvCxnSpPr>
            <a:cxnSpLocks noChangeShapeType="1"/>
            <a:stCxn id="740370" idx="6"/>
            <a:endCxn id="740362" idx="1"/>
          </p:cNvCxnSpPr>
          <p:nvPr/>
        </p:nvCxnSpPr>
        <p:spPr bwMode="auto">
          <a:xfrm>
            <a:off x="5800725" y="4548188"/>
            <a:ext cx="896938" cy="5921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0373" name="Oval 21"/>
          <p:cNvSpPr>
            <a:spLocks noChangeArrowheads="1"/>
          </p:cNvSpPr>
          <p:nvPr/>
        </p:nvSpPr>
        <p:spPr bwMode="auto">
          <a:xfrm>
            <a:off x="7072313" y="3011488"/>
            <a:ext cx="731837" cy="731837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7153275" y="3092450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>
                <a:latin typeface="Symbol" pitchFamily="18" charset="2"/>
              </a:rPr>
              <a:t>b</a:t>
            </a:r>
            <a:endParaRPr lang="en-GB" altLang="en-US" sz="2400" b="1" baseline="-25000"/>
          </a:p>
        </p:txBody>
      </p:sp>
      <p:cxnSp>
        <p:nvCxnSpPr>
          <p:cNvPr id="740375" name="AutoShape 23"/>
          <p:cNvCxnSpPr>
            <a:cxnSpLocks noChangeShapeType="1"/>
            <a:stCxn id="740373" idx="4"/>
          </p:cNvCxnSpPr>
          <p:nvPr/>
        </p:nvCxnSpPr>
        <p:spPr bwMode="auto">
          <a:xfrm flipH="1">
            <a:off x="7083425" y="3752850"/>
            <a:ext cx="355600" cy="1328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0376" name="Text Box 24"/>
          <p:cNvSpPr txBox="1">
            <a:spLocks noChangeArrowheads="1"/>
          </p:cNvSpPr>
          <p:nvPr/>
        </p:nvSpPr>
        <p:spPr bwMode="auto">
          <a:xfrm>
            <a:off x="5159375" y="6121400"/>
            <a:ext cx="989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area i</a:t>
            </a:r>
          </a:p>
        </p:txBody>
      </p:sp>
      <p:grpSp>
        <p:nvGrpSpPr>
          <p:cNvPr id="740377" name="Group 25"/>
          <p:cNvGrpSpPr>
            <a:grpSpLocks/>
          </p:cNvGrpSpPr>
          <p:nvPr/>
        </p:nvGrpSpPr>
        <p:grpSpPr bwMode="auto">
          <a:xfrm>
            <a:off x="8310563" y="5175250"/>
            <a:ext cx="512762" cy="457200"/>
            <a:chOff x="2569" y="2779"/>
            <a:chExt cx="323" cy="288"/>
          </a:xfrm>
        </p:grpSpPr>
        <p:sp>
          <p:nvSpPr>
            <p:cNvPr id="740378" name="Text Box 26"/>
            <p:cNvSpPr txBox="1">
              <a:spLocks noChangeArrowheads="1"/>
            </p:cNvSpPr>
            <p:nvPr/>
          </p:nvSpPr>
          <p:spPr bwMode="auto">
            <a:xfrm>
              <a:off x="2569" y="2779"/>
              <a:ext cx="3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GB" altLang="en-US" sz="2400" b="1"/>
                <a:t>X</a:t>
              </a:r>
              <a:r>
                <a:rPr lang="en-GB" altLang="en-US" sz="2400" b="1" baseline="-25000"/>
                <a:t>i</a:t>
              </a:r>
            </a:p>
          </p:txBody>
        </p:sp>
        <p:sp>
          <p:nvSpPr>
            <p:cNvPr id="740379" name="Line 27"/>
            <p:cNvSpPr>
              <a:spLocks noChangeShapeType="1"/>
            </p:cNvSpPr>
            <p:nvPr/>
          </p:nvSpPr>
          <p:spPr bwMode="auto">
            <a:xfrm>
              <a:off x="2625" y="2812"/>
              <a:ext cx="1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cxnSp>
        <p:nvCxnSpPr>
          <p:cNvPr id="740380" name="AutoShape 28"/>
          <p:cNvCxnSpPr>
            <a:cxnSpLocks noChangeShapeType="1"/>
            <a:stCxn id="740381" idx="1"/>
            <a:endCxn id="740362" idx="5"/>
          </p:cNvCxnSpPr>
          <p:nvPr/>
        </p:nvCxnSpPr>
        <p:spPr bwMode="auto">
          <a:xfrm flipH="1" flipV="1">
            <a:off x="7215188" y="5675313"/>
            <a:ext cx="949325" cy="488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0381" name="Rectangle 29"/>
          <p:cNvSpPr>
            <a:spLocks noChangeArrowheads="1"/>
          </p:cNvSpPr>
          <p:nvPr/>
        </p:nvSpPr>
        <p:spPr bwMode="auto">
          <a:xfrm>
            <a:off x="8174038" y="5840413"/>
            <a:ext cx="719137" cy="6477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0382" name="Oval 30"/>
          <p:cNvSpPr>
            <a:spLocks noChangeArrowheads="1"/>
          </p:cNvSpPr>
          <p:nvPr/>
        </p:nvSpPr>
        <p:spPr bwMode="auto">
          <a:xfrm>
            <a:off x="7937500" y="2987675"/>
            <a:ext cx="731838" cy="731838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0383" name="Text Box 31"/>
          <p:cNvSpPr txBox="1">
            <a:spLocks noChangeArrowheads="1"/>
          </p:cNvSpPr>
          <p:nvPr/>
        </p:nvSpPr>
        <p:spPr bwMode="auto">
          <a:xfrm>
            <a:off x="8026400" y="3067050"/>
            <a:ext cx="652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>
                <a:latin typeface="Symbol" pitchFamily="18" charset="2"/>
              </a:rPr>
              <a:t>g</a:t>
            </a:r>
            <a:endParaRPr lang="en-GB" altLang="en-US" sz="2400" b="1" baseline="-25000"/>
          </a:p>
        </p:txBody>
      </p:sp>
      <p:cxnSp>
        <p:nvCxnSpPr>
          <p:cNvPr id="740384" name="AutoShape 32"/>
          <p:cNvCxnSpPr>
            <a:cxnSpLocks noChangeShapeType="1"/>
            <a:stCxn id="740382" idx="4"/>
            <a:endCxn id="740362" idx="7"/>
          </p:cNvCxnSpPr>
          <p:nvPr/>
        </p:nvCxnSpPr>
        <p:spPr bwMode="auto">
          <a:xfrm flipH="1">
            <a:off x="7215188" y="3729038"/>
            <a:ext cx="1089025" cy="14112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0385" name="Text Box 33"/>
          <p:cNvSpPr txBox="1">
            <a:spLocks noChangeArrowheads="1"/>
          </p:cNvSpPr>
          <p:nvPr/>
        </p:nvSpPr>
        <p:spPr bwMode="auto">
          <a:xfrm>
            <a:off x="5283200" y="5165725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Z</a:t>
            </a:r>
            <a:r>
              <a:rPr lang="en-GB" altLang="en-US" sz="2400" b="1" baseline="-25000"/>
              <a:t>i</a:t>
            </a:r>
          </a:p>
        </p:txBody>
      </p:sp>
      <p:sp>
        <p:nvSpPr>
          <p:cNvPr id="740386" name="Text Box 34"/>
          <p:cNvSpPr txBox="1">
            <a:spLocks noChangeArrowheads="1"/>
          </p:cNvSpPr>
          <p:nvPr/>
        </p:nvSpPr>
        <p:spPr bwMode="auto">
          <a:xfrm>
            <a:off x="8345488" y="5927725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N</a:t>
            </a:r>
            <a:r>
              <a:rPr lang="en-GB" altLang="en-US" sz="2400" b="1" baseline="-25000"/>
              <a:t>i</a:t>
            </a:r>
          </a:p>
        </p:txBody>
      </p:sp>
      <p:sp>
        <p:nvSpPr>
          <p:cNvPr id="740387" name="Rectangle 35"/>
          <p:cNvSpPr>
            <a:spLocks noChangeArrowheads="1"/>
          </p:cNvSpPr>
          <p:nvPr/>
        </p:nvSpPr>
        <p:spPr bwMode="auto">
          <a:xfrm>
            <a:off x="206375" y="4013200"/>
            <a:ext cx="3870325" cy="2565400"/>
          </a:xfrm>
          <a:prstGeom prst="rect">
            <a:avLst/>
          </a:prstGeom>
          <a:solidFill>
            <a:schemeClr val="bg1"/>
          </a:solidFill>
          <a:ln w="19050">
            <a:solidFill>
              <a:srgbClr val="333333"/>
            </a:solidFill>
            <a:miter lim="800000"/>
            <a:headEnd/>
            <a:tailEnd/>
          </a:ln>
          <a:effectLst>
            <a:outerShdw dist="81320" dir="7719588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740388" name="Rectangle 36"/>
          <p:cNvSpPr>
            <a:spLocks noChangeArrowheads="1"/>
          </p:cNvSpPr>
          <p:nvPr/>
        </p:nvSpPr>
        <p:spPr bwMode="auto">
          <a:xfrm>
            <a:off x="341313" y="4283075"/>
            <a:ext cx="2295525" cy="2070100"/>
          </a:xfrm>
          <a:prstGeom prst="rect">
            <a:avLst/>
          </a:prstGeom>
          <a:solidFill>
            <a:schemeClr val="bg1"/>
          </a:solidFill>
          <a:ln w="19050">
            <a:solidFill>
              <a:srgbClr val="333333"/>
            </a:solidFill>
            <a:miter lim="800000"/>
            <a:headEnd/>
            <a:tailEnd/>
          </a:ln>
          <a:effectLst>
            <a:outerShdw dist="81320" dir="7719588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740389" name="Oval 37"/>
          <p:cNvSpPr>
            <a:spLocks noChangeArrowheads="1"/>
          </p:cNvSpPr>
          <p:nvPr/>
        </p:nvSpPr>
        <p:spPr bwMode="auto">
          <a:xfrm>
            <a:off x="1233488" y="2978150"/>
            <a:ext cx="731837" cy="731838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0390" name="Text Box 38"/>
          <p:cNvSpPr txBox="1">
            <a:spLocks noChangeArrowheads="1"/>
          </p:cNvSpPr>
          <p:nvPr/>
        </p:nvSpPr>
        <p:spPr bwMode="auto">
          <a:xfrm>
            <a:off x="1322388" y="3057525"/>
            <a:ext cx="652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>
                <a:latin typeface="Symbol" pitchFamily="18" charset="2"/>
              </a:rPr>
              <a:t>b</a:t>
            </a:r>
            <a:endParaRPr lang="en-GB" altLang="en-US" sz="2400" b="1" baseline="-25000"/>
          </a:p>
        </p:txBody>
      </p:sp>
      <p:cxnSp>
        <p:nvCxnSpPr>
          <p:cNvPr id="740391" name="AutoShape 39"/>
          <p:cNvCxnSpPr>
            <a:cxnSpLocks noChangeShapeType="1"/>
            <a:stCxn id="740389" idx="4"/>
          </p:cNvCxnSpPr>
          <p:nvPr/>
        </p:nvCxnSpPr>
        <p:spPr bwMode="auto">
          <a:xfrm>
            <a:off x="1600200" y="3719513"/>
            <a:ext cx="309563" cy="1374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0392" name="AutoShape 40"/>
          <p:cNvCxnSpPr>
            <a:cxnSpLocks noChangeShapeType="1"/>
            <a:stCxn id="740400" idx="1"/>
            <a:endCxn id="740393" idx="6"/>
          </p:cNvCxnSpPr>
          <p:nvPr/>
        </p:nvCxnSpPr>
        <p:spPr bwMode="auto">
          <a:xfrm flipH="1">
            <a:off x="2368550" y="5445125"/>
            <a:ext cx="836613" cy="6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0393" name="Oval 41"/>
          <p:cNvSpPr>
            <a:spLocks noChangeArrowheads="1"/>
          </p:cNvSpPr>
          <p:nvPr/>
        </p:nvSpPr>
        <p:spPr bwMode="auto">
          <a:xfrm>
            <a:off x="1628775" y="5084763"/>
            <a:ext cx="730250" cy="731837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0394" name="Text Box 42"/>
          <p:cNvSpPr txBox="1">
            <a:spLocks noChangeArrowheads="1"/>
          </p:cNvSpPr>
          <p:nvPr/>
        </p:nvSpPr>
        <p:spPr bwMode="auto">
          <a:xfrm>
            <a:off x="1792288" y="5178425"/>
            <a:ext cx="531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y</a:t>
            </a:r>
            <a:r>
              <a:rPr lang="en-GB" altLang="en-US" sz="2400" b="1" baseline="-25000"/>
              <a:t>ij</a:t>
            </a:r>
            <a:endParaRPr lang="en-GB" altLang="en-US" sz="2400" b="1"/>
          </a:p>
        </p:txBody>
      </p:sp>
      <p:sp>
        <p:nvSpPr>
          <p:cNvPr id="740395" name="Oval 43"/>
          <p:cNvSpPr>
            <a:spLocks noChangeArrowheads="1"/>
          </p:cNvSpPr>
          <p:nvPr/>
        </p:nvSpPr>
        <p:spPr bwMode="auto">
          <a:xfrm>
            <a:off x="3168650" y="2978150"/>
            <a:ext cx="731838" cy="731838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0396" name="Text Box 44"/>
          <p:cNvSpPr txBox="1">
            <a:spLocks noChangeArrowheads="1"/>
          </p:cNvSpPr>
          <p:nvPr/>
        </p:nvSpPr>
        <p:spPr bwMode="auto">
          <a:xfrm>
            <a:off x="3313113" y="3068638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>
                <a:latin typeface="Symbol" pitchFamily="18" charset="2"/>
              </a:rPr>
              <a:t>s</a:t>
            </a:r>
            <a:r>
              <a:rPr lang="en-GB" altLang="en-US" sz="2400" b="1" baseline="30000">
                <a:latin typeface="Times New Roman" pitchFamily="18" charset="0"/>
              </a:rPr>
              <a:t>2</a:t>
            </a:r>
          </a:p>
        </p:txBody>
      </p:sp>
      <p:cxnSp>
        <p:nvCxnSpPr>
          <p:cNvPr id="740397" name="AutoShape 45"/>
          <p:cNvCxnSpPr>
            <a:cxnSpLocks noChangeShapeType="1"/>
            <a:stCxn id="740395" idx="4"/>
            <a:endCxn id="740401" idx="0"/>
          </p:cNvCxnSpPr>
          <p:nvPr/>
        </p:nvCxnSpPr>
        <p:spPr bwMode="auto">
          <a:xfrm>
            <a:off x="3535363" y="3719513"/>
            <a:ext cx="0" cy="4651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0398" name="AutoShape 46"/>
          <p:cNvCxnSpPr>
            <a:cxnSpLocks noChangeShapeType="1"/>
            <a:stCxn id="740399" idx="3"/>
            <a:endCxn id="740393" idx="2"/>
          </p:cNvCxnSpPr>
          <p:nvPr/>
        </p:nvCxnSpPr>
        <p:spPr bwMode="auto">
          <a:xfrm>
            <a:off x="1154113" y="5445125"/>
            <a:ext cx="465137" cy="6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0399" name="Rectangle 47"/>
          <p:cNvSpPr>
            <a:spLocks noChangeArrowheads="1"/>
          </p:cNvSpPr>
          <p:nvPr/>
        </p:nvSpPr>
        <p:spPr bwMode="auto">
          <a:xfrm>
            <a:off x="425450" y="5121275"/>
            <a:ext cx="719138" cy="6477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0400" name="Rectangle 48"/>
          <p:cNvSpPr>
            <a:spLocks noChangeArrowheads="1"/>
          </p:cNvSpPr>
          <p:nvPr/>
        </p:nvSpPr>
        <p:spPr bwMode="auto">
          <a:xfrm>
            <a:off x="3214688" y="5121275"/>
            <a:ext cx="719137" cy="6477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0401" name="Oval 49"/>
          <p:cNvSpPr>
            <a:spLocks noChangeArrowheads="1"/>
          </p:cNvSpPr>
          <p:nvPr/>
        </p:nvSpPr>
        <p:spPr bwMode="auto">
          <a:xfrm>
            <a:off x="3168650" y="4194175"/>
            <a:ext cx="731838" cy="731838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0402" name="Text Box 50"/>
          <p:cNvSpPr txBox="1">
            <a:spLocks noChangeArrowheads="1"/>
          </p:cNvSpPr>
          <p:nvPr/>
        </p:nvSpPr>
        <p:spPr bwMode="auto">
          <a:xfrm>
            <a:off x="3313113" y="4284663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>
                <a:latin typeface="Symbol" pitchFamily="18" charset="2"/>
              </a:rPr>
              <a:t>a</a:t>
            </a:r>
            <a:r>
              <a:rPr lang="en-GB" altLang="en-US" sz="2400" b="1" baseline="-25000"/>
              <a:t>i</a:t>
            </a:r>
          </a:p>
        </p:txBody>
      </p:sp>
      <p:cxnSp>
        <p:nvCxnSpPr>
          <p:cNvPr id="740403" name="AutoShape 51"/>
          <p:cNvCxnSpPr>
            <a:cxnSpLocks noChangeShapeType="1"/>
            <a:stCxn id="740401" idx="2"/>
            <a:endCxn id="740393" idx="7"/>
          </p:cNvCxnSpPr>
          <p:nvPr/>
        </p:nvCxnSpPr>
        <p:spPr bwMode="auto">
          <a:xfrm flipH="1">
            <a:off x="2252663" y="4560888"/>
            <a:ext cx="906462" cy="622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0404" name="Oval 52"/>
          <p:cNvSpPr>
            <a:spLocks noChangeArrowheads="1"/>
          </p:cNvSpPr>
          <p:nvPr/>
        </p:nvSpPr>
        <p:spPr bwMode="auto">
          <a:xfrm>
            <a:off x="2163763" y="2978150"/>
            <a:ext cx="731837" cy="731838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0405" name="Text Box 53"/>
          <p:cNvSpPr txBox="1">
            <a:spLocks noChangeArrowheads="1"/>
          </p:cNvSpPr>
          <p:nvPr/>
        </p:nvSpPr>
        <p:spPr bwMode="auto">
          <a:xfrm>
            <a:off x="2244725" y="3059113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>
                <a:latin typeface="Symbol" pitchFamily="18" charset="2"/>
              </a:rPr>
              <a:t>g</a:t>
            </a:r>
            <a:endParaRPr lang="en-GB" altLang="en-US" sz="2400" b="1" baseline="-25000"/>
          </a:p>
        </p:txBody>
      </p:sp>
      <p:cxnSp>
        <p:nvCxnSpPr>
          <p:cNvPr id="740406" name="AutoShape 54"/>
          <p:cNvCxnSpPr>
            <a:cxnSpLocks noChangeShapeType="1"/>
            <a:stCxn id="740404" idx="4"/>
          </p:cNvCxnSpPr>
          <p:nvPr/>
        </p:nvCxnSpPr>
        <p:spPr bwMode="auto">
          <a:xfrm flipH="1">
            <a:off x="2133600" y="3719513"/>
            <a:ext cx="396875" cy="1398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0407" name="Text Box 55"/>
          <p:cNvSpPr txBox="1">
            <a:spLocks noChangeArrowheads="1"/>
          </p:cNvSpPr>
          <p:nvPr/>
        </p:nvSpPr>
        <p:spPr bwMode="auto">
          <a:xfrm>
            <a:off x="3043238" y="6121400"/>
            <a:ext cx="989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area i</a:t>
            </a:r>
          </a:p>
        </p:txBody>
      </p:sp>
      <p:sp>
        <p:nvSpPr>
          <p:cNvPr id="740408" name="Text Box 56"/>
          <p:cNvSpPr txBox="1">
            <a:spLocks noChangeArrowheads="1"/>
          </p:cNvSpPr>
          <p:nvPr/>
        </p:nvSpPr>
        <p:spPr bwMode="auto">
          <a:xfrm>
            <a:off x="1196975" y="5895975"/>
            <a:ext cx="1485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person j</a:t>
            </a:r>
          </a:p>
        </p:txBody>
      </p:sp>
      <p:sp>
        <p:nvSpPr>
          <p:cNvPr id="740412" name="Text Box 60"/>
          <p:cNvSpPr txBox="1">
            <a:spLocks noChangeArrowheads="1"/>
          </p:cNvSpPr>
          <p:nvPr/>
        </p:nvSpPr>
        <p:spPr bwMode="auto">
          <a:xfrm>
            <a:off x="569913" y="5159375"/>
            <a:ext cx="627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x</a:t>
            </a:r>
            <a:r>
              <a:rPr lang="en-GB" altLang="en-US" sz="2400" b="1" baseline="-25000"/>
              <a:t>ij</a:t>
            </a:r>
          </a:p>
        </p:txBody>
      </p:sp>
      <p:sp>
        <p:nvSpPr>
          <p:cNvPr id="740413" name="Text Box 61"/>
          <p:cNvSpPr txBox="1">
            <a:spLocks noChangeArrowheads="1"/>
          </p:cNvSpPr>
          <p:nvPr/>
        </p:nvSpPr>
        <p:spPr bwMode="auto">
          <a:xfrm>
            <a:off x="3395663" y="5208588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Z</a:t>
            </a:r>
            <a:r>
              <a:rPr lang="en-GB" altLang="en-US" sz="2400" b="1" baseline="-25000"/>
              <a:t>i</a:t>
            </a:r>
          </a:p>
        </p:txBody>
      </p:sp>
      <p:sp>
        <p:nvSpPr>
          <p:cNvPr id="740414" name="AutoShape 62"/>
          <p:cNvSpPr>
            <a:spLocks noChangeArrowheads="1"/>
          </p:cNvSpPr>
          <p:nvPr/>
        </p:nvSpPr>
        <p:spPr bwMode="auto">
          <a:xfrm>
            <a:off x="3357563" y="4554538"/>
            <a:ext cx="1077912" cy="8096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0415" name="AutoShape 63"/>
          <p:cNvSpPr>
            <a:spLocks noChangeArrowheads="1"/>
          </p:cNvSpPr>
          <p:nvPr/>
        </p:nvSpPr>
        <p:spPr bwMode="auto">
          <a:xfrm rot="10800000">
            <a:off x="4527550" y="4554538"/>
            <a:ext cx="1035050" cy="8096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" y="260648"/>
            <a:ext cx="8229600" cy="1143000"/>
          </a:xfrm>
        </p:spPr>
        <p:txBody>
          <a:bodyPr/>
          <a:lstStyle/>
          <a:p>
            <a:r>
              <a:rPr lang="en-GB" altLang="en-US" dirty="0"/>
              <a:t>Combining individual and 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aggregate </a:t>
            </a:r>
            <a:r>
              <a:rPr lang="en-GB" altLang="en-US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5548407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" y="260648"/>
            <a:ext cx="8229600" cy="1143000"/>
          </a:xfrm>
        </p:spPr>
        <p:txBody>
          <a:bodyPr/>
          <a:lstStyle/>
          <a:p>
            <a:r>
              <a:rPr lang="en-GB" altLang="en-US" dirty="0"/>
              <a:t>Combining individual and 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aggregate </a:t>
            </a:r>
            <a:r>
              <a:rPr lang="en-GB" altLang="en-US" dirty="0"/>
              <a:t>data</a:t>
            </a:r>
          </a:p>
        </p:txBody>
      </p:sp>
      <p:sp>
        <p:nvSpPr>
          <p:cNvPr id="741379" name="Text Box 3"/>
          <p:cNvSpPr txBox="1">
            <a:spLocks noChangeArrowheads="1"/>
          </p:cNvSpPr>
          <p:nvPr/>
        </p:nvSpPr>
        <p:spPr bwMode="auto">
          <a:xfrm>
            <a:off x="-134938" y="2033588"/>
            <a:ext cx="3492501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FF0000"/>
                </a:solidFill>
                <a:latin typeface="+mn-lt"/>
              </a:rPr>
              <a:t>Hierarchical Related Regression </a:t>
            </a:r>
          </a:p>
          <a:p>
            <a:pPr>
              <a:lnSpc>
                <a:spcPct val="100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FF0000"/>
                </a:solidFill>
                <a:latin typeface="+mn-lt"/>
              </a:rPr>
              <a:t>(HRR) model</a:t>
            </a:r>
          </a:p>
        </p:txBody>
      </p:sp>
      <p:sp>
        <p:nvSpPr>
          <p:cNvPr id="741380" name="Rectangle 4"/>
          <p:cNvSpPr>
            <a:spLocks noChangeArrowheads="1"/>
          </p:cNvSpPr>
          <p:nvPr/>
        </p:nvSpPr>
        <p:spPr bwMode="auto">
          <a:xfrm>
            <a:off x="1016000" y="3971925"/>
            <a:ext cx="7245350" cy="2700338"/>
          </a:xfrm>
          <a:prstGeom prst="rect">
            <a:avLst/>
          </a:prstGeom>
          <a:solidFill>
            <a:schemeClr val="bg1"/>
          </a:solidFill>
          <a:ln w="19050">
            <a:solidFill>
              <a:srgbClr val="333333"/>
            </a:solidFill>
            <a:miter lim="800000"/>
            <a:headEnd/>
            <a:tailEnd/>
          </a:ln>
          <a:effectLst>
            <a:outerShdw dist="107763" dir="81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741381" name="Rectangle 5"/>
          <p:cNvSpPr>
            <a:spLocks noChangeArrowheads="1"/>
          </p:cNvSpPr>
          <p:nvPr/>
        </p:nvSpPr>
        <p:spPr bwMode="auto">
          <a:xfrm>
            <a:off x="1195388" y="4376738"/>
            <a:ext cx="2474912" cy="2070100"/>
          </a:xfrm>
          <a:prstGeom prst="rect">
            <a:avLst/>
          </a:prstGeom>
          <a:solidFill>
            <a:schemeClr val="bg1"/>
          </a:solidFill>
          <a:ln w="19050">
            <a:solidFill>
              <a:srgbClr val="333333"/>
            </a:solidFill>
            <a:miter lim="800000"/>
            <a:headEnd/>
            <a:tailEnd/>
          </a:ln>
          <a:effectLst>
            <a:outerShdw dist="125724" dir="81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741382" name="Oval 6"/>
          <p:cNvSpPr>
            <a:spLocks noChangeArrowheads="1"/>
          </p:cNvSpPr>
          <p:nvPr/>
        </p:nvSpPr>
        <p:spPr bwMode="auto">
          <a:xfrm>
            <a:off x="3846513" y="1589088"/>
            <a:ext cx="731837" cy="731837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1383" name="Text Box 7"/>
          <p:cNvSpPr txBox="1">
            <a:spLocks noChangeArrowheads="1"/>
          </p:cNvSpPr>
          <p:nvPr/>
        </p:nvSpPr>
        <p:spPr bwMode="auto">
          <a:xfrm>
            <a:off x="3925888" y="1668463"/>
            <a:ext cx="652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>
                <a:latin typeface="Symbol" pitchFamily="18" charset="2"/>
              </a:rPr>
              <a:t>b</a:t>
            </a:r>
            <a:endParaRPr lang="en-GB" altLang="en-US" sz="2400" b="1" baseline="-25000"/>
          </a:p>
        </p:txBody>
      </p:sp>
      <p:cxnSp>
        <p:nvCxnSpPr>
          <p:cNvPr id="741384" name="AutoShape 8"/>
          <p:cNvCxnSpPr>
            <a:cxnSpLocks noChangeShapeType="1"/>
            <a:stCxn id="741389" idx="1"/>
            <a:endCxn id="741385" idx="6"/>
          </p:cNvCxnSpPr>
          <p:nvPr/>
        </p:nvCxnSpPr>
        <p:spPr bwMode="auto">
          <a:xfrm flipH="1">
            <a:off x="6518275" y="5429250"/>
            <a:ext cx="836613" cy="3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1385" name="Oval 9"/>
          <p:cNvSpPr>
            <a:spLocks noChangeArrowheads="1"/>
          </p:cNvSpPr>
          <p:nvPr/>
        </p:nvSpPr>
        <p:spPr bwMode="auto">
          <a:xfrm>
            <a:off x="5778500" y="5065713"/>
            <a:ext cx="730250" cy="731837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1386" name="Oval 10"/>
          <p:cNvSpPr>
            <a:spLocks noChangeArrowheads="1"/>
          </p:cNvSpPr>
          <p:nvPr/>
        </p:nvSpPr>
        <p:spPr bwMode="auto">
          <a:xfrm>
            <a:off x="5491163" y="1581150"/>
            <a:ext cx="731837" cy="731838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1387" name="Text Box 11"/>
          <p:cNvSpPr txBox="1">
            <a:spLocks noChangeArrowheads="1"/>
          </p:cNvSpPr>
          <p:nvPr/>
        </p:nvSpPr>
        <p:spPr bwMode="auto">
          <a:xfrm>
            <a:off x="5626100" y="1671638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>
                <a:latin typeface="Symbol" pitchFamily="18" charset="2"/>
              </a:rPr>
              <a:t>s</a:t>
            </a:r>
            <a:r>
              <a:rPr lang="en-GB" altLang="en-US" sz="2400" b="1" baseline="30000">
                <a:latin typeface="Times New Roman" pitchFamily="18" charset="0"/>
              </a:rPr>
              <a:t>2</a:t>
            </a:r>
          </a:p>
        </p:txBody>
      </p:sp>
      <p:cxnSp>
        <p:nvCxnSpPr>
          <p:cNvPr id="741388" name="AutoShape 12"/>
          <p:cNvCxnSpPr>
            <a:cxnSpLocks noChangeShapeType="1"/>
            <a:stCxn id="741386" idx="4"/>
            <a:endCxn id="741390" idx="0"/>
          </p:cNvCxnSpPr>
          <p:nvPr/>
        </p:nvCxnSpPr>
        <p:spPr bwMode="auto">
          <a:xfrm flipH="1">
            <a:off x="4622800" y="2322513"/>
            <a:ext cx="1235075" cy="1851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1389" name="Rectangle 13"/>
          <p:cNvSpPr>
            <a:spLocks noChangeArrowheads="1"/>
          </p:cNvSpPr>
          <p:nvPr/>
        </p:nvSpPr>
        <p:spPr bwMode="auto">
          <a:xfrm>
            <a:off x="7364413" y="5105400"/>
            <a:ext cx="719137" cy="6477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1390" name="Oval 14"/>
          <p:cNvSpPr>
            <a:spLocks noChangeArrowheads="1"/>
          </p:cNvSpPr>
          <p:nvPr/>
        </p:nvSpPr>
        <p:spPr bwMode="auto">
          <a:xfrm>
            <a:off x="4256088" y="4183063"/>
            <a:ext cx="731837" cy="731837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1391" name="Text Box 15"/>
          <p:cNvSpPr txBox="1">
            <a:spLocks noChangeArrowheads="1"/>
          </p:cNvSpPr>
          <p:nvPr/>
        </p:nvSpPr>
        <p:spPr bwMode="auto">
          <a:xfrm>
            <a:off x="4391025" y="4273550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>
                <a:latin typeface="Symbol" pitchFamily="18" charset="2"/>
              </a:rPr>
              <a:t>a</a:t>
            </a:r>
            <a:r>
              <a:rPr lang="en-GB" altLang="en-US" sz="2400" b="1" baseline="-25000"/>
              <a:t>i</a:t>
            </a:r>
          </a:p>
        </p:txBody>
      </p:sp>
      <p:cxnSp>
        <p:nvCxnSpPr>
          <p:cNvPr id="741392" name="AutoShape 16"/>
          <p:cNvCxnSpPr>
            <a:cxnSpLocks noChangeShapeType="1"/>
            <a:stCxn id="741390" idx="6"/>
            <a:endCxn id="741385" idx="1"/>
          </p:cNvCxnSpPr>
          <p:nvPr/>
        </p:nvCxnSpPr>
        <p:spPr bwMode="auto">
          <a:xfrm>
            <a:off x="4997450" y="4549775"/>
            <a:ext cx="887413" cy="614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1393" name="Oval 17"/>
          <p:cNvSpPr>
            <a:spLocks noChangeArrowheads="1"/>
          </p:cNvSpPr>
          <p:nvPr/>
        </p:nvSpPr>
        <p:spPr bwMode="auto">
          <a:xfrm>
            <a:off x="4664075" y="1589088"/>
            <a:ext cx="731838" cy="731837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1394" name="Text Box 18"/>
          <p:cNvSpPr txBox="1">
            <a:spLocks noChangeArrowheads="1"/>
          </p:cNvSpPr>
          <p:nvPr/>
        </p:nvSpPr>
        <p:spPr bwMode="auto">
          <a:xfrm>
            <a:off x="4735513" y="1670050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>
                <a:latin typeface="Symbol" pitchFamily="18" charset="2"/>
              </a:rPr>
              <a:t>g</a:t>
            </a:r>
            <a:endParaRPr lang="en-GB" altLang="en-US" sz="2400" b="1" baseline="-25000"/>
          </a:p>
        </p:txBody>
      </p:sp>
      <p:sp>
        <p:nvSpPr>
          <p:cNvPr id="741395" name="Text Box 19"/>
          <p:cNvSpPr txBox="1">
            <a:spLocks noChangeArrowheads="1"/>
          </p:cNvSpPr>
          <p:nvPr/>
        </p:nvSpPr>
        <p:spPr bwMode="auto">
          <a:xfrm>
            <a:off x="4346575" y="6257925"/>
            <a:ext cx="989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area i</a:t>
            </a:r>
          </a:p>
        </p:txBody>
      </p:sp>
      <p:cxnSp>
        <p:nvCxnSpPr>
          <p:cNvPr id="741396" name="AutoShape 20"/>
          <p:cNvCxnSpPr>
            <a:cxnSpLocks noChangeShapeType="1"/>
            <a:stCxn id="741397" idx="1"/>
            <a:endCxn id="741385" idx="5"/>
          </p:cNvCxnSpPr>
          <p:nvPr/>
        </p:nvCxnSpPr>
        <p:spPr bwMode="auto">
          <a:xfrm flipH="1" flipV="1">
            <a:off x="6402388" y="5699125"/>
            <a:ext cx="949325" cy="5127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1397" name="Rectangle 21"/>
          <p:cNvSpPr>
            <a:spLocks noChangeArrowheads="1"/>
          </p:cNvSpPr>
          <p:nvPr/>
        </p:nvSpPr>
        <p:spPr bwMode="auto">
          <a:xfrm>
            <a:off x="7361238" y="5888038"/>
            <a:ext cx="719137" cy="6477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741398" name="AutoShape 22"/>
          <p:cNvCxnSpPr>
            <a:cxnSpLocks noChangeShapeType="1"/>
            <a:stCxn id="741402" idx="1"/>
            <a:endCxn id="741399" idx="6"/>
          </p:cNvCxnSpPr>
          <p:nvPr/>
        </p:nvCxnSpPr>
        <p:spPr bwMode="auto">
          <a:xfrm flipH="1">
            <a:off x="3455988" y="5443538"/>
            <a:ext cx="836612" cy="95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1399" name="Oval 23"/>
          <p:cNvSpPr>
            <a:spLocks noChangeArrowheads="1"/>
          </p:cNvSpPr>
          <p:nvPr/>
        </p:nvSpPr>
        <p:spPr bwMode="auto">
          <a:xfrm>
            <a:off x="2716213" y="5086350"/>
            <a:ext cx="730250" cy="731838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741400" name="AutoShape 24"/>
          <p:cNvCxnSpPr>
            <a:cxnSpLocks noChangeShapeType="1"/>
            <a:stCxn id="741401" idx="3"/>
            <a:endCxn id="741399" idx="2"/>
          </p:cNvCxnSpPr>
          <p:nvPr/>
        </p:nvCxnSpPr>
        <p:spPr bwMode="auto">
          <a:xfrm>
            <a:off x="2060575" y="5443538"/>
            <a:ext cx="646113" cy="95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1401" name="Rectangle 25"/>
          <p:cNvSpPr>
            <a:spLocks noChangeArrowheads="1"/>
          </p:cNvSpPr>
          <p:nvPr/>
        </p:nvSpPr>
        <p:spPr bwMode="auto">
          <a:xfrm>
            <a:off x="1331913" y="5119688"/>
            <a:ext cx="719137" cy="6477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1402" name="Rectangle 26"/>
          <p:cNvSpPr>
            <a:spLocks noChangeArrowheads="1"/>
          </p:cNvSpPr>
          <p:nvPr/>
        </p:nvSpPr>
        <p:spPr bwMode="auto">
          <a:xfrm>
            <a:off x="4302125" y="5119688"/>
            <a:ext cx="719138" cy="647700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741403" name="AutoShape 27"/>
          <p:cNvCxnSpPr>
            <a:cxnSpLocks noChangeShapeType="1"/>
            <a:stCxn id="741390" idx="2"/>
            <a:endCxn id="741399" idx="7"/>
          </p:cNvCxnSpPr>
          <p:nvPr/>
        </p:nvCxnSpPr>
        <p:spPr bwMode="auto">
          <a:xfrm flipH="1">
            <a:off x="3340100" y="4549775"/>
            <a:ext cx="906463" cy="635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1404" name="Text Box 28"/>
          <p:cNvSpPr txBox="1">
            <a:spLocks noChangeArrowheads="1"/>
          </p:cNvSpPr>
          <p:nvPr/>
        </p:nvSpPr>
        <p:spPr bwMode="auto">
          <a:xfrm>
            <a:off x="2185988" y="5953125"/>
            <a:ext cx="157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person j</a:t>
            </a:r>
          </a:p>
        </p:txBody>
      </p:sp>
      <p:cxnSp>
        <p:nvCxnSpPr>
          <p:cNvPr id="741405" name="AutoShape 29"/>
          <p:cNvCxnSpPr>
            <a:cxnSpLocks noChangeShapeType="1"/>
            <a:stCxn id="741402" idx="3"/>
            <a:endCxn id="741385" idx="2"/>
          </p:cNvCxnSpPr>
          <p:nvPr/>
        </p:nvCxnSpPr>
        <p:spPr bwMode="auto">
          <a:xfrm flipV="1">
            <a:off x="5030788" y="5432425"/>
            <a:ext cx="738187" cy="111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1409" name="AutoShape 33"/>
          <p:cNvCxnSpPr>
            <a:cxnSpLocks noChangeShapeType="1"/>
            <a:stCxn id="741393" idx="3"/>
          </p:cNvCxnSpPr>
          <p:nvPr/>
        </p:nvCxnSpPr>
        <p:spPr bwMode="auto">
          <a:xfrm flipH="1">
            <a:off x="3233738" y="2222500"/>
            <a:ext cx="1538287" cy="2860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1412" name="AutoShape 36"/>
          <p:cNvCxnSpPr>
            <a:cxnSpLocks noChangeShapeType="1"/>
            <a:stCxn id="741382" idx="5"/>
          </p:cNvCxnSpPr>
          <p:nvPr/>
        </p:nvCxnSpPr>
        <p:spPr bwMode="auto">
          <a:xfrm>
            <a:off x="4470400" y="2222500"/>
            <a:ext cx="1462088" cy="28432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1414" name="Text Box 38"/>
          <p:cNvSpPr txBox="1">
            <a:spLocks noChangeArrowheads="1"/>
          </p:cNvSpPr>
          <p:nvPr/>
        </p:nvSpPr>
        <p:spPr bwMode="auto">
          <a:xfrm>
            <a:off x="1466850" y="5160963"/>
            <a:ext cx="58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x</a:t>
            </a:r>
            <a:r>
              <a:rPr lang="en-GB" altLang="en-US" sz="2400" b="1" baseline="-25000"/>
              <a:t>ij</a:t>
            </a:r>
          </a:p>
        </p:txBody>
      </p:sp>
      <p:sp>
        <p:nvSpPr>
          <p:cNvPr id="741415" name="Text Box 39"/>
          <p:cNvSpPr txBox="1">
            <a:spLocks noChangeArrowheads="1"/>
          </p:cNvSpPr>
          <p:nvPr/>
        </p:nvSpPr>
        <p:spPr bwMode="auto">
          <a:xfrm>
            <a:off x="5932488" y="5213350"/>
            <a:ext cx="531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Y</a:t>
            </a:r>
            <a:r>
              <a:rPr lang="en-GB" altLang="en-US" sz="2400" b="1" baseline="-25000"/>
              <a:t>i</a:t>
            </a:r>
            <a:endParaRPr lang="en-GB" altLang="en-US" sz="2400" b="1"/>
          </a:p>
        </p:txBody>
      </p:sp>
      <p:grpSp>
        <p:nvGrpSpPr>
          <p:cNvPr id="741416" name="Group 40"/>
          <p:cNvGrpSpPr>
            <a:grpSpLocks/>
          </p:cNvGrpSpPr>
          <p:nvPr/>
        </p:nvGrpSpPr>
        <p:grpSpPr bwMode="auto">
          <a:xfrm>
            <a:off x="7497763" y="5203825"/>
            <a:ext cx="512762" cy="457200"/>
            <a:chOff x="2569" y="2779"/>
            <a:chExt cx="323" cy="288"/>
          </a:xfrm>
        </p:grpSpPr>
        <p:sp>
          <p:nvSpPr>
            <p:cNvPr id="741417" name="Text Box 41"/>
            <p:cNvSpPr txBox="1">
              <a:spLocks noChangeArrowheads="1"/>
            </p:cNvSpPr>
            <p:nvPr/>
          </p:nvSpPr>
          <p:spPr bwMode="auto">
            <a:xfrm>
              <a:off x="2569" y="2779"/>
              <a:ext cx="3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GB" altLang="en-US" sz="2400" b="1"/>
                <a:t>X</a:t>
              </a:r>
              <a:r>
                <a:rPr lang="en-GB" altLang="en-US" sz="2400" b="1" baseline="-25000"/>
                <a:t>i</a:t>
              </a:r>
            </a:p>
          </p:txBody>
        </p:sp>
        <p:sp>
          <p:nvSpPr>
            <p:cNvPr id="741418" name="Line 42"/>
            <p:cNvSpPr>
              <a:spLocks noChangeShapeType="1"/>
            </p:cNvSpPr>
            <p:nvPr/>
          </p:nvSpPr>
          <p:spPr bwMode="auto">
            <a:xfrm>
              <a:off x="2625" y="2812"/>
              <a:ext cx="1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41419" name="Text Box 43"/>
          <p:cNvSpPr txBox="1">
            <a:spLocks noChangeArrowheads="1"/>
          </p:cNvSpPr>
          <p:nvPr/>
        </p:nvSpPr>
        <p:spPr bwMode="auto">
          <a:xfrm>
            <a:off x="7532688" y="5975350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N</a:t>
            </a:r>
            <a:r>
              <a:rPr lang="en-GB" altLang="en-US" sz="2400" b="1" baseline="-25000"/>
              <a:t>i</a:t>
            </a:r>
          </a:p>
        </p:txBody>
      </p:sp>
      <p:sp>
        <p:nvSpPr>
          <p:cNvPr id="741420" name="Text Box 44"/>
          <p:cNvSpPr txBox="1">
            <a:spLocks noChangeArrowheads="1"/>
          </p:cNvSpPr>
          <p:nvPr/>
        </p:nvSpPr>
        <p:spPr bwMode="auto">
          <a:xfrm>
            <a:off x="2870200" y="5180013"/>
            <a:ext cx="53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y</a:t>
            </a:r>
            <a:r>
              <a:rPr lang="en-GB" altLang="en-US" sz="2400" b="1" baseline="-25000"/>
              <a:t>ij</a:t>
            </a:r>
            <a:endParaRPr lang="en-GB" altLang="en-US" sz="2400" b="1"/>
          </a:p>
        </p:txBody>
      </p:sp>
      <p:sp>
        <p:nvSpPr>
          <p:cNvPr id="741421" name="Text Box 45"/>
          <p:cNvSpPr txBox="1">
            <a:spLocks noChangeArrowheads="1"/>
          </p:cNvSpPr>
          <p:nvPr/>
        </p:nvSpPr>
        <p:spPr bwMode="auto">
          <a:xfrm>
            <a:off x="4473575" y="5210175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b="1"/>
              <a:t>Z</a:t>
            </a:r>
            <a:r>
              <a:rPr lang="en-GB" altLang="en-US" sz="2400" b="1" baseline="-25000"/>
              <a:t>i</a:t>
            </a:r>
          </a:p>
        </p:txBody>
      </p:sp>
      <p:cxnSp>
        <p:nvCxnSpPr>
          <p:cNvPr id="741422" name="AutoShape 46"/>
          <p:cNvCxnSpPr>
            <a:cxnSpLocks noChangeShapeType="1"/>
            <a:stCxn id="741382" idx="4"/>
          </p:cNvCxnSpPr>
          <p:nvPr/>
        </p:nvCxnSpPr>
        <p:spPr bwMode="auto">
          <a:xfrm flipH="1">
            <a:off x="3052763" y="2330450"/>
            <a:ext cx="1160462" cy="2724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1423" name="AutoShape 47"/>
          <p:cNvCxnSpPr>
            <a:cxnSpLocks noChangeShapeType="1"/>
            <a:stCxn id="741393" idx="4"/>
            <a:endCxn id="741385" idx="0"/>
          </p:cNvCxnSpPr>
          <p:nvPr/>
        </p:nvCxnSpPr>
        <p:spPr bwMode="auto">
          <a:xfrm>
            <a:off x="5030788" y="2330450"/>
            <a:ext cx="1112837" cy="2725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1424" name="Text Box 48"/>
          <p:cNvSpPr txBox="1">
            <a:spLocks noChangeArrowheads="1"/>
          </p:cNvSpPr>
          <p:nvPr/>
        </p:nvSpPr>
        <p:spPr bwMode="auto">
          <a:xfrm>
            <a:off x="5110163" y="2270125"/>
            <a:ext cx="3963987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en-GB" altLang="en-US" sz="2000" dirty="0">
                <a:solidFill>
                  <a:srgbClr val="FF0000"/>
                </a:solidFill>
                <a:latin typeface="+mn-lt"/>
              </a:rPr>
              <a:t>Joint likelihood for </a:t>
            </a:r>
            <a:r>
              <a:rPr lang="en-GB" altLang="en-US" sz="2000" dirty="0" err="1">
                <a:solidFill>
                  <a:srgbClr val="FF0000"/>
                </a:solidFill>
                <a:latin typeface="+mn-lt"/>
              </a:rPr>
              <a:t>y</a:t>
            </a:r>
            <a:r>
              <a:rPr lang="en-GB" altLang="en-US" sz="2000" baseline="-25000" dirty="0" err="1">
                <a:solidFill>
                  <a:srgbClr val="FF0000"/>
                </a:solidFill>
                <a:latin typeface="+mn-lt"/>
              </a:rPr>
              <a:t>ij</a:t>
            </a:r>
            <a:r>
              <a:rPr lang="en-GB" altLang="en-US" sz="2000" dirty="0">
                <a:solidFill>
                  <a:srgbClr val="FF0000"/>
                </a:solidFill>
                <a:latin typeface="+mn-lt"/>
              </a:rPr>
              <a:t> and Y</a:t>
            </a:r>
            <a:r>
              <a:rPr lang="en-GB" altLang="en-US" sz="2000" baseline="-25000" dirty="0">
                <a:solidFill>
                  <a:srgbClr val="FF0000"/>
                </a:solidFill>
                <a:latin typeface="+mn-lt"/>
              </a:rPr>
              <a:t>i</a:t>
            </a:r>
            <a:r>
              <a:rPr lang="en-GB" altLang="en-US" sz="2000" dirty="0">
                <a:solidFill>
                  <a:srgbClr val="FF0000"/>
                </a:solidFill>
                <a:latin typeface="+mn-lt"/>
              </a:rPr>
              <a:t> depending on shared parameters </a:t>
            </a:r>
            <a:r>
              <a:rPr lang="en-GB" altLang="en-US" dirty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GB" altLang="en-US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GB" altLang="en-US" dirty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GB" altLang="en-US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GB" altLang="en-US" dirty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GB" altLang="en-US" baseline="30000" dirty="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24521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42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407525" cy="533400"/>
          </a:xfrm>
        </p:spPr>
        <p:txBody>
          <a:bodyPr/>
          <a:lstStyle/>
          <a:p>
            <a:r>
              <a:rPr lang="en-GB" altLang="en-US" dirty="0"/>
              <a:t>Case-study </a:t>
            </a:r>
            <a:r>
              <a:rPr lang="en-GB" altLang="en-US" dirty="0" smtClean="0"/>
              <a:t>: Socioeconomic </a:t>
            </a:r>
            <a:br>
              <a:rPr lang="en-GB" altLang="en-US" dirty="0" smtClean="0"/>
            </a:br>
            <a:r>
              <a:rPr lang="en-GB" altLang="en-US" dirty="0" smtClean="0"/>
              <a:t>predictors </a:t>
            </a:r>
            <a:r>
              <a:rPr lang="en-GB" altLang="en-US" dirty="0"/>
              <a:t>of </a:t>
            </a:r>
            <a:r>
              <a:rPr lang="en-GB" altLang="en-US" dirty="0" smtClean="0"/>
              <a:t>heart diseases</a:t>
            </a:r>
            <a:endParaRPr lang="en-GB" altLang="en-US" dirty="0"/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06538"/>
            <a:ext cx="8485188" cy="4953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400" dirty="0">
                <a:solidFill>
                  <a:srgbClr val="0070C0"/>
                </a:solidFill>
              </a:rPr>
              <a:t>Question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Characterising the part played by individual level socio-demographic predictors on </a:t>
            </a:r>
            <a:r>
              <a:rPr lang="en-GB" altLang="en-US" sz="2400" dirty="0" smtClean="0">
                <a:solidFill>
                  <a:srgbClr val="FF0000"/>
                </a:solidFill>
              </a:rPr>
              <a:t>heart </a:t>
            </a:r>
            <a:r>
              <a:rPr lang="en-GB" altLang="en-US" sz="2400" dirty="0">
                <a:solidFill>
                  <a:srgbClr val="FF0000"/>
                </a:solidFill>
              </a:rPr>
              <a:t>disease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Is there evidence of </a:t>
            </a:r>
            <a:r>
              <a:rPr lang="en-GB" altLang="en-US" sz="2400" dirty="0">
                <a:solidFill>
                  <a:srgbClr val="FF0000"/>
                </a:solidFill>
              </a:rPr>
              <a:t>contextual effects</a:t>
            </a:r>
            <a:r>
              <a:rPr lang="en-GB" altLang="en-US" sz="2400" dirty="0"/>
              <a:t> 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400" dirty="0">
                <a:solidFill>
                  <a:srgbClr val="0070C0"/>
                </a:solidFill>
              </a:rPr>
              <a:t>Design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400" dirty="0" smtClean="0"/>
              <a:t>HRR using</a:t>
            </a:r>
            <a:endParaRPr lang="en-GB" altLang="en-US" sz="2400" dirty="0"/>
          </a:p>
          <a:p>
            <a:pPr>
              <a:lnSpc>
                <a:spcPct val="90000"/>
              </a:lnSpc>
            </a:pPr>
            <a:r>
              <a:rPr lang="en-GB" altLang="en-US" sz="2400" dirty="0">
                <a:solidFill>
                  <a:srgbClr val="FF0000"/>
                </a:solidFill>
              </a:rPr>
              <a:t>Individual-level</a:t>
            </a:r>
            <a:r>
              <a:rPr lang="en-GB" altLang="en-US" sz="2400" dirty="0"/>
              <a:t> survey data: Health Survey for England.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solidFill>
                  <a:srgbClr val="FF0000"/>
                </a:solidFill>
              </a:rPr>
              <a:t>Area-level</a:t>
            </a:r>
            <a:r>
              <a:rPr lang="en-GB" altLang="en-US" sz="2400" dirty="0"/>
              <a:t> administrative data: Census small-area statistics and Hospital Episode Statistics </a:t>
            </a:r>
            <a:endParaRPr lang="en-GB" altLang="en-US" sz="2400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400" dirty="0">
                <a:solidFill>
                  <a:srgbClr val="0070C0"/>
                </a:solidFill>
              </a:rPr>
              <a:t>Methodological issues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solidFill>
                  <a:srgbClr val="FF0000"/>
                </a:solidFill>
              </a:rPr>
              <a:t>Sparse individual data</a:t>
            </a:r>
            <a:r>
              <a:rPr lang="en-GB" altLang="en-US" sz="2400" dirty="0"/>
              <a:t> per area (0-9 subjects per area) so difficult to estimate contextual effects. </a:t>
            </a:r>
          </a:p>
        </p:txBody>
      </p:sp>
    </p:spTree>
    <p:extLst>
      <p:ext uri="{BB962C8B-B14F-4D97-AF65-F5344CB8AC3E}">
        <p14:creationId xmlns:p14="http://schemas.microsoft.com/office/powerpoint/2010/main" val="2141192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1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042" name="Group 18"/>
          <p:cNvGrpSpPr>
            <a:grpSpLocks/>
          </p:cNvGrpSpPr>
          <p:nvPr/>
        </p:nvGrpSpPr>
        <p:grpSpPr bwMode="auto">
          <a:xfrm>
            <a:off x="631825" y="1562100"/>
            <a:ext cx="7643812" cy="6226175"/>
            <a:chOff x="985" y="910"/>
            <a:chExt cx="4815" cy="3922"/>
          </a:xfrm>
        </p:grpSpPr>
        <p:pic>
          <p:nvPicPr>
            <p:cNvPr id="76903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" y="910"/>
              <a:ext cx="3931" cy="3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69034" name="Text Box 10"/>
            <p:cNvSpPr txBox="1">
              <a:spLocks noChangeArrowheads="1"/>
            </p:cNvSpPr>
            <p:nvPr/>
          </p:nvSpPr>
          <p:spPr bwMode="auto">
            <a:xfrm>
              <a:off x="3211" y="1219"/>
              <a:ext cx="24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742950" indent="-28575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2000">
                  <a:latin typeface="Arial" charset="0"/>
                </a:rPr>
                <a:t>Area deprivation</a:t>
              </a:r>
            </a:p>
          </p:txBody>
        </p:sp>
        <p:sp>
          <p:nvSpPr>
            <p:cNvPr id="769035" name="Text Box 11"/>
            <p:cNvSpPr txBox="1">
              <a:spLocks noChangeArrowheads="1"/>
            </p:cNvSpPr>
            <p:nvPr/>
          </p:nvSpPr>
          <p:spPr bwMode="auto">
            <a:xfrm>
              <a:off x="3214" y="1822"/>
              <a:ext cx="24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742950" indent="-28575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2000">
                  <a:latin typeface="Arial" charset="0"/>
                </a:rPr>
                <a:t>Area deprivation</a:t>
              </a:r>
            </a:p>
          </p:txBody>
        </p:sp>
        <p:sp>
          <p:nvSpPr>
            <p:cNvPr id="769036" name="Text Box 12"/>
            <p:cNvSpPr txBox="1">
              <a:spLocks noChangeArrowheads="1"/>
            </p:cNvSpPr>
            <p:nvPr/>
          </p:nvSpPr>
          <p:spPr bwMode="auto">
            <a:xfrm>
              <a:off x="2884" y="2342"/>
              <a:ext cx="24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742950" indent="-28575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2000">
                  <a:latin typeface="Arial" charset="0"/>
                </a:rPr>
                <a:t>No car</a:t>
              </a:r>
            </a:p>
          </p:txBody>
        </p:sp>
        <p:sp>
          <p:nvSpPr>
            <p:cNvPr id="769037" name="Text Box 13"/>
            <p:cNvSpPr txBox="1">
              <a:spLocks noChangeArrowheads="1"/>
            </p:cNvSpPr>
            <p:nvPr/>
          </p:nvSpPr>
          <p:spPr bwMode="auto">
            <a:xfrm>
              <a:off x="3267" y="2765"/>
              <a:ext cx="24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742950" indent="-28575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2000">
                  <a:latin typeface="Arial" charset="0"/>
                </a:rPr>
                <a:t>Social class IV/V</a:t>
              </a:r>
            </a:p>
          </p:txBody>
        </p:sp>
        <p:sp>
          <p:nvSpPr>
            <p:cNvPr id="769038" name="Text Box 14"/>
            <p:cNvSpPr txBox="1">
              <a:spLocks noChangeArrowheads="1"/>
            </p:cNvSpPr>
            <p:nvPr/>
          </p:nvSpPr>
          <p:spPr bwMode="auto">
            <a:xfrm>
              <a:off x="3037" y="3125"/>
              <a:ext cx="24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742950" indent="-28575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2000">
                  <a:latin typeface="Arial" charset="0"/>
                </a:rPr>
                <a:t>Non white</a:t>
              </a:r>
            </a:p>
          </p:txBody>
        </p:sp>
        <p:sp>
          <p:nvSpPr>
            <p:cNvPr id="769039" name="Text Box 15"/>
            <p:cNvSpPr txBox="1">
              <a:spLocks noChangeArrowheads="1"/>
            </p:cNvSpPr>
            <p:nvPr/>
          </p:nvSpPr>
          <p:spPr bwMode="auto">
            <a:xfrm>
              <a:off x="3371" y="1030"/>
              <a:ext cx="24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742950" indent="-28575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2000" i="1">
                  <a:latin typeface="Arial" charset="0"/>
                </a:rPr>
                <a:t>Univariate regression</a:t>
              </a:r>
            </a:p>
          </p:txBody>
        </p:sp>
        <p:sp>
          <p:nvSpPr>
            <p:cNvPr id="769040" name="Text Box 16"/>
            <p:cNvSpPr txBox="1">
              <a:spLocks noChangeArrowheads="1"/>
            </p:cNvSpPr>
            <p:nvPr/>
          </p:nvSpPr>
          <p:spPr bwMode="auto">
            <a:xfrm>
              <a:off x="3294" y="1643"/>
              <a:ext cx="24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742950" indent="-28575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2000" i="1">
                  <a:latin typeface="Arial" charset="0"/>
                </a:rPr>
                <a:t>Multiple regression</a:t>
              </a:r>
            </a:p>
          </p:txBody>
        </p:sp>
      </p:grpSp>
      <p:sp>
        <p:nvSpPr>
          <p:cNvPr id="769043" name="Rectangle 19"/>
          <p:cNvSpPr>
            <a:spLocks noChangeArrowheads="1"/>
          </p:cNvSpPr>
          <p:nvPr/>
        </p:nvSpPr>
        <p:spPr bwMode="auto">
          <a:xfrm>
            <a:off x="134937" y="211306"/>
            <a:ext cx="85693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0"/>
              </a:spcBef>
              <a:defRPr sz="2800">
                <a:solidFill>
                  <a:schemeClr val="tx2"/>
                </a:solidFill>
                <a:latin typeface="Verdana" pitchFamily="34" charset="0"/>
              </a:defRPr>
            </a:lvl1pPr>
            <a:lvl2pPr>
              <a:spcBef>
                <a:spcPct val="0"/>
              </a:spcBef>
              <a:defRPr sz="2800">
                <a:solidFill>
                  <a:schemeClr val="tx2"/>
                </a:solidFill>
                <a:latin typeface="Verdana" pitchFamily="34" charset="0"/>
              </a:defRPr>
            </a:lvl2pPr>
            <a:lvl3pPr>
              <a:spcBef>
                <a:spcPct val="0"/>
              </a:spcBef>
              <a:defRPr sz="2800">
                <a:solidFill>
                  <a:schemeClr val="tx2"/>
                </a:solidFill>
                <a:latin typeface="Verdana" pitchFamily="34" charset="0"/>
              </a:defRPr>
            </a:lvl3pPr>
            <a:lvl4pPr>
              <a:spcBef>
                <a:spcPct val="0"/>
              </a:spcBef>
              <a:defRPr sz="2800">
                <a:solidFill>
                  <a:schemeClr val="tx2"/>
                </a:solidFill>
                <a:latin typeface="Verdana" pitchFamily="34" charset="0"/>
              </a:defRPr>
            </a:lvl4pPr>
            <a:lvl5pPr>
              <a:spcBef>
                <a:spcPct val="0"/>
              </a:spcBef>
              <a:defRPr sz="28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dirty="0"/>
              <a:t>Results from analysis of </a:t>
            </a:r>
            <a:r>
              <a:rPr lang="en-GB" altLang="en-US" sz="2400" dirty="0" smtClean="0"/>
              <a:t>individual </a:t>
            </a:r>
          </a:p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dirty="0" smtClean="0"/>
              <a:t>survey </a:t>
            </a:r>
            <a:r>
              <a:rPr lang="en-GB" altLang="en-US" sz="2400" dirty="0"/>
              <a:t>data: </a:t>
            </a:r>
            <a:r>
              <a:rPr lang="en-GB" altLang="en-US" sz="2400" dirty="0" smtClean="0"/>
              <a:t>Heart Disease</a:t>
            </a:r>
          </a:p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2400" dirty="0" smtClean="0"/>
              <a:t> </a:t>
            </a:r>
            <a:r>
              <a:rPr lang="en-GB" altLang="en-US" sz="2400" dirty="0"/>
              <a:t>(n=5226, all adults)</a:t>
            </a:r>
          </a:p>
        </p:txBody>
      </p:sp>
    </p:spTree>
    <p:extLst>
      <p:ext uri="{BB962C8B-B14F-4D97-AF65-F5344CB8AC3E}">
        <p14:creationId xmlns:p14="http://schemas.microsoft.com/office/powerpoint/2010/main" val="1050634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Comments</a:t>
            </a:r>
          </a:p>
        </p:txBody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9888" y="1628924"/>
            <a:ext cx="8316912" cy="482441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altLang="en-US" sz="2400" dirty="0"/>
              <a:t>CI </a:t>
            </a:r>
            <a:r>
              <a:rPr lang="en-GB" altLang="en-US" sz="2400" dirty="0">
                <a:solidFill>
                  <a:srgbClr val="FF0000"/>
                </a:solidFill>
              </a:rPr>
              <a:t>wide</a:t>
            </a:r>
            <a:r>
              <a:rPr lang="en-GB" altLang="en-US" sz="2400" dirty="0"/>
              <a:t> and </a:t>
            </a:r>
            <a:r>
              <a:rPr lang="en-GB" altLang="en-US" sz="2400" dirty="0">
                <a:solidFill>
                  <a:srgbClr val="FF0000"/>
                </a:solidFill>
              </a:rPr>
              <a:t>not significant</a:t>
            </a:r>
            <a:r>
              <a:rPr lang="en-GB" altLang="en-US" sz="2400" dirty="0"/>
              <a:t> for most effects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altLang="en-US" sz="2400" dirty="0" smtClean="0"/>
              <a:t>Adjusting </a:t>
            </a:r>
            <a:r>
              <a:rPr lang="en-GB" altLang="en-US" sz="2400" dirty="0"/>
              <a:t>for individual risk factors (compositional effects) appears to explain contextual </a:t>
            </a:r>
            <a:r>
              <a:rPr lang="en-GB" altLang="en-US" sz="2400" dirty="0" smtClean="0"/>
              <a:t>effect of deprivation </a:t>
            </a:r>
            <a:r>
              <a:rPr lang="en-GB" altLang="en-US" sz="2400" dirty="0"/>
              <a:t>for heart disease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GB" altLang="en-US" sz="2400" dirty="0" smtClean="0"/>
              <a:t>But survey </a:t>
            </a:r>
            <a:r>
              <a:rPr lang="en-GB" altLang="en-US" sz="2400" dirty="0"/>
              <a:t>data </a:t>
            </a:r>
            <a:r>
              <a:rPr lang="en-GB" altLang="en-US" sz="2400" dirty="0">
                <a:solidFill>
                  <a:srgbClr val="FF0000"/>
                </a:solidFill>
              </a:rPr>
              <a:t>lack power</a:t>
            </a:r>
            <a:r>
              <a:rPr lang="en-GB" altLang="en-US" sz="2400" dirty="0"/>
              <a:t> to provide reliable answers about </a:t>
            </a:r>
            <a:r>
              <a:rPr lang="en-GB" altLang="en-US" sz="2400" dirty="0">
                <a:solidFill>
                  <a:srgbClr val="FF0000"/>
                </a:solidFill>
              </a:rPr>
              <a:t>contextual effects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altLang="en-US" sz="2400" dirty="0">
                <a:solidFill>
                  <a:srgbClr val="005EA4"/>
                </a:solidFill>
              </a:rPr>
              <a:t>Can </a:t>
            </a:r>
            <a:r>
              <a:rPr lang="en-GB" altLang="en-US" sz="2400" dirty="0" smtClean="0">
                <a:solidFill>
                  <a:srgbClr val="005EA4"/>
                </a:solidFill>
              </a:rPr>
              <a:t>using HRR and combining survey with </a:t>
            </a:r>
            <a:r>
              <a:rPr lang="en-GB" altLang="en-US" sz="2400" dirty="0">
                <a:solidFill>
                  <a:srgbClr val="005EA4"/>
                </a:solidFill>
              </a:rPr>
              <a:t>aggregate data help</a:t>
            </a:r>
            <a:r>
              <a:rPr lang="en-GB" altLang="en-US" sz="2400" dirty="0" smtClean="0">
                <a:solidFill>
                  <a:srgbClr val="005EA4"/>
                </a:solidFill>
              </a:rPr>
              <a:t>?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GB" altLang="en-US" sz="2400" dirty="0" smtClean="0">
                <a:solidFill>
                  <a:srgbClr val="005EA4"/>
                </a:solidFill>
              </a:rPr>
              <a:t>Compare individual level analysis with </a:t>
            </a:r>
            <a:r>
              <a:rPr lang="en-GB" altLang="en-US" sz="2400" smtClean="0">
                <a:solidFill>
                  <a:srgbClr val="005EA4"/>
                </a:solidFill>
              </a:rPr>
              <a:t>well specified </a:t>
            </a:r>
            <a:r>
              <a:rPr lang="en-GB" altLang="en-US" sz="2400" dirty="0" smtClean="0">
                <a:solidFill>
                  <a:srgbClr val="005EA4"/>
                </a:solidFill>
              </a:rPr>
              <a:t>aggregate model and HRR model</a:t>
            </a:r>
            <a:endParaRPr lang="en-GB" altLang="en-US" sz="2400" dirty="0">
              <a:solidFill>
                <a:srgbClr val="005E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357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43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Text Box 2"/>
          <p:cNvSpPr txBox="1">
            <a:spLocks noChangeArrowheads="1"/>
          </p:cNvSpPr>
          <p:nvPr/>
        </p:nvSpPr>
        <p:spPr bwMode="auto">
          <a:xfrm>
            <a:off x="0" y="188640"/>
            <a:ext cx="9372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 smtClean="0">
                <a:latin typeface="Verdana" pitchFamily="34" charset="0"/>
              </a:rPr>
              <a:t>Estimated </a:t>
            </a:r>
            <a:r>
              <a:rPr lang="en-GB" altLang="en-US" sz="2400" dirty="0">
                <a:latin typeface="Verdana" pitchFamily="34" charset="0"/>
              </a:rPr>
              <a:t>coefficients (with 95% CI) </a:t>
            </a:r>
            <a:endParaRPr lang="en-GB" altLang="en-US" sz="2400" dirty="0" smtClean="0">
              <a:latin typeface="Verdana" pitchFamily="34" charset="0"/>
            </a:endParaRPr>
          </a:p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dirty="0" smtClean="0">
                <a:latin typeface="Verdana" pitchFamily="34" charset="0"/>
              </a:rPr>
              <a:t>of</a:t>
            </a:r>
            <a:r>
              <a:rPr lang="en-GB" altLang="en-US" sz="2400" dirty="0" smtClean="0">
                <a:latin typeface="Verdana" pitchFamily="34" charset="0"/>
              </a:rPr>
              <a:t> the </a:t>
            </a:r>
            <a:r>
              <a:rPr lang="en-GB" altLang="en-US" sz="2400" dirty="0">
                <a:latin typeface="Verdana" pitchFamily="34" charset="0"/>
              </a:rPr>
              <a:t>risk of </a:t>
            </a:r>
            <a:r>
              <a:rPr lang="en-GB" altLang="en-US" sz="2400" dirty="0" smtClean="0">
                <a:latin typeface="Verdana" pitchFamily="34" charset="0"/>
              </a:rPr>
              <a:t>hospitalisation for</a:t>
            </a:r>
          </a:p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dirty="0">
                <a:latin typeface="Verdana" pitchFamily="34" charset="0"/>
              </a:rPr>
              <a:t>h</a:t>
            </a:r>
            <a:r>
              <a:rPr lang="en-GB" altLang="en-US" dirty="0" smtClean="0">
                <a:latin typeface="Verdana" pitchFamily="34" charset="0"/>
              </a:rPr>
              <a:t>eart disease: </a:t>
            </a:r>
            <a:endParaRPr lang="en-GB" altLang="en-US" sz="2400" dirty="0">
              <a:latin typeface="Verdana" pitchFamily="34" charset="0"/>
            </a:endParaRPr>
          </a:p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 dirty="0">
              <a:latin typeface="Verdana" pitchFamily="34" charset="0"/>
            </a:endParaRPr>
          </a:p>
        </p:txBody>
      </p:sp>
      <p:pic>
        <p:nvPicPr>
          <p:cNvPr id="796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092200"/>
            <a:ext cx="5851525" cy="583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0644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7915275" cy="484188"/>
          </a:xfrm>
        </p:spPr>
        <p:txBody>
          <a:bodyPr/>
          <a:lstStyle/>
          <a:p>
            <a:r>
              <a:rPr lang="en-GB" altLang="en-US" dirty="0"/>
              <a:t>Comments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563" y="1554163"/>
            <a:ext cx="8424862" cy="4930775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GB" altLang="en-US" sz="2200" dirty="0"/>
              <a:t>Large gains in precision achieved by including aggregate data</a:t>
            </a:r>
          </a:p>
          <a:p>
            <a:pPr lvl="1">
              <a:lnSpc>
                <a:spcPct val="95000"/>
              </a:lnSpc>
              <a:spcAft>
                <a:spcPct val="40000"/>
              </a:spcAft>
            </a:pPr>
            <a:r>
              <a:rPr lang="en-GB" altLang="en-US" sz="2200" dirty="0" smtClean="0">
                <a:solidFill>
                  <a:srgbClr val="FF0000"/>
                </a:solidFill>
              </a:rPr>
              <a:t>Non significant contextual </a:t>
            </a:r>
            <a:r>
              <a:rPr lang="en-GB" altLang="en-US" sz="2200" dirty="0">
                <a:solidFill>
                  <a:srgbClr val="FF0000"/>
                </a:solidFill>
              </a:rPr>
              <a:t>effect of deprivation </a:t>
            </a:r>
            <a:r>
              <a:rPr lang="en-GB" altLang="en-US" sz="2200" dirty="0" smtClean="0"/>
              <a:t>for </a:t>
            </a:r>
            <a:r>
              <a:rPr lang="en-GB" altLang="en-US" sz="2200" dirty="0"/>
              <a:t>heart disease</a:t>
            </a:r>
          </a:p>
          <a:p>
            <a:pPr>
              <a:lnSpc>
                <a:spcPct val="95000"/>
              </a:lnSpc>
            </a:pPr>
            <a:r>
              <a:rPr lang="en-GB" altLang="en-US" sz="2200" dirty="0"/>
              <a:t>Little difference between estimates based on aggregate data alone and combined individual + aggregate data</a:t>
            </a:r>
          </a:p>
          <a:p>
            <a:pPr lvl="1">
              <a:lnSpc>
                <a:spcPct val="95000"/>
              </a:lnSpc>
              <a:spcAft>
                <a:spcPct val="40000"/>
              </a:spcAft>
            </a:pPr>
            <a:r>
              <a:rPr lang="en-GB" altLang="en-US" sz="2200" dirty="0">
                <a:solidFill>
                  <a:srgbClr val="FF0000"/>
                </a:solidFill>
              </a:rPr>
              <a:t>Individual sample size very small </a:t>
            </a:r>
            <a:r>
              <a:rPr lang="en-GB" altLang="en-US" sz="2200" dirty="0"/>
              <a:t>(~0.1% of population represented by aggregate data)</a:t>
            </a:r>
          </a:p>
          <a:p>
            <a:pPr>
              <a:lnSpc>
                <a:spcPct val="95000"/>
              </a:lnSpc>
              <a:spcAft>
                <a:spcPct val="40000"/>
              </a:spcAft>
            </a:pPr>
            <a:r>
              <a:rPr lang="en-GB" altLang="en-US" sz="2200" dirty="0"/>
              <a:t>In other applications with larger individual sample sizes and/or less informative aggregate data, combined HRR model </a:t>
            </a:r>
            <a:r>
              <a:rPr lang="en-GB" altLang="en-US" sz="2200" dirty="0" smtClean="0"/>
              <a:t>may yield </a:t>
            </a:r>
            <a:r>
              <a:rPr lang="en-GB" altLang="en-US" sz="2200" dirty="0"/>
              <a:t>greater </a:t>
            </a:r>
            <a:r>
              <a:rPr lang="en-GB" altLang="en-US" sz="2200" dirty="0" smtClean="0"/>
              <a:t>improvements</a:t>
            </a:r>
            <a:endParaRPr lang="en-GB" altLang="en-US" sz="22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0374216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1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333399"/>
            <a:ext cx="7543800" cy="1295401"/>
          </a:xfrm>
        </p:spPr>
        <p:txBody>
          <a:bodyPr/>
          <a:lstStyle/>
          <a:p>
            <a:r>
              <a:rPr lang="en-GB" dirty="0" smtClean="0"/>
              <a:t>Summary</a:t>
            </a:r>
            <a:endParaRPr lang="en-US" dirty="0"/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0768"/>
            <a:ext cx="9324528" cy="5237162"/>
          </a:xfrm>
        </p:spPr>
        <p:txBody>
          <a:bodyPr/>
          <a:lstStyle/>
          <a:p>
            <a:r>
              <a:rPr lang="en-GB" sz="2400" dirty="0" smtClean="0"/>
              <a:t>Mapping health outcomes is an essential component of environmental epidemiology &amp; public health investigations</a:t>
            </a:r>
          </a:p>
          <a:p>
            <a:r>
              <a:rPr lang="en-GB" sz="2600" dirty="0" smtClean="0">
                <a:solidFill>
                  <a:srgbClr val="FF0000"/>
                </a:solidFill>
              </a:rPr>
              <a:t>Interpretation </a:t>
            </a:r>
            <a:r>
              <a:rPr lang="en-GB" sz="2600" dirty="0">
                <a:solidFill>
                  <a:srgbClr val="FF0000"/>
                </a:solidFill>
              </a:rPr>
              <a:t>issues</a:t>
            </a:r>
          </a:p>
          <a:p>
            <a:pPr lvl="1"/>
            <a:r>
              <a:rPr lang="en-GB" sz="2400" dirty="0"/>
              <a:t>Be aware of spatial confounding</a:t>
            </a:r>
          </a:p>
          <a:p>
            <a:pPr lvl="1"/>
            <a:r>
              <a:rPr lang="en-GB" sz="2400" dirty="0" smtClean="0"/>
              <a:t>Use </a:t>
            </a:r>
            <a:r>
              <a:rPr lang="en-GB" sz="2400" dirty="0"/>
              <a:t>of mixed designs </a:t>
            </a:r>
            <a:r>
              <a:rPr lang="en-GB" sz="2400" dirty="0" smtClean="0"/>
              <a:t>is a fruitful </a:t>
            </a:r>
            <a:r>
              <a:rPr lang="en-GB" sz="2400" dirty="0"/>
              <a:t>area </a:t>
            </a:r>
            <a:r>
              <a:rPr lang="en-GB" sz="2400" dirty="0" smtClean="0"/>
              <a:t>for the future</a:t>
            </a:r>
          </a:p>
          <a:p>
            <a:pPr lvl="2"/>
            <a:r>
              <a:rPr lang="en-GB" sz="2000" dirty="0"/>
              <a:t>to help controlling ecological </a:t>
            </a:r>
            <a:r>
              <a:rPr lang="en-GB" sz="2000" dirty="0" smtClean="0"/>
              <a:t>bias</a:t>
            </a:r>
          </a:p>
          <a:p>
            <a:pPr lvl="2"/>
            <a:r>
              <a:rPr lang="en-GB" sz="2000" dirty="0"/>
              <a:t>t</a:t>
            </a:r>
            <a:r>
              <a:rPr lang="en-GB" sz="2000" dirty="0" smtClean="0"/>
              <a:t>o exploit rich cohort data and GIS technology</a:t>
            </a:r>
            <a:endParaRPr lang="en-GB" sz="2000" dirty="0"/>
          </a:p>
          <a:p>
            <a:r>
              <a:rPr lang="en-GB" sz="2600" dirty="0">
                <a:solidFill>
                  <a:srgbClr val="FF0000"/>
                </a:solidFill>
              </a:rPr>
              <a:t>Statistical issues</a:t>
            </a:r>
          </a:p>
          <a:p>
            <a:pPr lvl="1"/>
            <a:r>
              <a:rPr lang="en-GB" sz="2200" dirty="0" smtClean="0"/>
              <a:t>Need </a:t>
            </a:r>
            <a:r>
              <a:rPr lang="en-GB" sz="2200" dirty="0"/>
              <a:t>to borrow information across </a:t>
            </a:r>
            <a:r>
              <a:rPr lang="en-GB" sz="2200" dirty="0" smtClean="0"/>
              <a:t>space (&amp; time)</a:t>
            </a:r>
            <a:endParaRPr lang="en-GB" sz="2200" dirty="0"/>
          </a:p>
          <a:p>
            <a:pPr lvl="1"/>
            <a:r>
              <a:rPr lang="en-GB" sz="2200" dirty="0"/>
              <a:t>Sensitivity to </a:t>
            </a:r>
            <a:r>
              <a:rPr lang="en-GB" sz="2200" dirty="0" smtClean="0"/>
              <a:t>choice of smoothing model </a:t>
            </a:r>
          </a:p>
          <a:p>
            <a:pPr lvl="1"/>
            <a:r>
              <a:rPr lang="en-GB" sz="2200" dirty="0" smtClean="0"/>
              <a:t>Best methods to perform confounder adjustment is an active area of research</a:t>
            </a:r>
          </a:p>
          <a:p>
            <a:pPr marL="457200" lvl="1" indent="0">
              <a:buNone/>
            </a:pPr>
            <a:endParaRPr lang="en-GB" sz="2200" dirty="0"/>
          </a:p>
          <a:p>
            <a:pPr lvl="1"/>
            <a:endParaRPr lang="en-GB" sz="2200" dirty="0"/>
          </a:p>
          <a:p>
            <a:pPr lvl="1"/>
            <a:endParaRPr lang="en-GB"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I - A brief historical look  </a:t>
            </a:r>
            <a:endParaRPr lang="en-GB" sz="32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95536" y="1340768"/>
            <a:ext cx="4040188" cy="639762"/>
          </a:xfrm>
        </p:spPr>
        <p:txBody>
          <a:bodyPr/>
          <a:lstStyle/>
          <a:p>
            <a:r>
              <a:rPr lang="en-GB" dirty="0" smtClean="0"/>
              <a:t>Long history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7544" y="1988840"/>
            <a:ext cx="4040188" cy="3951288"/>
          </a:xfrm>
        </p:spPr>
        <p:txBody>
          <a:bodyPr/>
          <a:lstStyle/>
          <a:p>
            <a:r>
              <a:rPr lang="en-GB" sz="2400" dirty="0" smtClean="0"/>
              <a:t>Spot maps</a:t>
            </a:r>
          </a:p>
          <a:p>
            <a:r>
              <a:rPr lang="en-GB" sz="2400" dirty="0" smtClean="0"/>
              <a:t>Choropleth maps</a:t>
            </a:r>
            <a:endParaRPr lang="en-GB" sz="2000" dirty="0" smtClean="0"/>
          </a:p>
          <a:p>
            <a:r>
              <a:rPr lang="en-GB" sz="2400" dirty="0" smtClean="0"/>
              <a:t>Standardised disease maps and atlases </a:t>
            </a:r>
          </a:p>
          <a:p>
            <a:endParaRPr lang="en-GB" dirty="0"/>
          </a:p>
          <a:p>
            <a:endParaRPr lang="en-GB" sz="2400" dirty="0" smtClean="0"/>
          </a:p>
          <a:p>
            <a:endParaRPr lang="en-GB" dirty="0"/>
          </a:p>
          <a:p>
            <a:endParaRPr lang="en-GB" sz="2400" dirty="0" smtClean="0"/>
          </a:p>
          <a:p>
            <a:r>
              <a:rPr lang="en-GB" sz="2400" dirty="0" smtClean="0"/>
              <a:t>Recent developments: </a:t>
            </a:r>
            <a:r>
              <a:rPr lang="en-GB" sz="2400" dirty="0" smtClean="0">
                <a:solidFill>
                  <a:schemeClr val="accent2"/>
                </a:solidFill>
              </a:rPr>
              <a:t>Small area disease mapping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644008" y="1412776"/>
            <a:ext cx="4041775" cy="639762"/>
          </a:xfrm>
        </p:spPr>
        <p:txBody>
          <a:bodyPr/>
          <a:lstStyle/>
          <a:p>
            <a:r>
              <a:rPr lang="en-GB" dirty="0" smtClean="0"/>
              <a:t>Examples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988840"/>
            <a:ext cx="4499992" cy="3951288"/>
          </a:xfrm>
        </p:spPr>
        <p:txBody>
          <a:bodyPr/>
          <a:lstStyle/>
          <a:p>
            <a:pPr marL="342900" lvl="1" indent="-342900"/>
            <a:r>
              <a:rPr lang="en-GB" dirty="0"/>
              <a:t>Cholera and the Broad Street Pump (Snow, 1854</a:t>
            </a:r>
            <a:r>
              <a:rPr lang="en-GB" dirty="0" smtClean="0"/>
              <a:t>)</a:t>
            </a:r>
          </a:p>
          <a:p>
            <a:pPr marL="342900" lvl="1" indent="-342900"/>
            <a:r>
              <a:rPr lang="en-GB" dirty="0" smtClean="0"/>
              <a:t>Heart </a:t>
            </a:r>
            <a:r>
              <a:rPr lang="en-GB" dirty="0"/>
              <a:t>disease, cancer and TB in England &amp; Wales (</a:t>
            </a:r>
            <a:r>
              <a:rPr lang="en-GB" dirty="0" err="1"/>
              <a:t>Haviland</a:t>
            </a:r>
            <a:r>
              <a:rPr lang="en-GB" dirty="0"/>
              <a:t>, 1878</a:t>
            </a:r>
            <a:r>
              <a:rPr lang="en-GB" dirty="0" smtClean="0"/>
              <a:t>)</a:t>
            </a:r>
          </a:p>
          <a:p>
            <a:pPr marL="342900" lvl="1" indent="-342900"/>
            <a:r>
              <a:rPr lang="en-GB" dirty="0"/>
              <a:t>Cancer </a:t>
            </a:r>
            <a:r>
              <a:rPr lang="en-GB" dirty="0" smtClean="0"/>
              <a:t>rates</a:t>
            </a:r>
          </a:p>
          <a:p>
            <a:pPr marL="742950" lvl="2" indent="-342900"/>
            <a:r>
              <a:rPr lang="en-GB" dirty="0" smtClean="0"/>
              <a:t>by </a:t>
            </a:r>
            <a:r>
              <a:rPr lang="en-GB" dirty="0"/>
              <a:t>county in England &amp; </a:t>
            </a:r>
            <a:r>
              <a:rPr lang="en-GB" dirty="0" smtClean="0"/>
              <a:t>Wales </a:t>
            </a:r>
            <a:r>
              <a:rPr lang="en-GB" dirty="0"/>
              <a:t>(Stocks, </a:t>
            </a:r>
            <a:r>
              <a:rPr lang="en-GB" dirty="0" smtClean="0"/>
              <a:t>1936-39)</a:t>
            </a:r>
          </a:p>
          <a:p>
            <a:pPr marL="742950" lvl="2" indent="-342900"/>
            <a:r>
              <a:rPr lang="en-GB" dirty="0"/>
              <a:t>b</a:t>
            </a:r>
            <a:r>
              <a:rPr lang="en-GB" dirty="0" smtClean="0"/>
              <a:t>y UK LEA (Gardner, 1968-78)</a:t>
            </a:r>
          </a:p>
          <a:p>
            <a:pPr marL="742950" lvl="2" indent="-342900"/>
            <a:r>
              <a:rPr lang="en-GB" dirty="0"/>
              <a:t>b</a:t>
            </a:r>
            <a:r>
              <a:rPr lang="en-GB" dirty="0" smtClean="0"/>
              <a:t>y US counties</a:t>
            </a:r>
          </a:p>
          <a:p>
            <a:pPr marL="742950" lvl="2" indent="-342900"/>
            <a:r>
              <a:rPr lang="en-GB" dirty="0" smtClean="0"/>
              <a:t>International atlases</a:t>
            </a:r>
          </a:p>
          <a:p>
            <a:pPr marL="742950" lvl="2" indent="-342900"/>
            <a:endParaRPr lang="en-GB" dirty="0" smtClean="0"/>
          </a:p>
          <a:p>
            <a:pPr marL="742950" lvl="2" indent="-342900"/>
            <a:endParaRPr lang="en-GB" dirty="0"/>
          </a:p>
          <a:p>
            <a:pPr marL="342900" lvl="1" indent="-342900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500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341784"/>
            <a:ext cx="8229600" cy="1143000"/>
          </a:xfrm>
        </p:spPr>
        <p:txBody>
          <a:bodyPr/>
          <a:lstStyle/>
          <a:p>
            <a:pPr algn="ctr"/>
            <a:r>
              <a:rPr lang="en-GB" sz="4000" dirty="0"/>
              <a:t>Thanks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dirty="0">
                <a:solidFill>
                  <a:srgbClr val="005EA4"/>
                </a:solidFill>
              </a:rPr>
              <a:t>T</a:t>
            </a:r>
            <a:r>
              <a:rPr lang="en-GB" sz="3200" dirty="0" smtClean="0">
                <a:solidFill>
                  <a:srgbClr val="005EA4"/>
                </a:solidFill>
              </a:rPr>
              <a:t>o my long standing collaborators</a:t>
            </a:r>
          </a:p>
          <a:p>
            <a:r>
              <a:rPr lang="en-GB" sz="3200" dirty="0" smtClean="0"/>
              <a:t>Nicky Best, Marta Blangiardo</a:t>
            </a:r>
          </a:p>
          <a:p>
            <a:r>
              <a:rPr lang="en-GB" sz="3200" dirty="0" smtClean="0"/>
              <a:t>Paul Elliott, Anna </a:t>
            </a:r>
            <a:r>
              <a:rPr lang="en-GB" sz="3200" dirty="0" err="1" smtClean="0"/>
              <a:t>Hansell</a:t>
            </a: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>
                <a:solidFill>
                  <a:srgbClr val="005EA4"/>
                </a:solidFill>
              </a:rPr>
              <a:t>PhD students</a:t>
            </a:r>
          </a:p>
          <a:p>
            <a:r>
              <a:rPr lang="en-GB" sz="3200" dirty="0" err="1" smtClean="0"/>
              <a:t>Yingo</a:t>
            </a:r>
            <a:r>
              <a:rPr lang="en-GB" sz="3200" dirty="0" smtClean="0"/>
              <a:t> Wang, Philip Li</a:t>
            </a:r>
          </a:p>
          <a:p>
            <a:pPr marL="0" indent="0">
              <a:buNone/>
            </a:pPr>
            <a:r>
              <a:rPr lang="en-GB" sz="3200" dirty="0" smtClean="0">
                <a:solidFill>
                  <a:srgbClr val="005EA4"/>
                </a:solidFill>
              </a:rPr>
              <a:t>And to the staff of SASHU and the Centre for Environment and Health at Imperial College</a:t>
            </a:r>
          </a:p>
          <a:p>
            <a:pPr marL="0" indent="0">
              <a:buNone/>
            </a:pPr>
            <a:endParaRPr lang="en-GB" sz="3600" dirty="0" smtClean="0"/>
          </a:p>
          <a:p>
            <a:pPr marL="0" indent="0" algn="ctr">
              <a:buNone/>
            </a:pPr>
            <a:endParaRPr lang="en-GB" sz="3600" dirty="0"/>
          </a:p>
          <a:p>
            <a:pPr marL="0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006924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9616"/>
          <a:stretch/>
        </p:blipFill>
        <p:spPr bwMode="auto">
          <a:xfrm>
            <a:off x="755576" y="1628800"/>
            <a:ext cx="7463365" cy="463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 bwMode="auto">
          <a:xfrm>
            <a:off x="4355976" y="3717032"/>
            <a:ext cx="576064" cy="504056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Spot map of cholera cases</a:t>
            </a:r>
            <a:br>
              <a:rPr lang="en-GB" dirty="0" smtClean="0"/>
            </a:br>
            <a:r>
              <a:rPr lang="en-GB" dirty="0" smtClean="0"/>
              <a:t>John Snow, 1854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7271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4038600" cy="553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79512" y="44624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dirty="0"/>
              <a:t>Geographical distribution of </a:t>
            </a:r>
            <a:endParaRPr lang="en-GB" dirty="0" smtClean="0"/>
          </a:p>
          <a:p>
            <a:r>
              <a:rPr lang="en-GB" dirty="0"/>
              <a:t>m</a:t>
            </a:r>
            <a:r>
              <a:rPr lang="en-GB" dirty="0" smtClean="0"/>
              <a:t>ortality for cancer </a:t>
            </a:r>
            <a:r>
              <a:rPr lang="en-GB" dirty="0"/>
              <a:t>in </a:t>
            </a:r>
            <a:r>
              <a:rPr lang="en-GB" dirty="0" smtClean="0"/>
              <a:t>females</a:t>
            </a:r>
          </a:p>
          <a:p>
            <a:r>
              <a:rPr lang="en-GB" dirty="0" err="1" smtClean="0"/>
              <a:t>Haviland</a:t>
            </a:r>
            <a:r>
              <a:rPr lang="en-GB" dirty="0" smtClean="0"/>
              <a:t> </a:t>
            </a:r>
            <a:r>
              <a:rPr lang="en-GB" dirty="0"/>
              <a:t>(1878)</a:t>
            </a:r>
          </a:p>
          <a:p>
            <a:r>
              <a:rPr lang="en-GB" kern="0" dirty="0" smtClean="0"/>
              <a:t>  </a:t>
            </a:r>
            <a:endParaRPr lang="en-GB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3" y="2492896"/>
            <a:ext cx="33762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+mn-lt"/>
              </a:rPr>
              <a:t>Crude death rate </a:t>
            </a:r>
          </a:p>
          <a:p>
            <a:r>
              <a:rPr lang="en-GB" sz="2000" b="1" dirty="0" smtClean="0">
                <a:latin typeface="+mn-lt"/>
              </a:rPr>
              <a:t>using data</a:t>
            </a:r>
          </a:p>
          <a:p>
            <a:r>
              <a:rPr lang="en-GB" sz="2000" b="1" dirty="0" smtClean="0">
                <a:latin typeface="+mn-lt"/>
              </a:rPr>
              <a:t>from vital registration</a:t>
            </a:r>
          </a:p>
          <a:p>
            <a:r>
              <a:rPr lang="en-GB" sz="2000" b="1" dirty="0" smtClean="0">
                <a:latin typeface="+mn-lt"/>
              </a:rPr>
              <a:t> 1851-60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3547" y="4183963"/>
            <a:ext cx="2545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  <a:latin typeface="+mn-lt"/>
              </a:rPr>
              <a:t>Low risk in red</a:t>
            </a:r>
          </a:p>
          <a:p>
            <a:r>
              <a:rPr lang="en-GB" sz="2000" b="1" dirty="0" smtClean="0">
                <a:solidFill>
                  <a:srgbClr val="0070C0"/>
                </a:solidFill>
                <a:latin typeface="+mn-lt"/>
              </a:rPr>
              <a:t>High risk in blue</a:t>
            </a:r>
          </a:p>
        </p:txBody>
      </p:sp>
    </p:spTree>
    <p:extLst>
      <p:ext uri="{BB962C8B-B14F-4D97-AF65-F5344CB8AC3E}">
        <p14:creationId xmlns:p14="http://schemas.microsoft.com/office/powerpoint/2010/main" val="9409908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29" y="24674"/>
            <a:ext cx="8229600" cy="1143000"/>
          </a:xfrm>
        </p:spPr>
        <p:txBody>
          <a:bodyPr/>
          <a:lstStyle/>
          <a:p>
            <a:r>
              <a:rPr lang="en-GB" dirty="0" smtClean="0"/>
              <a:t>Regional distribution by county</a:t>
            </a:r>
            <a:br>
              <a:rPr lang="en-GB" dirty="0" smtClean="0"/>
            </a:br>
            <a:r>
              <a:rPr lang="en-GB" dirty="0" smtClean="0"/>
              <a:t>of cancer prevalence</a:t>
            </a:r>
            <a:r>
              <a:rPr lang="en-GB" dirty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Stock (1939)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412776"/>
            <a:ext cx="4816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Cancer of the ovary in women &gt; 25</a:t>
            </a:r>
            <a:r>
              <a:rPr lang="en-GB" sz="2000" dirty="0">
                <a:latin typeface="+mn-lt"/>
              </a:rPr>
              <a:t/>
            </a:r>
            <a:br>
              <a:rPr lang="en-GB" sz="2000" dirty="0">
                <a:latin typeface="+mn-lt"/>
              </a:rPr>
            </a:br>
            <a:r>
              <a:rPr lang="en-GB" sz="2000" dirty="0">
                <a:latin typeface="+mn-lt"/>
              </a:rPr>
              <a:t>(1921-1930)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80999"/>
            <a:ext cx="3328416" cy="44790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2311240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kern="0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SMR</a:t>
            </a:r>
            <a:endParaRPr lang="en-GB" sz="2800" kern="0" dirty="0">
              <a:solidFill>
                <a:srgbClr val="000000"/>
              </a:solidFill>
              <a:latin typeface="Verdana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9466" y="2120662"/>
            <a:ext cx="4605748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kern="0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SMR </a:t>
            </a:r>
            <a:r>
              <a:rPr lang="en-GB" kern="0" dirty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	</a:t>
            </a:r>
            <a:r>
              <a:rPr lang="en-GB" kern="0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= Standardised</a:t>
            </a:r>
          </a:p>
          <a:p>
            <a:r>
              <a:rPr lang="en-GB" kern="0" dirty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 </a:t>
            </a:r>
            <a:r>
              <a:rPr lang="en-GB" kern="0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   Mortality Ratio</a:t>
            </a:r>
          </a:p>
          <a:p>
            <a:pPr algn="l"/>
            <a:r>
              <a:rPr lang="en-GB" kern="0" dirty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	</a:t>
            </a:r>
            <a:r>
              <a:rPr lang="en-GB" kern="0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= O/E</a:t>
            </a:r>
          </a:p>
          <a:p>
            <a:pPr algn="l"/>
            <a:endParaRPr lang="en-GB" kern="0" dirty="0" smtClean="0">
              <a:solidFill>
                <a:srgbClr val="000000"/>
              </a:solidFill>
              <a:latin typeface="Verdana"/>
              <a:ea typeface="+mj-ea"/>
              <a:cs typeface="+mj-cs"/>
            </a:endParaRPr>
          </a:p>
          <a:p>
            <a:pPr algn="l"/>
            <a:r>
              <a:rPr lang="en-GB" kern="0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O = observed </a:t>
            </a:r>
            <a:r>
              <a:rPr lang="en-GB" kern="0" dirty="0" err="1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nb</a:t>
            </a:r>
            <a:r>
              <a:rPr lang="en-GB" kern="0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 of cases</a:t>
            </a:r>
          </a:p>
          <a:p>
            <a:pPr algn="l"/>
            <a:r>
              <a:rPr lang="en-GB" kern="0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E  =  “expected” </a:t>
            </a:r>
            <a:r>
              <a:rPr lang="en-GB" kern="0" dirty="0" err="1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nb</a:t>
            </a:r>
            <a:r>
              <a:rPr lang="en-GB" kern="0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 of cases</a:t>
            </a:r>
          </a:p>
          <a:p>
            <a:pPr algn="l"/>
            <a:r>
              <a:rPr lang="en-GB" sz="2000" kern="0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adjusted for age and urban/rural</a:t>
            </a:r>
          </a:p>
          <a:p>
            <a:pPr algn="l"/>
            <a:r>
              <a:rPr lang="en-GB" sz="2000" kern="0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distribution in county</a:t>
            </a:r>
          </a:p>
          <a:p>
            <a:endParaRPr lang="en-GB" sz="2800" kern="0" dirty="0">
              <a:solidFill>
                <a:srgbClr val="000000"/>
              </a:solidFill>
              <a:latin typeface="Verdana"/>
              <a:ea typeface="+mj-ea"/>
              <a:cs typeface="+mj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0317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128-1">
  <a:themeElements>
    <a:clrScheme name="Powerpoint_template__ANU_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owerpoint_template__ANU_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Powerpoint_template__ANU_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_ANU_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__ANU_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_ANU_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_ANU_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_ANU_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_ANU_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RC slides template">
  <a:themeElements>
    <a:clrScheme name="MRC slides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RC slides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MRC slide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 slide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5128-1</Template>
  <TotalTime>6249</TotalTime>
  <Words>3160</Words>
  <Application>Microsoft Office PowerPoint</Application>
  <PresentationFormat>On-screen Show (4:3)</PresentationFormat>
  <Paragraphs>609</Paragraphs>
  <Slides>60</Slides>
  <Notes>21</Notes>
  <HiddenSlides>0</HiddenSlides>
  <MMClips>0</MMClips>
  <ScaleCrop>false</ScaleCrop>
  <HeadingPairs>
    <vt:vector size="10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3" baseType="lpstr">
      <vt:lpstr>Arial Unicode MS</vt:lpstr>
      <vt:lpstr>ＭＳ ゴシック</vt:lpstr>
      <vt:lpstr>Arial</vt:lpstr>
      <vt:lpstr>Symbol</vt:lpstr>
      <vt:lpstr>Times</vt:lpstr>
      <vt:lpstr>Times New Roman</vt:lpstr>
      <vt:lpstr>Verdana</vt:lpstr>
      <vt:lpstr>Wingdings</vt:lpstr>
      <vt:lpstr>5128-1</vt:lpstr>
      <vt:lpstr>MRC slides template</vt:lpstr>
      <vt:lpstr>???</vt:lpstr>
      <vt:lpstr>Equation</vt:lpstr>
      <vt:lpstr>Bitmap Image</vt:lpstr>
      <vt:lpstr>PowerPoint Presentation</vt:lpstr>
      <vt:lpstr>Why should we be interested  in mapping health  ?</vt:lpstr>
      <vt:lpstr>Different aims </vt:lpstr>
      <vt:lpstr>Limitations -- Difficulties </vt:lpstr>
      <vt:lpstr>I - Disease mapping studies</vt:lpstr>
      <vt:lpstr>I - A brief historical look  </vt:lpstr>
      <vt:lpstr>Spot map of cholera cases John Snow, 1854</vt:lpstr>
      <vt:lpstr>PowerPoint Presentation</vt:lpstr>
      <vt:lpstr>Regional distribution by county of cancer prevalence  Stock (1939)</vt:lpstr>
      <vt:lpstr>Cancer mapping by local authority areas (LEA) Gardner (1984)</vt:lpstr>
      <vt:lpstr>PowerPoint Presentation</vt:lpstr>
      <vt:lpstr>WHO cancer atlas: GLOBOCAN 2012 Incidence (ASR) All cancers </vt:lpstr>
      <vt:lpstr>WHO cancer atlas: GLOBOCAN 2012 Incidence (ASR) Stomach </vt:lpstr>
      <vt:lpstr>II - Statistical framework for disease mapping studies</vt:lpstr>
      <vt:lpstr>Small area studies</vt:lpstr>
      <vt:lpstr>Statistical considerations for disease mapping studies</vt:lpstr>
      <vt:lpstr>Statistical considerations for disease mapping studies</vt:lpstr>
      <vt:lpstr>Stabilising estimates via a   Bayesian hierarchical model</vt:lpstr>
      <vt:lpstr> Bias-variance trade off</vt:lpstr>
      <vt:lpstr>Modelling choices</vt:lpstr>
      <vt:lpstr>Gall-bladder cancer in France male  1971-78 (Mollié 1990)</vt:lpstr>
      <vt:lpstr>Including spatial dependence</vt:lpstr>
      <vt:lpstr>PowerPoint Presentation</vt:lpstr>
      <vt:lpstr>III- Geographical correlation  studies</vt:lpstr>
      <vt:lpstr>PowerPoint Presentation</vt:lpstr>
      <vt:lpstr>PowerPoint Presentation</vt:lpstr>
      <vt:lpstr>Ecological study of Childhood  Leukaemia and Benzene  exposure related to traffic</vt:lpstr>
      <vt:lpstr>PowerPoint Presentation</vt:lpstr>
      <vt:lpstr>Limitations of ecological  regression studies</vt:lpstr>
      <vt:lpstr>IV - Spatial Confounding</vt:lpstr>
      <vt:lpstr>Spatial confounding: Air pollution and CVD hospital  admissions in London (electoral wards)</vt:lpstr>
      <vt:lpstr>Reducing spatial confounding Air pollution and CVD hospital  admissions in London (electoral wards)</vt:lpstr>
      <vt:lpstr>Reducing spatial confounding Air pollution and CVD hospital  admissions in London (electoral wards)</vt:lpstr>
      <vt:lpstr>Reducing spatial confounding Air pollution and CVD hospital  admissions in London (electoral wards)</vt:lpstr>
      <vt:lpstr>Integrating survey information  in area level studies</vt:lpstr>
      <vt:lpstr>Ecological propensity score  approach </vt:lpstr>
      <vt:lpstr>Reducing spatial confounding Air pollution and CVD hospital  admissions in London (electoral wards)</vt:lpstr>
      <vt:lpstr>V - Ecological /Aggregation bias</vt:lpstr>
      <vt:lpstr>Ecological bias</vt:lpstr>
      <vt:lpstr>Improving interpretability of  ecological inference</vt:lpstr>
      <vt:lpstr>Example of integrated  group-level model</vt:lpstr>
      <vt:lpstr>Designs</vt:lpstr>
      <vt:lpstr>Benefits of mixed designs</vt:lpstr>
      <vt:lpstr> Statistical framework for mixed designs</vt:lpstr>
      <vt:lpstr>Multilevel model for  individual data</vt:lpstr>
      <vt:lpstr>Multilevel model for  individual data</vt:lpstr>
      <vt:lpstr>Multilevel model for  individual data</vt:lpstr>
      <vt:lpstr>Multilevel model for  individual data</vt:lpstr>
      <vt:lpstr>Building a HRR model</vt:lpstr>
      <vt:lpstr>Building the HRR model</vt:lpstr>
      <vt:lpstr>Building the HRR model</vt:lpstr>
      <vt:lpstr>Combining individual and  aggregate data</vt:lpstr>
      <vt:lpstr>Combining individual and  aggregate data</vt:lpstr>
      <vt:lpstr>Case-study : Socioeconomic  predictors of heart diseases</vt:lpstr>
      <vt:lpstr>PowerPoint Presentation</vt:lpstr>
      <vt:lpstr>Comments</vt:lpstr>
      <vt:lpstr>PowerPoint Presentation</vt:lpstr>
      <vt:lpstr>Comments</vt:lpstr>
      <vt:lpstr>Summary</vt:lpstr>
      <vt:lpstr>Thanks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Quenault</dc:creator>
  <cp:lastModifiedBy>Peter Watson</cp:lastModifiedBy>
  <cp:revision>424</cp:revision>
  <cp:lastPrinted>2019-01-21T16:44:15Z</cp:lastPrinted>
  <dcterms:created xsi:type="dcterms:W3CDTF">2015-12-03T13:46:08Z</dcterms:created>
  <dcterms:modified xsi:type="dcterms:W3CDTF">2019-01-23T11:05:11Z</dcterms:modified>
</cp:coreProperties>
</file>